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810"/>
    <a:srgbClr val="0A1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2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3.vsd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4.vsd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5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tmaerimlibrar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791" y="1764405"/>
            <a:ext cx="9131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rgbClr val="285810"/>
                </a:solidFill>
                <a:latin typeface="Book_Akhanake" panose="02000000000000000000" pitchFamily="2" charset="0"/>
                <a:cs typeface="Book_Akhanake" panose="02000000000000000000" pitchFamily="2" charset="0"/>
              </a:rPr>
              <a:t>การพัฒนาโปรแกรมประยุกต์</a:t>
            </a:r>
          </a:p>
          <a:p>
            <a:pPr algn="ctr"/>
            <a:r>
              <a:rPr lang="th-TH" sz="5400" b="1" dirty="0" smtClean="0">
                <a:solidFill>
                  <a:srgbClr val="285810"/>
                </a:solidFill>
                <a:latin typeface="Book_Akhanake" panose="02000000000000000000" pitchFamily="2" charset="0"/>
                <a:cs typeface="Book_Akhanake" panose="02000000000000000000" pitchFamily="2" charset="0"/>
              </a:rPr>
              <a:t>บนเว็บไซต์</a:t>
            </a:r>
          </a:p>
          <a:p>
            <a:pPr algn="ctr"/>
            <a:r>
              <a:rPr lang="th-TH" sz="5400" b="1" dirty="0" smtClean="0">
                <a:solidFill>
                  <a:srgbClr val="285810"/>
                </a:solidFill>
                <a:latin typeface="Book_Akhanake" panose="02000000000000000000" pitchFamily="2" charset="0"/>
                <a:cs typeface="Book_Akhanake" panose="02000000000000000000" pitchFamily="2" charset="0"/>
              </a:rPr>
              <a:t>ห้องสมุดโรงเรียนวัดแม่ริมวิทยา</a:t>
            </a:r>
            <a:endParaRPr lang="en-US" sz="5400" b="1" dirty="0">
              <a:solidFill>
                <a:srgbClr val="285810"/>
              </a:solidFill>
              <a:latin typeface="Book_Akhanake" panose="02000000000000000000" pitchFamily="2" charset="0"/>
              <a:cs typeface="Book_Akhanak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0223" y="1917156"/>
            <a:ext cx="7386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>
              <a:buAutoNum type="arabicParenR" startAt="7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แจ้งเตือนผ่าน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E-mail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7.1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แจ้งเตือนการคืน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ก่อนกำหนด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วัน        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marL="0"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แจ้งเตือนอนุมัติการจองยืมหนังสือต่อ       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7.3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แจ้งเตือนคิวการจองหนังสือต่อ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7.4)  แจ้งเตือนคิวการจองการใช้งานคอมพิวเตอร์ต่อ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3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807" y="1566992"/>
            <a:ext cx="90252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ประชาสัมพันธ์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1.1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สืบค้นหัวข้อประชาสัมพันธ์ที่มีอยู่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1.2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ดูรายละเอียดข้อมูลประชาสัมพันธ์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1.3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ดาวน์โหลดไฟล์ข้อมูล เช่น ไฟล์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word, excel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บนเว็บไซต์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ข้อมูลหนังสือ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 สืบค้นหนังสือ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จัดข้อมูลส่วนตัว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 แก้ไขข้อมูลบางส่วนได้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71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6024" y="172835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4)  การยืม    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 สืบค้นและตรวจสอบการยืม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หนังสือ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5)  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คืน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Tx/>
              <a:buChar char="-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สืบค้น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และตรวจสอบการคืนหนังสือ    </a:t>
            </a:r>
          </a:p>
          <a:p>
            <a:pPr marL="0" lvl="1"/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6)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ใช้คอมพิวเตอร์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2" indent="-285750">
              <a:buFontTx/>
              <a:buChar char="-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สืบค้น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ข้อมูลการใช้คอมพิวเตอร์ในทรัพยากรสารสนเทศ    </a:t>
            </a:r>
          </a:p>
        </p:txBody>
      </p:sp>
    </p:spTree>
    <p:extLst>
      <p:ext uri="{BB962C8B-B14F-4D97-AF65-F5344CB8AC3E}">
        <p14:creationId xmlns:p14="http://schemas.microsoft.com/office/powerpoint/2010/main" val="270084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354" y="1551365"/>
            <a:ext cx="93098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จอง         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สืบค้นและตรวจสอบการจองหนังสือ         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ยืนยันการจองหนังสือ         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ยืนยันการจองการเข้าใช้งาน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คอมพิวเตอร์</a:t>
            </a:r>
            <a:endParaRPr lang="en-US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8)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แจ้งเตือนผ่าน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E-mail         </a:t>
            </a:r>
            <a:endParaRPr lang="en-US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8.1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รับการแจ้งเตือนการคืน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ก่อนก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หนด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วัน          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8.2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รับการแจ้งเตือนอนุมัติการจองยืมหนังสือต่อ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รับการแจ้งเตือนคิวการจองหนังสือต่อ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8.4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รับการแจ้งเตือนคิวการจองการใช้งานคอมพิวเตอร์ต่อ   </a:t>
            </a:r>
          </a:p>
        </p:txBody>
      </p:sp>
    </p:spTree>
    <p:extLst>
      <p:ext uri="{BB962C8B-B14F-4D97-AF65-F5344CB8AC3E}">
        <p14:creationId xmlns:p14="http://schemas.microsoft.com/office/powerpoint/2010/main" val="28509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1134" y="1726388"/>
            <a:ext cx="67313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ผู้ใช้งานทั่วไป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รับชมข่าวสารและการประชาสัมพันธ์ต่าง ๆ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รับชมข้อมูลบุคลากร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รับชมข้อมูลห้องสมุด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3.1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ข้อมูลห้องสมุด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3.2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ข้อมูลแหล่งเรียนรู้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059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3428" y="172835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4)  รับชมบริการของห้องสมุด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6)  รับชมข้อมูลการติดต่อ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7)  สมัครสมาชิกห้องสมุด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8)  รับชมทรัพยากรสารสนเทศ     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8.1)  การสืบค้นหนังสือ     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8.2)  รายชื่อหนังสือใหม่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24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8689" y="1870056"/>
            <a:ext cx="7587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9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รับชมสิทธิการเข้าใช้งาน 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10) การแจ้งเตือน  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10.1)  รับการแจ้งเตือนการสมัครเป็นสมาชิกห้องสมุด </a:t>
            </a:r>
          </a:p>
        </p:txBody>
      </p:sp>
    </p:spTree>
    <p:extLst>
      <p:ext uri="{BB962C8B-B14F-4D97-AF65-F5344CB8AC3E}">
        <p14:creationId xmlns:p14="http://schemas.microsoft.com/office/powerpoint/2010/main" val="20134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164" y="712694"/>
            <a:ext cx="3071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ระบบงานเดิม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164" y="1728357"/>
            <a:ext cx="8570259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0555" algn="thaiDist">
              <a:lnSpc>
                <a:spcPct val="107000"/>
              </a:lnSpc>
              <a:spcAft>
                <a:spcPts val="0"/>
              </a:spcAft>
            </a:pPr>
            <a:r>
              <a:rPr lang="th-TH" sz="28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ขั้นตอนการทํางานของระบบงานเดิมเริ่มจากสมาชิกห้องสมุดเข้ามาค้นหาหนังสือในห้องสมุดเพื่อนำไปอ่านในห้องสมุดหรือยืมกลับไปอ่านที่บ้าน กรณีที่มีความต้องการยืมหนังสือนั้น สมาชิกต้องนำหนังสือที่ต้องการยืม ไปให้เจ้าหน้าที่ห้องสมุดก่อน เพื่อที่จะให้เจ้าหน้าที่ห้องสมุดได้ลงบันทึกการยืม – คืนหนังสือ ในกรณีที่นำหนังสือมาคืน สมาชิกก็ต้องนำหนังสือมาคืนให้กับเจ้าหน้าที่ห้องสมุด เพื่อลงบันทึกการยืม – คืนหนังสือ และเมื่อยืมเกินกำหนดก็ต้องชำระค่าปรับตามที่ห้องสมุดได้กำหนดไว้ ส่วนของการเข้าใช้คอมพิวเตอร์ในให้สารสนเทศนั้น ทางสมาชิกต้องมาติดต่อที่เจ้าหน้าที่ห้องสมุดเพื่อลงบันทึกการเข้าใช้คอมพิวเตอร์ด้วยเช่นกัน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545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6130" y="812069"/>
            <a:ext cx="8825752" cy="542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thaiDist">
              <a:lnSpc>
                <a:spcPct val="107000"/>
              </a:lnSpc>
              <a:spcAft>
                <a:spcPts val="0"/>
              </a:spcAft>
            </a:pPr>
            <a:r>
              <a:rPr lang="th-TH" sz="36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ปัญหาที่พบในระบบงานเดิม   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630555" algn="thaiDist">
              <a:lnSpc>
                <a:spcPct val="107000"/>
              </a:lnSpc>
              <a:spcAft>
                <a:spcPts val="0"/>
              </a:spcAft>
            </a:pP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1   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ความล่าช้าและความผิดพลาดจากการยืม – คืนหนังสือ และการเข้าใช้งานคอมพิวเตอร์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630555" algn="thaiDist">
              <a:lnSpc>
                <a:spcPct val="107000"/>
              </a:lnSpc>
              <a:spcAft>
                <a:spcPts val="0"/>
              </a:spcAft>
            </a:pP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2   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การจัดเก็บเอกสารมีความสิ้นเปลืองกระดาษและพื้นที่ อีกทั้งสูญหายได้ง่าย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630555" algn="thaiDist">
              <a:lnSpc>
                <a:spcPct val="107000"/>
              </a:lnSpc>
              <a:spcAft>
                <a:spcPts val="0"/>
              </a:spcAft>
            </a:pP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3   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ความล่าช้าในการค้นหาเอกสารต่าง ๆ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630555" algn="thaiDist">
              <a:lnSpc>
                <a:spcPct val="107000"/>
              </a:lnSpc>
              <a:spcAft>
                <a:spcPts val="0"/>
              </a:spcAft>
            </a:pP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4   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การตรวจนับยอดการยืม – คืนหนังสือและผู้ใช้งานยุ่งยากและ</a:t>
            </a: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ไม่สามารถ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ทราบยอดที่ชัดเจนได้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630555" algn="thaiDist">
              <a:lnSpc>
                <a:spcPct val="107000"/>
              </a:lnSpc>
              <a:spcAft>
                <a:spcPts val="0"/>
              </a:spcAft>
            </a:pP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5   ไม่ทราบ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ผลการดําเนินงานใน</a:t>
            </a: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แต่ละ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วันและ</a:t>
            </a: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แต่ละ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เดือน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630555" algn="thaiDist">
              <a:lnSpc>
                <a:spcPct val="107000"/>
              </a:lnSpc>
              <a:spcAft>
                <a:spcPts val="0"/>
              </a:spcAft>
            </a:pPr>
            <a:r>
              <a:rPr lang="th-TH" sz="32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6   </a:t>
            </a:r>
            <a:r>
              <a:rPr lang="th-TH" sz="32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ไม่มีการจัดเก็บข้อมูลหนังสือภายในห้องสมุด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656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164" y="524435"/>
            <a:ext cx="3105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ระบบงานใหม่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6320" y="1540098"/>
            <a:ext cx="902208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spcAft>
                <a:spcPts val="0"/>
              </a:spcAf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ความต้องการในระบบ  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thaiDist">
              <a:lnSpc>
                <a:spcPct val="107000"/>
              </a:lnSpc>
              <a:spcAft>
                <a:spcPts val="0"/>
              </a:spcAft>
            </a:pPr>
            <a:r>
              <a:rPr lang="th-TH" sz="28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1)  ผู้ดูแลระบบ สามารถเพิ่ม ลบและ</a:t>
            </a:r>
            <a:r>
              <a:rPr lang="th-TH" sz="2800" dirty="0" smtClean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แก้ไข</a:t>
            </a:r>
            <a:r>
              <a:rPr lang="th-TH" sz="28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ข้อมูลและกําหนดสิทธิในการใช้งาน ของผู้ใช้ระบบได้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thaiDist">
              <a:lnSpc>
                <a:spcPct val="107000"/>
              </a:lnSpc>
              <a:spcAft>
                <a:spcPts val="0"/>
              </a:spcAft>
            </a:pPr>
            <a:r>
              <a:rPr lang="th-TH" sz="28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2)  เจ้าหน้าที่ห้องสมุด สามารถอนุมัติและตรวจสอบการสมัครสมาชิกห้องสมุด จัดเก็บแก้ไขค้นหาและลบข้อมูลหนังสือภายในห้องสมุด บันทึกรายการยืม – คืน,จอง และเก็บค่ายืมเกินกำหนด รายงานผลการใช้งานต่าง ๆ เช่น ผลการยืมหนังสือ ผลการคืนหนังสือ ยอดการรับชำระในการยืมหนังสือเกินกำหนด ส่งอีเมลแจ้งเตือนการใช้งานต่าง ๆ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thaiDist">
              <a:lnSpc>
                <a:spcPct val="107000"/>
              </a:lnSpc>
              <a:spcAft>
                <a:spcPts val="0"/>
              </a:spcAft>
            </a:pPr>
            <a:r>
              <a:rPr lang="th-TH" sz="28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3)  สมาชิก  สามารถสืบค้นข้อมูลที่ห้องสมุดประกาศและดาวน์โหลดไฟล์ต่าง ๆ ในเว็บไซต์ ค้นหาหนังสือและยืม – คืน,จองหนังสือและคอมพิวเตอร์ จัดการข้อมูลส่วนตัวของตนเอง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thaiDist">
              <a:lnSpc>
                <a:spcPct val="107000"/>
              </a:lnSpc>
              <a:spcAft>
                <a:spcPts val="0"/>
              </a:spcAft>
            </a:pPr>
            <a:r>
              <a:rPr lang="th-TH" sz="2800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4)  ผู้ใช้งานทั่วไป  สามารถสมัครสมาชิกห้องสมุด และรับชมข่าวสารหรือข้อมูลต่าง ๆ ที่ติดประกาศไว้ในเว็บไซต์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805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611" y="708338"/>
            <a:ext cx="5285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นายณัฐพล  วิโชนิตย์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611" y="2126104"/>
            <a:ext cx="817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  ผศ.ดร.ชัชฎาพร ปุกแก้ว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611" y="3451538"/>
            <a:ext cx="61766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สาขาวิชา ระบบสาระสนเทศทางคอมพิวเตอร์</a:t>
            </a:r>
          </a:p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มหาวิทยาลัยเทคโนโลยีราชมงคลล้านนา</a:t>
            </a:r>
          </a:p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ปีการศึกษา 2558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374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6602" y="407963"/>
            <a:ext cx="156962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08179"/>
              </p:ext>
            </p:extLst>
          </p:nvPr>
        </p:nvGraphicFramePr>
        <p:xfrm>
          <a:off x="956601" y="874532"/>
          <a:ext cx="8375657" cy="582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9410768" imgH="6858095" progId="Visio.Drawing.15">
                  <p:embed/>
                </p:oleObj>
              </mc:Choice>
              <mc:Fallback>
                <p:oleObj name="Visio" r:id="rId4" imgW="9410768" imgH="68580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601" y="874532"/>
                        <a:ext cx="8375657" cy="5822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199" y="86352"/>
            <a:ext cx="4828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ระบบงานใหม่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( ต่อ 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4429" y="442516"/>
            <a:ext cx="43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Data </a:t>
            </a:r>
            <a:r>
              <a:rPr lang="en-US" dirty="0"/>
              <a:t>Flow Diagram Context </a:t>
            </a:r>
            <a:r>
              <a:rPr lang="en-US" dirty="0" smtClean="0"/>
              <a:t>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1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15553" y="3361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86083"/>
              </p:ext>
            </p:extLst>
          </p:nvPr>
        </p:nvGraphicFramePr>
        <p:xfrm>
          <a:off x="5366448" y="336177"/>
          <a:ext cx="5353050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6867542" imgH="8115324" progId="Visio.Drawing.15">
                  <p:embed/>
                </p:oleObj>
              </mc:Choice>
              <mc:Fallback>
                <p:oleObj name="Visio" r:id="rId4" imgW="6867542" imgH="81153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448" y="336177"/>
                        <a:ext cx="5353050" cy="6334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6858" y="147919"/>
            <a:ext cx="4828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ระบบงานใหม่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( ต่อ 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393" y="1023286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Data </a:t>
            </a:r>
            <a:r>
              <a:rPr lang="en-US" dirty="0"/>
              <a:t>Flow Diagram Level </a:t>
            </a:r>
            <a:r>
              <a:rPr lang="en-US" dirty="0" smtClean="0"/>
              <a:t>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858" y="147919"/>
            <a:ext cx="4828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ระบบงานใหม่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( ต่อ 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882" y="974047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แผนภาพกระแสข้อมูลระดับที่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กระบวนการที่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1.0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(Data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Flow Diagram Level 1 Process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1.0)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6839" y="1615509"/>
            <a:ext cx="15037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62806"/>
              </p:ext>
            </p:extLst>
          </p:nvPr>
        </p:nvGraphicFramePr>
        <p:xfrm>
          <a:off x="1766839" y="1615509"/>
          <a:ext cx="7057959" cy="487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6696203" imgH="4629043" progId="Visio.Drawing.15">
                  <p:embed/>
                </p:oleObj>
              </mc:Choice>
              <mc:Fallback>
                <p:oleObj name="Visio" r:id="rId4" imgW="6696203" imgH="46290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39" y="1615509"/>
                        <a:ext cx="7057959" cy="4879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42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29553" y="1371599"/>
            <a:ext cx="17772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75815"/>
              </p:ext>
            </p:extLst>
          </p:nvPr>
        </p:nvGraphicFramePr>
        <p:xfrm>
          <a:off x="1129553" y="1399735"/>
          <a:ext cx="7970435" cy="501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4" imgW="7029425" imgH="4419442" progId="Visio.Drawing.15">
                  <p:embed/>
                </p:oleObj>
              </mc:Choice>
              <mc:Fallback>
                <p:oleObj name="Visio" r:id="rId4" imgW="7029425" imgH="44194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553" y="1399735"/>
                        <a:ext cx="7970435" cy="5015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6858" y="147919"/>
            <a:ext cx="4828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ระบบงานใหม่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( ต่อ 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882" y="974047"/>
            <a:ext cx="888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แผนภาพกระแสข้อมูลระดับที่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กระบวนการที่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5.0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Flow Diagram Level 1 Process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5.0)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063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64023" y="1196788"/>
            <a:ext cx="1394123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5636"/>
              </p:ext>
            </p:extLst>
          </p:nvPr>
        </p:nvGraphicFramePr>
        <p:xfrm>
          <a:off x="1264024" y="1196788"/>
          <a:ext cx="8310282" cy="563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4" imgW="10153614" imgH="6886522" progId="Visio.Drawing.15">
                  <p:embed/>
                </p:oleObj>
              </mc:Choice>
              <mc:Fallback>
                <p:oleObj name="Visio" r:id="rId4" imgW="10153614" imgH="68865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024" y="1196788"/>
                        <a:ext cx="8310282" cy="5630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6858" y="147919"/>
            <a:ext cx="4828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ระบบงานใหม่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( ต่อ 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2221" y="901972"/>
            <a:ext cx="4572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ความสัมพันธของฐานข้อมูล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E-R Diagram)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318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752" y="484095"/>
            <a:ext cx="484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 smtClean="0">
                <a:solidFill>
                  <a:schemeClr val="accent1">
                    <a:lumMod val="75000"/>
                  </a:schemeClr>
                </a:solidFill>
              </a:rPr>
              <a:t>ผลการดำเนินงาน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35" t="9926" r="16702" b="7722"/>
          <a:stretch/>
        </p:blipFill>
        <p:spPr>
          <a:xfrm>
            <a:off x="2632259" y="1684424"/>
            <a:ext cx="5304867" cy="37123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45659" y="5593977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ไปที่ลิ้ง ....</a:t>
            </a:r>
            <a:r>
              <a:rPr lang="en-US" sz="3600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http://www.watmaerimlibrary.com/</a:t>
            </a:r>
            <a:endParaRPr lang="en-US" sz="36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3559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752" y="484095"/>
            <a:ext cx="7126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 smtClean="0">
                <a:solidFill>
                  <a:schemeClr val="accent1">
                    <a:lumMod val="75000"/>
                  </a:schemeClr>
                </a:solidFill>
              </a:rPr>
              <a:t>อภิปรายผลการดำเนินงาน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530" y="1788459"/>
            <a:ext cx="8754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จาก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การทดสอบระบบโปรแกรมประยุกต์บนเว็บไซต์ห้องสมุดโรงเรียนวัดแม่ริมวิทยา ที่ได้ทำการพัฒนา พบว่าระบบสามารถนำไปใช้ในการอำนวยความสะดวกต่อการใช้งานของเจ้าหน้าที่ห้องสมุด และมีประสิทธิภาพในการจัดเก็บข้อมูลต่าง ๆ ได้ดี และปลอดภัย ทำให้การขึ้นหาข้อมูล ทำได้ง่ายขึ้น และ รวดเร็ว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937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752" y="484095"/>
            <a:ext cx="7126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 smtClean="0">
                <a:solidFill>
                  <a:schemeClr val="accent1">
                    <a:lumMod val="75000"/>
                  </a:schemeClr>
                </a:solidFill>
              </a:rPr>
              <a:t>ข้อจำกัดของระบบ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530" y="1788459"/>
            <a:ext cx="87540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โปรแกรมประยุกต์บนเว็บไซต์ห้องสมุดโรงเรียนวัดแม่ริมวิทยา ในส่วนของหน้าจอ ยังไม่รองรับการแสดงผลบนหน้าจอที่มีขนาดเล็กเท่าที่ควร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โปรแกรมประยุกต์บนเว็บไซต์ห้องสมุดโรงเรียนวัดแม่ริมวิทยา ในส่วนของประมวลผลบางระบบ อาจประมวลผลไม่รวดเร็วเท่าที่ควรถ้าอินเทอร์เน็ตมีปัญหา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การจัดเก็บข้อมูล ในเรื่องของรูปภาพ และ ไฟล์ ยังไม่สามารถรับขนาดของไฟล์ที่ใหญ่ได้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สามารถใช้งานบนระบบเครือข่ายอินเตอร์เน็ตได้เท่านั้น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 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ระบบส่งอีเมล สามารถส่งอีเมลได้ แค่เดือนละ 3000 ฉบับเท่านั้น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0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uccessbyyou.files.wordpress.com/2013/05/faq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8" y="1949823"/>
            <a:ext cx="5795684" cy="43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6070" y="910859"/>
            <a:ext cx="7126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b="1" dirty="0" smtClean="0">
                <a:solidFill>
                  <a:schemeClr val="accent1">
                    <a:lumMod val="75000"/>
                  </a:schemeClr>
                </a:solidFill>
              </a:rPr>
              <a:t>คำถามและข้อเสนอแนะ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9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549" y="592428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วัตถุประสงค์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256" y="1625921"/>
            <a:ext cx="9260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พัฒนาโปรแกรมสำหรับใช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ในการจัดการขอมูลหนังสือ ข้อมูลการยืม –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คืน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หนังสือ ของห้องสมุดโรงเรียนวัดแม่ริม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วิทยา</a:t>
            </a:r>
          </a:p>
          <a:p>
            <a:pPr marL="285750" indent="-285750">
              <a:buFontTx/>
              <a:buChar char="-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โปรแกรมประยุกต์บน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เว็บไซต์สำหรับ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ประชาสัมพันธ์ข่าวสารต่าง ๆ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Tx/>
              <a:buChar char="-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ห้องสมุดโรงเรียนวัดแม่ริมวิทยา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009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156" y="437322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926" y="1452985"/>
            <a:ext cx="38747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เนื้อหาบนเว็บไซต์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แสดงข้อมูลการติดต่อ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ระบบ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ระบบการยืม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ระบบการคืน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ระบบการจอง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7705" y="2006983"/>
            <a:ext cx="40238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AutoNum type="arabicParenR" startAt="6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ทรัพยากร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สารสนเทศ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การสืบค้นหนังสือ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รายชื่อหนังสือใหม่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68288" lvl="1" indent="-268288">
              <a:buAutoNum type="arabicParenR" startAt="7"/>
              <a:tabLst>
                <a:tab pos="174625" algn="l"/>
              </a:tabLst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สิทธิ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การเข้าใช้งาน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2575" lvl="1" indent="-282575">
              <a:buAutoNum type="arabicParenR" startAt="7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ระเบียบ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การยืม,คืนและจอง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6792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224" y="1855695"/>
            <a:ext cx="4886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ผู้ดูแลระบบ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เข้าสู่ระบบ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เพิ่ม ลบ และแก้ไขข้อมูลผู้ใช้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ก าหนดสิทธิการเข้าใช้ระบบ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444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7777" y="1728357"/>
            <a:ext cx="76482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เจ้าหน้าที่ห้องสมุด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ข้อมูลหนังสือ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1.1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สืบค้นหนังสือ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1.2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เพิ่ม, ลบ, แก้ไขข้อมูลและสถานะหนังสือ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จัดการสมาชิก 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2.1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อนุมัติการสมัครสมาชิกของผู้ใช้งานทั่วไป 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2.2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ค้นหาและตรวจสอบข้อมูลสมาชิก 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2.3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ลบข้อมูลสมาชิก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980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834" y="1624406"/>
            <a:ext cx="83695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3)  การ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ยืม        </a:t>
            </a:r>
            <a:endParaRPr lang="th-TH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3.1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กรอกรหัสหนังสือที่ต้องการยืม        </a:t>
            </a:r>
            <a:endParaRPr lang="th-TH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3.1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สืบค้นและตรวจสอบการยืมหนังสือ        </a:t>
            </a:r>
            <a:endParaRPr lang="th-TH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3.2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เพิ่ม, ลบ, แก้ไขข้อมูลการยืมหนังสือ        </a:t>
            </a:r>
            <a:endParaRPr lang="th-TH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3.3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แสดงประวัติการยืมหนังสือ </a:t>
            </a:r>
            <a:endParaRPr lang="th-TH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3.4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แสดงรายงานและจัดพิมพ์การยืม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หนังสือประจำเดือน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9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6167" y="1537102"/>
            <a:ext cx="85170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 startAt="4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คืน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สืบค้นและตรวจสอบการคืนหนังสือ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เพิ่ม, ลบ, แก้ไขข้อมูลการคืนหนังสือ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4.3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บันทึก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ค่าปรับสำหรับ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การคืนเกินเวลา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    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4.4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แสดงประวัติการคืนหนังสือ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4.5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แสดงรายงานและจัดพิมพ์การคืนหนังสือ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ประจำเดือน       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4.6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แสดงรายงานและจัดพิมพ์ค่าปรับ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ห้องสมุด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4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6065" y="1543309"/>
            <a:ext cx="84930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 startAt="5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ใช้คอมพิวเตอร์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เพิ่ม, ลบ, แก้ไขข้อมูลคอมพิวเตอร์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เพิ่ม, ยกเลิกข้อมูลการใช้งานของสมาชิก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แสดงรายการและจัดพิมพ์เข้าใช้คอมพิวเตอร์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ประจำเดือน    </a:t>
            </a:r>
          </a:p>
          <a:p>
            <a:pPr marL="742950" lvl="1" indent="-742950">
              <a:buAutoNum type="arabicParenR" startAt="6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จอง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6.1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สืบค้นและตรวจสอบการจองหนังสือ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6.2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ลบข้อมูลการจองหนังสือและคอมพิวเตอร์        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6.3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อนุมัติการจองการเข้าใช้งาน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คอมพิวเตอร์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47164" y="712694"/>
            <a:ext cx="6141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 smtClean="0">
                <a:solidFill>
                  <a:schemeClr val="accent1">
                    <a:lumMod val="75000"/>
                  </a:schemeClr>
                </a:solidFill>
              </a:rPr>
              <a:t>ขอบเขตของโครงงาน (ต่อ)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8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761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Book_Akhanake</vt:lpstr>
      <vt:lpstr>Calibri</vt:lpstr>
      <vt:lpstr>Cordia New</vt:lpstr>
      <vt:lpstr>IrisUPC</vt:lpstr>
      <vt:lpstr>TH SarabunPSK</vt:lpstr>
      <vt:lpstr>Trebuchet MS</vt:lpstr>
      <vt:lpstr>Wingdings 3</vt:lpstr>
      <vt:lpstr>Facet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ณัฐพล วิโชนิตย์</dc:creator>
  <cp:lastModifiedBy>ณัฐพล วิโชนิตย์</cp:lastModifiedBy>
  <cp:revision>12</cp:revision>
  <dcterms:created xsi:type="dcterms:W3CDTF">2016-05-01T19:17:19Z</dcterms:created>
  <dcterms:modified xsi:type="dcterms:W3CDTF">2016-05-02T02:35:01Z</dcterms:modified>
</cp:coreProperties>
</file>