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28"/>
  </p:notesMasterIdLst>
  <p:handoutMasterIdLst>
    <p:handoutMasterId r:id="rId29"/>
  </p:handoutMasterIdLst>
  <p:sldIdLst>
    <p:sldId id="256" r:id="rId2"/>
    <p:sldId id="404" r:id="rId3"/>
    <p:sldId id="381" r:id="rId4"/>
    <p:sldId id="392" r:id="rId5"/>
    <p:sldId id="389" r:id="rId6"/>
    <p:sldId id="395" r:id="rId7"/>
    <p:sldId id="402" r:id="rId8"/>
    <p:sldId id="406" r:id="rId9"/>
    <p:sldId id="407" r:id="rId10"/>
    <p:sldId id="403" r:id="rId11"/>
    <p:sldId id="369" r:id="rId12"/>
    <p:sldId id="396" r:id="rId13"/>
    <p:sldId id="259" r:id="rId14"/>
    <p:sldId id="261" r:id="rId15"/>
    <p:sldId id="397" r:id="rId16"/>
    <p:sldId id="412" r:id="rId17"/>
    <p:sldId id="415" r:id="rId18"/>
    <p:sldId id="416" r:id="rId19"/>
    <p:sldId id="418" r:id="rId20"/>
    <p:sldId id="385" r:id="rId21"/>
    <p:sldId id="419" r:id="rId22"/>
    <p:sldId id="422" r:id="rId23"/>
    <p:sldId id="417" r:id="rId24"/>
    <p:sldId id="387" r:id="rId25"/>
    <p:sldId id="388" r:id="rId26"/>
    <p:sldId id="423" r:id="rId27"/>
  </p:sldIdLst>
  <p:sldSz cx="6153150" cy="3460750"/>
  <p:notesSz cx="4610100" cy="34607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9C5A5A-C539-4C57-B458-90416EAD883F}">
          <p14:sldIdLst>
            <p14:sldId id="256"/>
            <p14:sldId id="404"/>
            <p14:sldId id="381"/>
            <p14:sldId id="392"/>
            <p14:sldId id="389"/>
            <p14:sldId id="395"/>
            <p14:sldId id="402"/>
            <p14:sldId id="406"/>
            <p14:sldId id="407"/>
            <p14:sldId id="403"/>
            <p14:sldId id="369"/>
            <p14:sldId id="396"/>
            <p14:sldId id="259"/>
            <p14:sldId id="261"/>
            <p14:sldId id="397"/>
            <p14:sldId id="412"/>
            <p14:sldId id="415"/>
            <p14:sldId id="416"/>
            <p14:sldId id="418"/>
            <p14:sldId id="385"/>
            <p14:sldId id="419"/>
            <p14:sldId id="422"/>
            <p14:sldId id="417"/>
            <p14:sldId id="387"/>
            <p14:sldId id="388"/>
          </p14:sldIdLst>
        </p14:section>
        <p14:section name="Appendix" id="{99E1CEFB-BEB9-48F2-915B-C64AB7A83E41}">
          <p14:sldIdLst>
            <p14:sldId id="423"/>
          </p14:sldIdLst>
        </p14:section>
      </p14:sectionLst>
    </p:ext>
    <p:ext uri="{EFAFB233-063F-42B5-8137-9DF3F51BA10A}">
      <p15:sldGuideLst xmlns:p15="http://schemas.microsoft.com/office/powerpoint/2012/main">
        <p15:guide id="1" orient="horz" pos="2880" userDrawn="1">
          <p15:clr>
            <a:srgbClr val="A4A3A4"/>
          </p15:clr>
        </p15:guide>
        <p15:guide id="2" pos="2883" userDrawn="1">
          <p15:clr>
            <a:srgbClr val="A4A3A4"/>
          </p15:clr>
        </p15:guide>
      </p15:sldGuideLst>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8" roundtripDataSignature="AMtx7mglWNkL+N8vu2EG6VtRY2Iq6aCk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712E38-6E7E-4C54-83A0-0A7E4BA451EB}">
  <a:tblStyle styleId="{26712E38-6E7E-4C54-83A0-0A7E4BA451EB}"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66"/>
    <p:restoredTop sz="85714" autoAdjust="0"/>
  </p:normalViewPr>
  <p:slideViewPr>
    <p:cSldViewPr snapToGrid="0">
      <p:cViewPr varScale="1">
        <p:scale>
          <a:sx n="135" d="100"/>
          <a:sy n="135" d="100"/>
        </p:scale>
        <p:origin x="907" y="82"/>
      </p:cViewPr>
      <p:guideLst>
        <p:guide orient="horz" pos="2880"/>
        <p:guide pos="2883"/>
      </p:guideLst>
    </p:cSldViewPr>
  </p:slideViewPr>
  <p:notesTextViewPr>
    <p:cViewPr>
      <p:scale>
        <a:sx n="1" d="1"/>
        <a:sy n="1" d="1"/>
      </p:scale>
      <p:origin x="0" y="0"/>
    </p:cViewPr>
  </p:notesTextViewPr>
  <p:notesViewPr>
    <p:cSldViewPr snapToGrid="0">
      <p:cViewPr varScale="1">
        <p:scale>
          <a:sx n="160" d="100"/>
          <a:sy n="160" d="100"/>
        </p:scale>
        <p:origin x="2160" y="9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121"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12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1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118" Type="http://customschemas.google.com/relationships/presentationmetadata" Target="meta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B33959-0FD0-4B3C-3ABA-E536D07B6912}"/>
              </a:ext>
            </a:extLst>
          </p:cNvPr>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C7886B-E33A-E11C-78F9-BFE12C10DA58}"/>
              </a:ext>
            </a:extLst>
          </p:cNvPr>
          <p:cNvSpPr>
            <a:spLocks noGrp="1"/>
          </p:cNvSpPr>
          <p:nvPr>
            <p:ph type="dt" sz="quarter" idx="1"/>
          </p:nvPr>
        </p:nvSpPr>
        <p:spPr>
          <a:xfrm>
            <a:off x="2611438" y="0"/>
            <a:ext cx="1997075" cy="173038"/>
          </a:xfrm>
          <a:prstGeom prst="rect">
            <a:avLst/>
          </a:prstGeom>
        </p:spPr>
        <p:txBody>
          <a:bodyPr vert="horz" lIns="91440" tIns="45720" rIns="91440" bIns="45720" rtlCol="0"/>
          <a:lstStyle>
            <a:lvl1pPr algn="r">
              <a:defRPr sz="1200"/>
            </a:lvl1pPr>
          </a:lstStyle>
          <a:p>
            <a:fld id="{15A2214A-4315-4C3A-93BA-0E1A31DE6E78}" type="datetimeFigureOut">
              <a:rPr lang="en-US" smtClean="0"/>
              <a:t>1/14/2024</a:t>
            </a:fld>
            <a:endParaRPr lang="en-US"/>
          </a:p>
        </p:txBody>
      </p:sp>
      <p:sp>
        <p:nvSpPr>
          <p:cNvPr id="4" name="Footer Placeholder 3">
            <a:extLst>
              <a:ext uri="{FF2B5EF4-FFF2-40B4-BE49-F238E27FC236}">
                <a16:creationId xmlns:a16="http://schemas.microsoft.com/office/drawing/2014/main" id="{8A4F6647-81D1-42ED-2297-86A04E111275}"/>
              </a:ext>
            </a:extLst>
          </p:cNvPr>
          <p:cNvSpPr>
            <a:spLocks noGrp="1"/>
          </p:cNvSpPr>
          <p:nvPr>
            <p:ph type="ftr" sz="quarter" idx="2"/>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DFFB405-A944-A6C8-2F2C-26AAF9EA352E}"/>
              </a:ext>
            </a:extLst>
          </p:cNvPr>
          <p:cNvSpPr>
            <a:spLocks noGrp="1"/>
          </p:cNvSpPr>
          <p:nvPr>
            <p:ph type="sldNum" sz="quarter" idx="3"/>
          </p:nvPr>
        </p:nvSpPr>
        <p:spPr>
          <a:xfrm>
            <a:off x="2611438" y="3287713"/>
            <a:ext cx="1997075" cy="173037"/>
          </a:xfrm>
          <a:prstGeom prst="rect">
            <a:avLst/>
          </a:prstGeom>
        </p:spPr>
        <p:txBody>
          <a:bodyPr vert="horz" lIns="91440" tIns="45720" rIns="91440" bIns="45720" rtlCol="0" anchor="b"/>
          <a:lstStyle>
            <a:lvl1pPr algn="r">
              <a:defRPr sz="1200"/>
            </a:lvl1pPr>
          </a:lstStyle>
          <a:p>
            <a:fld id="{5DA15A94-CFB4-429B-88D2-63DC009486B5}" type="slidenum">
              <a:rPr lang="en-US" smtClean="0"/>
              <a:t>‹#›</a:t>
            </a:fld>
            <a:endParaRPr lang="en-US"/>
          </a:p>
        </p:txBody>
      </p:sp>
    </p:spTree>
    <p:extLst>
      <p:ext uri="{BB962C8B-B14F-4D97-AF65-F5344CB8AC3E}">
        <p14:creationId xmlns:p14="http://schemas.microsoft.com/office/powerpoint/2010/main" val="3805615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997075" cy="1730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2611438" y="0"/>
            <a:ext cx="1997075" cy="1730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68413" y="433388"/>
            <a:ext cx="2073275"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287713"/>
            <a:ext cx="1997075" cy="1730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p1:notes"/>
          <p:cNvSpPr>
            <a:spLocks noGrp="1" noRot="1" noChangeAspect="1"/>
          </p:cNvSpPr>
          <p:nvPr>
            <p:ph type="sldImg" idx="2"/>
          </p:nvPr>
        </p:nvSpPr>
        <p:spPr>
          <a:xfrm>
            <a:off x="1268413" y="433388"/>
            <a:ext cx="2073275"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rgbClr val="000000"/>
                </a:solidFill>
                <a:latin typeface="Arial"/>
                <a:ea typeface="Arial"/>
                <a:cs typeface="Arial"/>
                <a:sym typeface="Arial"/>
              </a:rPr>
              <a:t>15</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7869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indicates number of adopters</a:t>
            </a:r>
          </a:p>
          <a:p>
            <a:r>
              <a:rPr lang="en-US" dirty="0"/>
              <a:t>Relative magnitude of All postings from pre-adoption: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CF: 44.8%</a:t>
            </a:r>
          </a:p>
          <a:p>
            <a:r>
              <a:rPr lang="en-US" dirty="0"/>
              <a:t>EOF: 42.4%</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rgbClr val="000000"/>
                </a:solidFill>
                <a:latin typeface="Arial"/>
                <a:ea typeface="Arial"/>
                <a:cs typeface="Arial"/>
                <a:sym typeface="Arial"/>
              </a:rPr>
              <a:t>19</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1780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normalized and share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rgbClr val="000000"/>
                </a:solidFill>
                <a:latin typeface="Arial"/>
                <a:ea typeface="Arial"/>
                <a:cs typeface="Arial"/>
                <a:sym typeface="Arial"/>
              </a:rPr>
              <a:t>20</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4627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807601" y="1204422"/>
            <a:ext cx="4537948" cy="830580"/>
          </a:xfrm>
          <a:solidFill>
            <a:srgbClr val="FFFFFF"/>
          </a:solidFill>
          <a:ln w="38100">
            <a:solidFill>
              <a:srgbClr val="404040"/>
            </a:solidFill>
          </a:ln>
        </p:spPr>
        <p:txBody>
          <a:bodyPr lIns="274320" rIns="274320" anchor="ctr" anchorCtr="1">
            <a:normAutofit/>
          </a:bodyPr>
          <a:lstStyle>
            <a:lvl1pPr algn="ctr">
              <a:defRPr sz="1917">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1360231" y="2196423"/>
            <a:ext cx="3432689" cy="625687"/>
          </a:xfrm>
          <a:noFill/>
        </p:spPr>
        <p:txBody>
          <a:bodyPr>
            <a:normAutofit/>
          </a:bodyPr>
          <a:lstStyle>
            <a:lvl1pPr marL="0" indent="0" algn="ctr">
              <a:buNone/>
              <a:defRPr sz="1009">
                <a:solidFill>
                  <a:schemeClr val="tx1">
                    <a:lumMod val="75000"/>
                    <a:lumOff val="25000"/>
                  </a:schemeClr>
                </a:solidFill>
              </a:defRPr>
            </a:lvl1pPr>
            <a:lvl2pPr marL="230703" indent="0" algn="ctr">
              <a:buNone/>
              <a:defRPr sz="1009"/>
            </a:lvl2pPr>
            <a:lvl3pPr marL="461406" indent="0" algn="ctr">
              <a:buNone/>
              <a:defRPr sz="908"/>
            </a:lvl3pPr>
            <a:lvl4pPr marL="692109" indent="0" algn="ctr">
              <a:buNone/>
              <a:defRPr sz="807"/>
            </a:lvl4pPr>
            <a:lvl5pPr marL="922812" indent="0" algn="ctr">
              <a:buNone/>
              <a:defRPr sz="807"/>
            </a:lvl5pPr>
            <a:lvl6pPr marL="1153516" indent="0" algn="ctr">
              <a:buNone/>
              <a:defRPr sz="807"/>
            </a:lvl6pPr>
            <a:lvl7pPr marL="1384219" indent="0" algn="ctr">
              <a:buNone/>
              <a:defRPr sz="807"/>
            </a:lvl7pPr>
            <a:lvl8pPr marL="1614922" indent="0" algn="ctr">
              <a:buNone/>
              <a:defRPr sz="807"/>
            </a:lvl8pPr>
            <a:lvl9pPr marL="1845625" indent="0" algn="ctr">
              <a:buNone/>
              <a:defRPr sz="807"/>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July 21, 2023</a:t>
            </a:r>
          </a:p>
        </p:txBody>
      </p:sp>
      <p:sp>
        <p:nvSpPr>
          <p:cNvPr id="9" name="Slide Number Placeholder 8"/>
          <p:cNvSpPr>
            <a:spLocks noGrp="1"/>
          </p:cNvSpPr>
          <p:nvPr>
            <p:ph type="sldNum" sz="quarter" idx="12"/>
          </p:nvPr>
        </p:nvSpPr>
        <p:spPr/>
        <p:txBody>
          <a:bodyPr/>
          <a:lstStyle/>
          <a:p>
            <a:pPr marL="78105" algn="l"/>
            <a:fld id="{00000000-1234-1234-1234-123412341234}" type="slidenum">
              <a:rPr lang="en-US" smtClean="0"/>
              <a:pPr marL="78105" algn="l"/>
              <a:t>‹#›</a:t>
            </a:fld>
            <a:r>
              <a:rPr lang="en-US"/>
              <a:t> / 17</a:t>
            </a:r>
          </a:p>
        </p:txBody>
      </p:sp>
    </p:spTree>
    <p:extLst>
      <p:ext uri="{BB962C8B-B14F-4D97-AF65-F5344CB8AC3E}">
        <p14:creationId xmlns:p14="http://schemas.microsoft.com/office/powerpoint/2010/main" val="6891255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July 21, 2023</a:t>
            </a:r>
          </a:p>
        </p:txBody>
      </p:sp>
      <p:sp>
        <p:nvSpPr>
          <p:cNvPr id="6" name="Slide Number Placeholder 5"/>
          <p:cNvSpPr>
            <a:spLocks noGrp="1"/>
          </p:cNvSpPr>
          <p:nvPr>
            <p:ph type="sldNum" sz="quarter" idx="12"/>
          </p:nvPr>
        </p:nvSpPr>
        <p:spPr/>
        <p:txBody>
          <a:bodyPr/>
          <a:lstStyle/>
          <a:p>
            <a:pPr marL="78105" algn="l"/>
            <a:fld id="{00000000-1234-1234-1234-123412341234}" type="slidenum">
              <a:rPr lang="en-US" smtClean="0"/>
              <a:pPr marL="78105" algn="l"/>
              <a:t>‹#›</a:t>
            </a:fld>
            <a:r>
              <a:rPr lang="en-US"/>
              <a:t> / 17</a:t>
            </a:r>
            <a:endParaRPr lang="en-US" sz="1400">
              <a:solidFill>
                <a:srgbClr val="000000"/>
              </a:solidFill>
            </a:endParaRPr>
          </a:p>
        </p:txBody>
      </p:sp>
    </p:spTree>
    <p:extLst>
      <p:ext uri="{BB962C8B-B14F-4D97-AF65-F5344CB8AC3E}">
        <p14:creationId xmlns:p14="http://schemas.microsoft.com/office/powerpoint/2010/main" val="2120087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67118" y="472969"/>
            <a:ext cx="655391" cy="25148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26027" y="472969"/>
            <a:ext cx="3128300" cy="2514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July 21, 2023</a:t>
            </a:r>
          </a:p>
        </p:txBody>
      </p:sp>
      <p:sp>
        <p:nvSpPr>
          <p:cNvPr id="6" name="Slide Number Placeholder 5"/>
          <p:cNvSpPr>
            <a:spLocks noGrp="1"/>
          </p:cNvSpPr>
          <p:nvPr>
            <p:ph type="sldNum" sz="quarter" idx="12"/>
          </p:nvPr>
        </p:nvSpPr>
        <p:spPr/>
        <p:txBody>
          <a:bodyPr/>
          <a:lstStyle/>
          <a:p>
            <a:pPr marL="78105" algn="l"/>
            <a:fld id="{00000000-1234-1234-1234-123412341234}" type="slidenum">
              <a:rPr lang="en-US" smtClean="0"/>
              <a:pPr marL="78105" algn="l"/>
              <a:t>‹#›</a:t>
            </a:fld>
            <a:r>
              <a:rPr lang="en-US"/>
              <a:t> / 17</a:t>
            </a:r>
            <a:endParaRPr lang="en-US" sz="1400">
              <a:solidFill>
                <a:srgbClr val="000000"/>
              </a:solidFill>
            </a:endParaRPr>
          </a:p>
        </p:txBody>
      </p:sp>
    </p:spTree>
    <p:extLst>
      <p:ext uri="{BB962C8B-B14F-4D97-AF65-F5344CB8AC3E}">
        <p14:creationId xmlns:p14="http://schemas.microsoft.com/office/powerpoint/2010/main" val="3534316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userDrawn="1">
  <p:cSld name="1_Blank">
    <p:spTree>
      <p:nvGrpSpPr>
        <p:cNvPr id="1" name="Shape 33"/>
        <p:cNvGrpSpPr/>
        <p:nvPr/>
      </p:nvGrpSpPr>
      <p:grpSpPr>
        <a:xfrm>
          <a:off x="0" y="0"/>
          <a:ext cx="0" cy="0"/>
          <a:chOff x="0" y="0"/>
          <a:chExt cx="0" cy="0"/>
        </a:xfrm>
      </p:grpSpPr>
      <p:grpSp>
        <p:nvGrpSpPr>
          <p:cNvPr id="3" name="Google Shape;318;p6">
            <a:extLst>
              <a:ext uri="{FF2B5EF4-FFF2-40B4-BE49-F238E27FC236}">
                <a16:creationId xmlns:a16="http://schemas.microsoft.com/office/drawing/2014/main" id="{7E456304-DE6B-2EE2-2E90-264A18FDA194}"/>
              </a:ext>
            </a:extLst>
          </p:cNvPr>
          <p:cNvGrpSpPr/>
          <p:nvPr userDrawn="1"/>
        </p:nvGrpSpPr>
        <p:grpSpPr>
          <a:xfrm>
            <a:off x="1" y="3350159"/>
            <a:ext cx="6155455" cy="109855"/>
            <a:chOff x="0" y="3346348"/>
            <a:chExt cx="4608017" cy="109855"/>
          </a:xfrm>
        </p:grpSpPr>
        <p:sp>
          <p:nvSpPr>
            <p:cNvPr id="4" name="Google Shape;319;p6">
              <a:extLst>
                <a:ext uri="{FF2B5EF4-FFF2-40B4-BE49-F238E27FC236}">
                  <a16:creationId xmlns:a16="http://schemas.microsoft.com/office/drawing/2014/main" id="{A85E8F57-EA6A-EF77-414C-260BDD83B0FB}"/>
                </a:ext>
              </a:extLst>
            </p:cNvPr>
            <p:cNvSpPr/>
            <p:nvPr/>
          </p:nvSpPr>
          <p:spPr>
            <a:xfrm>
              <a:off x="0" y="3346348"/>
              <a:ext cx="1536065" cy="109855"/>
            </a:xfrm>
            <a:custGeom>
              <a:avLst/>
              <a:gdLst/>
              <a:ahLst/>
              <a:cxnLst/>
              <a:rect l="l" t="t" r="r" b="b"/>
              <a:pathLst>
                <a:path w="1536065" h="109854" extrusionOk="0">
                  <a:moveTo>
                    <a:pt x="1535976" y="0"/>
                  </a:moveTo>
                  <a:lnTo>
                    <a:pt x="0" y="0"/>
                  </a:lnTo>
                  <a:lnTo>
                    <a:pt x="0" y="109651"/>
                  </a:lnTo>
                  <a:lnTo>
                    <a:pt x="1535976" y="109651"/>
                  </a:lnTo>
                  <a:lnTo>
                    <a:pt x="1535976" y="0"/>
                  </a:lnTo>
                  <a:close/>
                </a:path>
              </a:pathLst>
            </a:custGeom>
            <a:solidFill>
              <a:srgbClr val="79001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 name="Google Shape;320;p6">
              <a:extLst>
                <a:ext uri="{FF2B5EF4-FFF2-40B4-BE49-F238E27FC236}">
                  <a16:creationId xmlns:a16="http://schemas.microsoft.com/office/drawing/2014/main" id="{0F5E6053-7D7D-9524-1B27-3E7DB62A6114}"/>
                </a:ext>
              </a:extLst>
            </p:cNvPr>
            <p:cNvSpPr/>
            <p:nvPr/>
          </p:nvSpPr>
          <p:spPr>
            <a:xfrm>
              <a:off x="1535976" y="3346348"/>
              <a:ext cx="1536065" cy="109855"/>
            </a:xfrm>
            <a:custGeom>
              <a:avLst/>
              <a:gdLst/>
              <a:ahLst/>
              <a:cxnLst/>
              <a:rect l="l" t="t" r="r" b="b"/>
              <a:pathLst>
                <a:path w="1536064" h="109854" extrusionOk="0">
                  <a:moveTo>
                    <a:pt x="1535976" y="0"/>
                  </a:moveTo>
                  <a:lnTo>
                    <a:pt x="0" y="0"/>
                  </a:lnTo>
                  <a:lnTo>
                    <a:pt x="0" y="109651"/>
                  </a:lnTo>
                  <a:lnTo>
                    <a:pt x="1535976" y="109651"/>
                  </a:lnTo>
                  <a:lnTo>
                    <a:pt x="1535976" y="0"/>
                  </a:lnTo>
                  <a:close/>
                </a:path>
              </a:pathLst>
            </a:custGeom>
            <a:solidFill>
              <a:srgbClr val="FFCC3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 name="Google Shape;321;p6">
              <a:extLst>
                <a:ext uri="{FF2B5EF4-FFF2-40B4-BE49-F238E27FC236}">
                  <a16:creationId xmlns:a16="http://schemas.microsoft.com/office/drawing/2014/main" id="{065BDBFF-5328-6D3D-9897-393BC7B590E0}"/>
                </a:ext>
              </a:extLst>
            </p:cNvPr>
            <p:cNvSpPr/>
            <p:nvPr/>
          </p:nvSpPr>
          <p:spPr>
            <a:xfrm>
              <a:off x="3071952" y="3346348"/>
              <a:ext cx="1536065" cy="109855"/>
            </a:xfrm>
            <a:custGeom>
              <a:avLst/>
              <a:gdLst/>
              <a:ahLst/>
              <a:cxnLst/>
              <a:rect l="l" t="t" r="r" b="b"/>
              <a:pathLst>
                <a:path w="1536064" h="109854" extrusionOk="0">
                  <a:moveTo>
                    <a:pt x="1535976" y="0"/>
                  </a:moveTo>
                  <a:lnTo>
                    <a:pt x="0" y="0"/>
                  </a:lnTo>
                  <a:lnTo>
                    <a:pt x="0" y="109651"/>
                  </a:lnTo>
                  <a:lnTo>
                    <a:pt x="1535976" y="109651"/>
                  </a:lnTo>
                  <a:lnTo>
                    <a:pt x="1535976" y="0"/>
                  </a:lnTo>
                  <a:close/>
                </a:path>
              </a:pathLst>
            </a:custGeom>
            <a:solidFill>
              <a:srgbClr val="79001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4" name="Google Shape;34;p41"/>
          <p:cNvSpPr txBox="1">
            <a:spLocks noGrp="1"/>
          </p:cNvSpPr>
          <p:nvPr>
            <p:ph type="ftr" idx="11"/>
          </p:nvPr>
        </p:nvSpPr>
        <p:spPr>
          <a:xfrm>
            <a:off x="285299" y="3351785"/>
            <a:ext cx="1479807" cy="9233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July 21, 2023</a:t>
            </a:r>
            <a:endParaRPr/>
          </a:p>
        </p:txBody>
      </p:sp>
      <p:sp>
        <p:nvSpPr>
          <p:cNvPr id="35" name="Google Shape;35;p41"/>
          <p:cNvSpPr txBox="1">
            <a:spLocks noGrp="1"/>
          </p:cNvSpPr>
          <p:nvPr>
            <p:ph type="dt" idx="10"/>
          </p:nvPr>
        </p:nvSpPr>
        <p:spPr>
          <a:xfrm>
            <a:off x="4652543" y="3351784"/>
            <a:ext cx="694577" cy="9233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1"/>
          <p:cNvSpPr txBox="1">
            <a:spLocks noGrp="1"/>
          </p:cNvSpPr>
          <p:nvPr>
            <p:ph type="sldNum" idx="12"/>
          </p:nvPr>
        </p:nvSpPr>
        <p:spPr>
          <a:xfrm>
            <a:off x="5583602" y="3351784"/>
            <a:ext cx="494073" cy="104324"/>
          </a:xfrm>
          <a:prstGeom prst="rect">
            <a:avLst/>
          </a:prstGeom>
          <a:noFill/>
          <a:ln>
            <a:noFill/>
          </a:ln>
        </p:spPr>
        <p:txBody>
          <a:bodyPr spcFirstLastPara="1" wrap="square" lIns="0" tIns="0" rIns="0" bIns="0" anchor="t" anchorCtr="0">
            <a:spAutoFit/>
          </a:bodyPr>
          <a:lstStyle>
            <a:lvl1pPr marL="78105" marR="0" lvl="0"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78105" marR="0" lvl="1"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78105" marR="0" lvl="2"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78105" marR="0" lvl="3"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78105" marR="0" lvl="4"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78105" marR="0" lvl="5"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78105" marR="0" lvl="6"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78105" marR="0" lvl="7"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78105" marR="0" lvl="8" indent="0" algn="l">
              <a:lnSpc>
                <a:spcPct val="1125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fld id="{00000000-1234-1234-1234-123412341234}" type="slidenum">
              <a:rPr lang="en-US" smtClean="0"/>
              <a:pPr/>
              <a:t>‹#›</a:t>
            </a:fld>
            <a:r>
              <a:rPr lang="en-US"/>
              <a:t> / 28</a:t>
            </a:r>
            <a:endParaRPr lang="en-US" dirty="0"/>
          </a:p>
        </p:txBody>
      </p:sp>
      <p:sp>
        <p:nvSpPr>
          <p:cNvPr id="2" name="Google Shape;315;p6">
            <a:extLst>
              <a:ext uri="{FF2B5EF4-FFF2-40B4-BE49-F238E27FC236}">
                <a16:creationId xmlns:a16="http://schemas.microsoft.com/office/drawing/2014/main" id="{961B6980-3A34-6AA1-F319-5907330DAE1B}"/>
              </a:ext>
            </a:extLst>
          </p:cNvPr>
          <p:cNvSpPr/>
          <p:nvPr userDrawn="1"/>
        </p:nvSpPr>
        <p:spPr>
          <a:xfrm>
            <a:off x="1" y="-823"/>
            <a:ext cx="6150607" cy="122555"/>
          </a:xfrm>
          <a:custGeom>
            <a:avLst/>
            <a:gdLst/>
            <a:ahLst/>
            <a:cxnLst/>
            <a:rect l="l" t="t" r="r" b="b"/>
            <a:pathLst>
              <a:path w="4608195" h="122554" extrusionOk="0">
                <a:moveTo>
                  <a:pt x="4608004" y="0"/>
                </a:moveTo>
                <a:lnTo>
                  <a:pt x="0" y="0"/>
                </a:lnTo>
                <a:lnTo>
                  <a:pt x="0" y="122313"/>
                </a:lnTo>
                <a:lnTo>
                  <a:pt x="4608004" y="122313"/>
                </a:lnTo>
                <a:lnTo>
                  <a:pt x="4608004" y="0"/>
                </a:lnTo>
                <a:close/>
              </a:path>
            </a:pathLst>
          </a:custGeom>
          <a:solidFill>
            <a:srgbClr val="79001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50;p44">
            <a:extLst>
              <a:ext uri="{FF2B5EF4-FFF2-40B4-BE49-F238E27FC236}">
                <a16:creationId xmlns:a16="http://schemas.microsoft.com/office/drawing/2014/main" id="{AE66F137-EE72-2820-1320-BD359B6650AD}"/>
              </a:ext>
            </a:extLst>
          </p:cNvPr>
          <p:cNvSpPr txBox="1">
            <a:spLocks noGrp="1"/>
          </p:cNvSpPr>
          <p:nvPr>
            <p:ph type="title"/>
          </p:nvPr>
        </p:nvSpPr>
        <p:spPr>
          <a:xfrm>
            <a:off x="82703" y="184503"/>
            <a:ext cx="5994972"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79001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Tree>
    <p:extLst>
      <p:ext uri="{BB962C8B-B14F-4D97-AF65-F5344CB8AC3E}">
        <p14:creationId xmlns:p14="http://schemas.microsoft.com/office/powerpoint/2010/main" val="106839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July 21, 2023</a:t>
            </a:r>
          </a:p>
        </p:txBody>
      </p:sp>
      <p:sp>
        <p:nvSpPr>
          <p:cNvPr id="9" name="Slide Number Placeholder 8"/>
          <p:cNvSpPr>
            <a:spLocks noGrp="1"/>
          </p:cNvSpPr>
          <p:nvPr>
            <p:ph type="sldNum" sz="quarter" idx="12"/>
          </p:nvPr>
        </p:nvSpPr>
        <p:spPr/>
        <p:txBody>
          <a:bodyPr/>
          <a:lstStyle/>
          <a:p>
            <a:pPr marL="78105" algn="l"/>
            <a:fld id="{00000000-1234-1234-1234-123412341234}" type="slidenum">
              <a:rPr lang="en-US" smtClean="0"/>
              <a:pPr marL="78105" algn="l"/>
              <a:t>‹#›</a:t>
            </a:fld>
            <a:r>
              <a:rPr lang="en-US"/>
              <a:t> / 17</a:t>
            </a:r>
          </a:p>
        </p:txBody>
      </p:sp>
    </p:spTree>
    <p:extLst>
      <p:ext uri="{BB962C8B-B14F-4D97-AF65-F5344CB8AC3E}">
        <p14:creationId xmlns:p14="http://schemas.microsoft.com/office/powerpoint/2010/main" val="51363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807601" y="1204422"/>
            <a:ext cx="4537948" cy="830580"/>
          </a:xfrm>
          <a:solidFill>
            <a:srgbClr val="FFFFFF"/>
          </a:solidFill>
          <a:ln w="38100">
            <a:solidFill>
              <a:srgbClr val="404040"/>
            </a:solidFill>
          </a:ln>
        </p:spPr>
        <p:txBody>
          <a:bodyPr lIns="274320" rIns="274320" anchor="ctr" anchorCtr="1">
            <a:normAutofit/>
          </a:bodyPr>
          <a:lstStyle>
            <a:lvl1pPr>
              <a:defRPr sz="1917">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60231" y="2196383"/>
            <a:ext cx="3432689" cy="638398"/>
          </a:xfrm>
        </p:spPr>
        <p:txBody>
          <a:bodyPr anchor="t" anchorCtr="1">
            <a:normAutofit/>
          </a:bodyPr>
          <a:lstStyle>
            <a:lvl1pPr marL="0" indent="0">
              <a:buNone/>
              <a:defRPr sz="1009">
                <a:solidFill>
                  <a:schemeClr val="tx1"/>
                </a:solidFill>
              </a:defRPr>
            </a:lvl1pPr>
            <a:lvl2pPr marL="230703" indent="0">
              <a:buNone/>
              <a:defRPr sz="1009">
                <a:solidFill>
                  <a:schemeClr val="tx1">
                    <a:tint val="75000"/>
                  </a:schemeClr>
                </a:solidFill>
              </a:defRPr>
            </a:lvl2pPr>
            <a:lvl3pPr marL="461406" indent="0">
              <a:buNone/>
              <a:defRPr sz="908">
                <a:solidFill>
                  <a:schemeClr val="tx1">
                    <a:tint val="75000"/>
                  </a:schemeClr>
                </a:solidFill>
              </a:defRPr>
            </a:lvl3pPr>
            <a:lvl4pPr marL="692109" indent="0">
              <a:buNone/>
              <a:defRPr sz="807">
                <a:solidFill>
                  <a:schemeClr val="tx1">
                    <a:tint val="75000"/>
                  </a:schemeClr>
                </a:solidFill>
              </a:defRPr>
            </a:lvl4pPr>
            <a:lvl5pPr marL="922812" indent="0">
              <a:buNone/>
              <a:defRPr sz="807">
                <a:solidFill>
                  <a:schemeClr val="tx1">
                    <a:tint val="75000"/>
                  </a:schemeClr>
                </a:solidFill>
              </a:defRPr>
            </a:lvl5pPr>
            <a:lvl6pPr marL="1153516" indent="0">
              <a:buNone/>
              <a:defRPr sz="807">
                <a:solidFill>
                  <a:schemeClr val="tx1">
                    <a:tint val="75000"/>
                  </a:schemeClr>
                </a:solidFill>
              </a:defRPr>
            </a:lvl6pPr>
            <a:lvl7pPr marL="1384219" indent="0">
              <a:buNone/>
              <a:defRPr sz="807">
                <a:solidFill>
                  <a:schemeClr val="tx1">
                    <a:tint val="75000"/>
                  </a:schemeClr>
                </a:solidFill>
              </a:defRPr>
            </a:lvl7pPr>
            <a:lvl8pPr marL="1614922" indent="0">
              <a:buNone/>
              <a:defRPr sz="807">
                <a:solidFill>
                  <a:schemeClr val="tx1">
                    <a:tint val="75000"/>
                  </a:schemeClr>
                </a:solidFill>
              </a:defRPr>
            </a:lvl8pPr>
            <a:lvl9pPr marL="1845625" indent="0">
              <a:buNone/>
              <a:defRPr sz="807">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July 21, 2023</a:t>
            </a:r>
          </a:p>
        </p:txBody>
      </p:sp>
      <p:sp>
        <p:nvSpPr>
          <p:cNvPr id="9" name="Slide Number Placeholder 8"/>
          <p:cNvSpPr>
            <a:spLocks noGrp="1"/>
          </p:cNvSpPr>
          <p:nvPr>
            <p:ph type="sldNum" sz="quarter" idx="12"/>
          </p:nvPr>
        </p:nvSpPr>
        <p:spPr/>
        <p:txBody>
          <a:bodyPr/>
          <a:lstStyle/>
          <a:p>
            <a:pPr marL="78105" algn="l"/>
            <a:fld id="{00000000-1234-1234-1234-123412341234}" type="slidenum">
              <a:rPr lang="en-US" smtClean="0"/>
              <a:pPr marL="78105" algn="l"/>
              <a:t>‹#›</a:t>
            </a:fld>
            <a:r>
              <a:rPr lang="en-US"/>
              <a:t> / 17</a:t>
            </a:r>
            <a:endParaRPr lang="en-US" sz="1400">
              <a:solidFill>
                <a:srgbClr val="000000"/>
              </a:solidFill>
            </a:endParaRPr>
          </a:p>
        </p:txBody>
      </p:sp>
    </p:spTree>
    <p:extLst>
      <p:ext uri="{BB962C8B-B14F-4D97-AF65-F5344CB8AC3E}">
        <p14:creationId xmlns:p14="http://schemas.microsoft.com/office/powerpoint/2010/main" val="21441955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98372" y="1331235"/>
            <a:ext cx="2155909" cy="156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198869" y="1331235"/>
            <a:ext cx="2155140" cy="156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p:txBody>
          <a:bodyPr/>
          <a:lstStyle/>
          <a:p>
            <a:r>
              <a:rPr lang="en-US"/>
              <a:t>July 21, 2023</a:t>
            </a:r>
          </a:p>
        </p:txBody>
      </p:sp>
      <p:sp>
        <p:nvSpPr>
          <p:cNvPr id="10" name="Slide Number Placeholder 9"/>
          <p:cNvSpPr>
            <a:spLocks noGrp="1"/>
          </p:cNvSpPr>
          <p:nvPr>
            <p:ph type="sldNum" sz="quarter" idx="12"/>
          </p:nvPr>
        </p:nvSpPr>
        <p:spPr/>
        <p:txBody>
          <a:bodyPr/>
          <a:lstStyle/>
          <a:p>
            <a:pPr marL="78105" algn="l"/>
            <a:fld id="{00000000-1234-1234-1234-123412341234}" type="slidenum">
              <a:rPr lang="en-US" smtClean="0"/>
              <a:pPr marL="78105" algn="l"/>
              <a:t>‹#›</a:t>
            </a:fld>
            <a:r>
              <a:rPr lang="en-US"/>
              <a:t> / 17</a:t>
            </a:r>
          </a:p>
        </p:txBody>
      </p:sp>
    </p:spTree>
    <p:extLst>
      <p:ext uri="{BB962C8B-B14F-4D97-AF65-F5344CB8AC3E}">
        <p14:creationId xmlns:p14="http://schemas.microsoft.com/office/powerpoint/2010/main" val="3289728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9140" y="1167427"/>
            <a:ext cx="2155141" cy="355303"/>
          </a:xfrm>
        </p:spPr>
        <p:txBody>
          <a:bodyPr anchor="b" anchorCtr="1">
            <a:normAutofit/>
          </a:bodyPr>
          <a:lstStyle>
            <a:lvl1pPr marL="0" indent="0" algn="ctr">
              <a:buNone/>
              <a:defRPr sz="959" b="0" cap="all" spc="50" baseline="0">
                <a:solidFill>
                  <a:schemeClr val="accent2">
                    <a:lumMod val="75000"/>
                  </a:schemeClr>
                </a:solidFill>
              </a:defRPr>
            </a:lvl1pPr>
            <a:lvl2pPr marL="230703" indent="0">
              <a:buNone/>
              <a:defRPr sz="959" b="1"/>
            </a:lvl2pPr>
            <a:lvl3pPr marL="461406" indent="0">
              <a:buNone/>
              <a:defRPr sz="908" b="1"/>
            </a:lvl3pPr>
            <a:lvl4pPr marL="692109" indent="0">
              <a:buNone/>
              <a:defRPr sz="807" b="1"/>
            </a:lvl4pPr>
            <a:lvl5pPr marL="922812" indent="0">
              <a:buNone/>
              <a:defRPr sz="807" b="1"/>
            </a:lvl5pPr>
            <a:lvl6pPr marL="1153516" indent="0">
              <a:buNone/>
              <a:defRPr sz="807" b="1"/>
            </a:lvl6pPr>
            <a:lvl7pPr marL="1384219" indent="0">
              <a:buNone/>
              <a:defRPr sz="807" b="1"/>
            </a:lvl7pPr>
            <a:lvl8pPr marL="1614922" indent="0">
              <a:buNone/>
              <a:defRPr sz="807" b="1"/>
            </a:lvl8pPr>
            <a:lvl9pPr marL="1845625" indent="0">
              <a:buNone/>
              <a:defRPr sz="807" b="1"/>
            </a:lvl9pPr>
          </a:lstStyle>
          <a:p>
            <a:pPr lvl="0"/>
            <a:r>
              <a:rPr lang="en-US"/>
              <a:t>Click to edit Master text styles</a:t>
            </a:r>
          </a:p>
        </p:txBody>
      </p:sp>
      <p:sp>
        <p:nvSpPr>
          <p:cNvPr id="4" name="Content Placeholder 3"/>
          <p:cNvSpPr>
            <a:spLocks noGrp="1"/>
          </p:cNvSpPr>
          <p:nvPr>
            <p:ph sz="half" idx="2"/>
          </p:nvPr>
        </p:nvSpPr>
        <p:spPr>
          <a:xfrm>
            <a:off x="799140" y="1586177"/>
            <a:ext cx="2155141" cy="13104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198869" y="1586177"/>
            <a:ext cx="2146680" cy="131041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3198869" y="1167427"/>
            <a:ext cx="2155141" cy="355303"/>
          </a:xfrm>
        </p:spPr>
        <p:txBody>
          <a:bodyPr anchor="b" anchorCtr="1">
            <a:normAutofit/>
          </a:bodyPr>
          <a:lstStyle>
            <a:lvl1pPr marL="0" indent="0" algn="ctr">
              <a:buNone/>
              <a:defRPr sz="959" b="0" cap="all" spc="50" baseline="0">
                <a:solidFill>
                  <a:schemeClr val="accent2">
                    <a:lumMod val="75000"/>
                  </a:schemeClr>
                </a:solidFill>
              </a:defRPr>
            </a:lvl1pPr>
            <a:lvl2pPr marL="230703" indent="0">
              <a:buNone/>
              <a:defRPr sz="959" b="1"/>
            </a:lvl2pPr>
            <a:lvl3pPr marL="461406" indent="0">
              <a:buNone/>
              <a:defRPr sz="908" b="1"/>
            </a:lvl3pPr>
            <a:lvl4pPr marL="692109" indent="0">
              <a:buNone/>
              <a:defRPr sz="807" b="1"/>
            </a:lvl4pPr>
            <a:lvl5pPr marL="922812" indent="0">
              <a:buNone/>
              <a:defRPr sz="807" b="1"/>
            </a:lvl5pPr>
            <a:lvl6pPr marL="1153516" indent="0">
              <a:buNone/>
              <a:defRPr sz="807" b="1"/>
            </a:lvl6pPr>
            <a:lvl7pPr marL="1384219" indent="0">
              <a:buNone/>
              <a:defRPr sz="807" b="1"/>
            </a:lvl7pPr>
            <a:lvl8pPr marL="1614922" indent="0">
              <a:buNone/>
              <a:defRPr sz="807" b="1"/>
            </a:lvl8pPr>
            <a:lvl9pPr marL="1845625" indent="0">
              <a:buNone/>
              <a:defRPr sz="80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July 21, 2023</a:t>
            </a:r>
          </a:p>
        </p:txBody>
      </p:sp>
      <p:sp>
        <p:nvSpPr>
          <p:cNvPr id="9" name="Slide Number Placeholder 8"/>
          <p:cNvSpPr>
            <a:spLocks noGrp="1"/>
          </p:cNvSpPr>
          <p:nvPr>
            <p:ph type="sldNum" sz="quarter" idx="12"/>
          </p:nvPr>
        </p:nvSpPr>
        <p:spPr/>
        <p:txBody>
          <a:bodyPr/>
          <a:lstStyle/>
          <a:p>
            <a:pPr marL="78105" algn="l"/>
            <a:fld id="{00000000-1234-1234-1234-123412341234}" type="slidenum">
              <a:rPr lang="en-US" smtClean="0"/>
              <a:pPr marL="78105" algn="l"/>
              <a:t>‹#›</a:t>
            </a:fld>
            <a:r>
              <a:rPr lang="en-US"/>
              <a:t> / 17</a:t>
            </a:r>
            <a:endParaRPr lang="en-US" sz="1400">
              <a:solidFill>
                <a:srgbClr val="00000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9206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July 21, 2023</a:t>
            </a:r>
          </a:p>
        </p:txBody>
      </p:sp>
      <p:sp>
        <p:nvSpPr>
          <p:cNvPr id="5" name="Slide Number Placeholder 4"/>
          <p:cNvSpPr>
            <a:spLocks noGrp="1"/>
          </p:cNvSpPr>
          <p:nvPr>
            <p:ph type="sldNum" sz="quarter" idx="12"/>
          </p:nvPr>
        </p:nvSpPr>
        <p:spPr/>
        <p:txBody>
          <a:bodyPr/>
          <a:lstStyle/>
          <a:p>
            <a:pPr marL="78105" algn="l"/>
            <a:fld id="{00000000-1234-1234-1234-123412341234}" type="slidenum">
              <a:rPr lang="en-US" smtClean="0"/>
              <a:pPr marL="78105" algn="l"/>
              <a:t>‹#›</a:t>
            </a:fld>
            <a:r>
              <a:rPr lang="en-US"/>
              <a:t> / 17</a:t>
            </a:r>
          </a:p>
        </p:txBody>
      </p:sp>
    </p:spTree>
    <p:extLst>
      <p:ext uri="{BB962C8B-B14F-4D97-AF65-F5344CB8AC3E}">
        <p14:creationId xmlns:p14="http://schemas.microsoft.com/office/powerpoint/2010/main" val="333017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July 21, 2023</a:t>
            </a:r>
          </a:p>
        </p:txBody>
      </p:sp>
      <p:sp>
        <p:nvSpPr>
          <p:cNvPr id="4" name="Slide Number Placeholder 3"/>
          <p:cNvSpPr>
            <a:spLocks noGrp="1"/>
          </p:cNvSpPr>
          <p:nvPr>
            <p:ph type="sldNum" sz="quarter" idx="12"/>
          </p:nvPr>
        </p:nvSpPr>
        <p:spPr/>
        <p:txBody>
          <a:bodyPr/>
          <a:lstStyle/>
          <a:p>
            <a:pPr marL="78105" algn="l"/>
            <a:fld id="{00000000-1234-1234-1234-123412341234}" type="slidenum">
              <a:rPr lang="en-US" smtClean="0"/>
              <a:pPr marL="78105" algn="l"/>
              <a:t>‹#›</a:t>
            </a:fld>
            <a:r>
              <a:rPr lang="en-US"/>
              <a:t> / 17</a:t>
            </a:r>
          </a:p>
        </p:txBody>
      </p:sp>
    </p:spTree>
    <p:extLst>
      <p:ext uri="{BB962C8B-B14F-4D97-AF65-F5344CB8AC3E}">
        <p14:creationId xmlns:p14="http://schemas.microsoft.com/office/powerpoint/2010/main" val="376540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3076575" cy="3460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406108" y="1132302"/>
            <a:ext cx="2264359" cy="576033"/>
          </a:xfrm>
          <a:solidFill>
            <a:srgbClr val="FFFFFF"/>
          </a:solidFill>
          <a:ln>
            <a:solidFill>
              <a:srgbClr val="404040"/>
            </a:solidFill>
          </a:ln>
        </p:spPr>
        <p:txBody>
          <a:bodyPr anchor="ctr" anchorCtr="1">
            <a:normAutofit/>
          </a:bodyPr>
          <a:lstStyle>
            <a:lvl1pPr>
              <a:defRPr sz="111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3399616" y="406062"/>
            <a:ext cx="2430494" cy="2648627"/>
          </a:xfrm>
        </p:spPr>
        <p:txBody>
          <a:bodyPr>
            <a:normAutofit/>
          </a:bodyPr>
          <a:lstStyle>
            <a:lvl1pPr>
              <a:defRPr sz="959">
                <a:solidFill>
                  <a:schemeClr val="tx1"/>
                </a:solidFill>
              </a:defRPr>
            </a:lvl1pPr>
            <a:lvl2pPr>
              <a:defRPr sz="807">
                <a:solidFill>
                  <a:schemeClr val="tx1"/>
                </a:solidFill>
              </a:defRPr>
            </a:lvl2pPr>
            <a:lvl3pPr>
              <a:defRPr sz="807">
                <a:solidFill>
                  <a:schemeClr val="tx1"/>
                </a:solidFill>
              </a:defRPr>
            </a:lvl3pPr>
            <a:lvl4pPr>
              <a:defRPr sz="807">
                <a:solidFill>
                  <a:schemeClr val="tx1"/>
                </a:solidFill>
              </a:defRPr>
            </a:lvl4pPr>
            <a:lvl5pPr>
              <a:defRPr sz="807">
                <a:solidFill>
                  <a:schemeClr val="tx1"/>
                </a:solidFill>
              </a:defRPr>
            </a:lvl5pPr>
            <a:lvl6pPr>
              <a:defRPr sz="807"/>
            </a:lvl6pPr>
            <a:lvl7pPr>
              <a:defRPr sz="807"/>
            </a:lvl7pPr>
            <a:lvl8pPr>
              <a:defRPr sz="807"/>
            </a:lvl8pPr>
            <a:lvl9pPr>
              <a:defRPr sz="8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3013" y="1791394"/>
            <a:ext cx="1915168" cy="1107176"/>
          </a:xfrm>
        </p:spPr>
        <p:txBody>
          <a:bodyPr anchor="t" anchorCtr="1">
            <a:normAutofit/>
          </a:bodyPr>
          <a:lstStyle>
            <a:lvl1pPr marL="0" indent="0" algn="ctr">
              <a:buNone/>
              <a:defRPr sz="757">
                <a:solidFill>
                  <a:srgbClr val="FFFFFF"/>
                </a:solidFill>
              </a:defRPr>
            </a:lvl1pPr>
            <a:lvl2pPr marL="230703" indent="0">
              <a:buNone/>
              <a:defRPr sz="706"/>
            </a:lvl2pPr>
            <a:lvl3pPr marL="461406" indent="0">
              <a:buNone/>
              <a:defRPr sz="606"/>
            </a:lvl3pPr>
            <a:lvl4pPr marL="692109" indent="0">
              <a:buNone/>
              <a:defRPr sz="505"/>
            </a:lvl4pPr>
            <a:lvl5pPr marL="922812" indent="0">
              <a:buNone/>
              <a:defRPr sz="505"/>
            </a:lvl5pPr>
            <a:lvl6pPr marL="1153516" indent="0">
              <a:buNone/>
              <a:defRPr sz="505"/>
            </a:lvl6pPr>
            <a:lvl7pPr marL="1384219" indent="0">
              <a:buNone/>
              <a:defRPr sz="505"/>
            </a:lvl7pPr>
            <a:lvl8pPr marL="1614922" indent="0">
              <a:buNone/>
              <a:defRPr sz="505"/>
            </a:lvl8pPr>
            <a:lvl9pPr marL="1845625" indent="0">
              <a:buNone/>
              <a:defRPr sz="505"/>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a:xfrm>
            <a:off x="406108" y="3146975"/>
            <a:ext cx="2586421" cy="161502"/>
          </a:xfrm>
        </p:spPr>
        <p:txBody>
          <a:bodyPr/>
          <a:lstStyle>
            <a:lvl1pPr>
              <a:defRPr>
                <a:solidFill>
                  <a:srgbClr val="FFFFFF">
                    <a:alpha val="70000"/>
                  </a:srgbClr>
                </a:solidFill>
              </a:defRPr>
            </a:lvl1pPr>
          </a:lstStyle>
          <a:p>
            <a:r>
              <a:rPr lang="en-US"/>
              <a:t>July 21, 2023</a:t>
            </a:r>
          </a:p>
        </p:txBody>
      </p:sp>
      <p:sp>
        <p:nvSpPr>
          <p:cNvPr id="11" name="Slide Number Placeholder 10"/>
          <p:cNvSpPr>
            <a:spLocks noGrp="1"/>
          </p:cNvSpPr>
          <p:nvPr>
            <p:ph type="sldNum" sz="quarter" idx="12"/>
          </p:nvPr>
        </p:nvSpPr>
        <p:spPr/>
        <p:txBody>
          <a:bodyPr/>
          <a:lstStyle/>
          <a:p>
            <a:pPr marL="78105" algn="l"/>
            <a:fld id="{00000000-1234-1234-1234-123412341234}" type="slidenum">
              <a:rPr lang="en-US" smtClean="0"/>
              <a:pPr marL="78105" algn="l"/>
              <a:t>‹#›</a:t>
            </a:fld>
            <a:r>
              <a:rPr lang="en-US"/>
              <a:t> / 17</a:t>
            </a:r>
            <a:endParaRPr lang="en-US" sz="1400">
              <a:solidFill>
                <a:srgbClr val="000000"/>
              </a:solidFill>
            </a:endParaRPr>
          </a:p>
        </p:txBody>
      </p:sp>
    </p:spTree>
    <p:extLst>
      <p:ext uri="{BB962C8B-B14F-4D97-AF65-F5344CB8AC3E}">
        <p14:creationId xmlns:p14="http://schemas.microsoft.com/office/powerpoint/2010/main" val="217157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3076574" cy="3460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408052" y="1132302"/>
            <a:ext cx="2268569" cy="572573"/>
          </a:xfrm>
          <a:solidFill>
            <a:srgbClr val="FFFFFF"/>
          </a:solidFill>
          <a:ln>
            <a:solidFill>
              <a:srgbClr val="404040"/>
            </a:solidFill>
          </a:ln>
        </p:spPr>
        <p:txBody>
          <a:bodyPr anchor="ctr" anchorCtr="1">
            <a:noAutofit/>
          </a:bodyPr>
          <a:lstStyle>
            <a:lvl1pPr>
              <a:defRPr sz="111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076575" y="0"/>
            <a:ext cx="3079652" cy="3460750"/>
          </a:xfrm>
          <a:solidFill>
            <a:schemeClr val="bg1">
              <a:lumMod val="75000"/>
            </a:schemeClr>
          </a:solidFill>
        </p:spPr>
        <p:txBody>
          <a:bodyPr anchor="t"/>
          <a:lstStyle>
            <a:lvl1pPr marL="0" indent="0">
              <a:buNone/>
              <a:defRPr sz="1615">
                <a:solidFill>
                  <a:schemeClr val="bg1">
                    <a:lumMod val="85000"/>
                    <a:lumOff val="15000"/>
                  </a:schemeClr>
                </a:solidFill>
              </a:defRPr>
            </a:lvl1pPr>
            <a:lvl2pPr marL="230703" indent="0">
              <a:buNone/>
              <a:defRPr sz="1413"/>
            </a:lvl2pPr>
            <a:lvl3pPr marL="461406" indent="0">
              <a:buNone/>
              <a:defRPr sz="1211"/>
            </a:lvl3pPr>
            <a:lvl4pPr marL="692109" indent="0">
              <a:buNone/>
              <a:defRPr sz="1009"/>
            </a:lvl4pPr>
            <a:lvl5pPr marL="922812" indent="0">
              <a:buNone/>
              <a:defRPr sz="1009"/>
            </a:lvl5pPr>
            <a:lvl6pPr marL="1153516" indent="0">
              <a:buNone/>
              <a:defRPr sz="1009"/>
            </a:lvl6pPr>
            <a:lvl7pPr marL="1384219" indent="0">
              <a:buNone/>
              <a:defRPr sz="1009"/>
            </a:lvl7pPr>
            <a:lvl8pPr marL="1614922" indent="0">
              <a:buNone/>
              <a:defRPr sz="1009"/>
            </a:lvl8pPr>
            <a:lvl9pPr marL="1845625" indent="0">
              <a:buNone/>
              <a:defRPr sz="1009"/>
            </a:lvl9pPr>
          </a:lstStyle>
          <a:p>
            <a:r>
              <a:rPr lang="en-US"/>
              <a:t>Click icon to add picture</a:t>
            </a:r>
            <a:endParaRPr lang="en-US" dirty="0"/>
          </a:p>
        </p:txBody>
      </p:sp>
      <p:sp>
        <p:nvSpPr>
          <p:cNvPr id="4" name="Text Placeholder 3"/>
          <p:cNvSpPr>
            <a:spLocks noGrp="1"/>
          </p:cNvSpPr>
          <p:nvPr>
            <p:ph type="body" sz="half" idx="2"/>
          </p:nvPr>
        </p:nvSpPr>
        <p:spPr>
          <a:xfrm>
            <a:off x="563013" y="1791394"/>
            <a:ext cx="1915168" cy="1107176"/>
          </a:xfrm>
        </p:spPr>
        <p:txBody>
          <a:bodyPr anchor="t" anchorCtr="1">
            <a:normAutofit/>
          </a:bodyPr>
          <a:lstStyle>
            <a:lvl1pPr marL="0" indent="0" algn="ctr">
              <a:buNone/>
              <a:defRPr sz="757">
                <a:solidFill>
                  <a:srgbClr val="FFFFFF"/>
                </a:solidFill>
              </a:defRPr>
            </a:lvl1pPr>
            <a:lvl2pPr marL="230703" indent="0">
              <a:buNone/>
              <a:defRPr sz="706"/>
            </a:lvl2pPr>
            <a:lvl3pPr marL="461406" indent="0">
              <a:buNone/>
              <a:defRPr sz="606"/>
            </a:lvl3pPr>
            <a:lvl4pPr marL="692109" indent="0">
              <a:buNone/>
              <a:defRPr sz="505"/>
            </a:lvl4pPr>
            <a:lvl5pPr marL="922812" indent="0">
              <a:buNone/>
              <a:defRPr sz="505"/>
            </a:lvl5pPr>
            <a:lvl6pPr marL="1153516" indent="0">
              <a:buNone/>
              <a:defRPr sz="505"/>
            </a:lvl6pPr>
            <a:lvl7pPr marL="1384219" indent="0">
              <a:buNone/>
              <a:defRPr sz="505"/>
            </a:lvl7pPr>
            <a:lvl8pPr marL="1614922" indent="0">
              <a:buNone/>
              <a:defRPr sz="505"/>
            </a:lvl8pPr>
            <a:lvl9pPr marL="1845625" indent="0">
              <a:buNone/>
              <a:defRPr sz="505"/>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p>
        </p:txBody>
      </p:sp>
      <p:sp>
        <p:nvSpPr>
          <p:cNvPr id="9" name="Footer Placeholder 8"/>
          <p:cNvSpPr>
            <a:spLocks noGrp="1"/>
          </p:cNvSpPr>
          <p:nvPr>
            <p:ph type="ftr" sz="quarter" idx="11"/>
          </p:nvPr>
        </p:nvSpPr>
        <p:spPr>
          <a:xfrm>
            <a:off x="406108" y="3146975"/>
            <a:ext cx="2586421" cy="161502"/>
          </a:xfrm>
        </p:spPr>
        <p:txBody>
          <a:bodyPr/>
          <a:lstStyle>
            <a:lvl1pPr>
              <a:defRPr>
                <a:solidFill>
                  <a:srgbClr val="FFFFFF">
                    <a:alpha val="70000"/>
                  </a:srgbClr>
                </a:solidFill>
              </a:defRPr>
            </a:lvl1pPr>
          </a:lstStyle>
          <a:p>
            <a:r>
              <a:rPr lang="en-US"/>
              <a:t>July 21, 2023</a:t>
            </a:r>
          </a:p>
        </p:txBody>
      </p:sp>
      <p:sp>
        <p:nvSpPr>
          <p:cNvPr id="10" name="Slide Number Placeholder 9"/>
          <p:cNvSpPr>
            <a:spLocks noGrp="1"/>
          </p:cNvSpPr>
          <p:nvPr>
            <p:ph type="sldNum" sz="quarter" idx="12"/>
          </p:nvPr>
        </p:nvSpPr>
        <p:spPr/>
        <p:txBody>
          <a:bodyPr/>
          <a:lstStyle/>
          <a:p>
            <a:pPr marL="78105" algn="l"/>
            <a:fld id="{00000000-1234-1234-1234-123412341234}" type="slidenum">
              <a:rPr lang="en-US" smtClean="0"/>
              <a:pPr marL="78105" algn="l"/>
              <a:t>‹#›</a:t>
            </a:fld>
            <a:r>
              <a:rPr lang="en-US"/>
              <a:t> / 17</a:t>
            </a:r>
            <a:endParaRPr lang="en-US" sz="1400">
              <a:solidFill>
                <a:srgbClr val="000000"/>
              </a:solidFill>
            </a:endParaRPr>
          </a:p>
        </p:txBody>
      </p:sp>
    </p:spTree>
    <p:extLst>
      <p:ext uri="{BB962C8B-B14F-4D97-AF65-F5344CB8AC3E}">
        <p14:creationId xmlns:p14="http://schemas.microsoft.com/office/powerpoint/2010/main" val="373297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126027" y="486812"/>
            <a:ext cx="3901097" cy="599863"/>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6027" y="1331235"/>
            <a:ext cx="3901097" cy="15653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47378" y="3148291"/>
            <a:ext cx="1389781" cy="163484"/>
          </a:xfrm>
          <a:prstGeom prst="rect">
            <a:avLst/>
          </a:prstGeom>
        </p:spPr>
        <p:txBody>
          <a:bodyPr vert="horz" lIns="91440" tIns="45720" rIns="91440" bIns="45720" rtlCol="0" anchor="ctr"/>
          <a:lstStyle>
            <a:lvl1pPr algn="r">
              <a:defRPr sz="530">
                <a:solidFill>
                  <a:schemeClr val="tx1">
                    <a:alpha val="70000"/>
                  </a:schemeClr>
                </a:solidFill>
              </a:defRPr>
            </a:lvl1pPr>
          </a:lstStyle>
          <a:p>
            <a:endParaRPr lang="en-US"/>
          </a:p>
        </p:txBody>
      </p:sp>
      <p:sp>
        <p:nvSpPr>
          <p:cNvPr id="5" name="Footer Placeholder 4"/>
          <p:cNvSpPr>
            <a:spLocks noGrp="1"/>
          </p:cNvSpPr>
          <p:nvPr>
            <p:ph type="ftr" sz="quarter" idx="3"/>
          </p:nvPr>
        </p:nvSpPr>
        <p:spPr>
          <a:xfrm>
            <a:off x="807601" y="3146975"/>
            <a:ext cx="2978256" cy="161502"/>
          </a:xfrm>
          <a:prstGeom prst="rect">
            <a:avLst/>
          </a:prstGeom>
        </p:spPr>
        <p:txBody>
          <a:bodyPr vert="horz" lIns="91440" tIns="45720" rIns="91440" bIns="45720" rtlCol="0" anchor="ctr"/>
          <a:lstStyle>
            <a:lvl1pPr algn="l">
              <a:defRPr sz="530">
                <a:solidFill>
                  <a:schemeClr val="tx1">
                    <a:alpha val="70000"/>
                  </a:schemeClr>
                </a:solidFill>
              </a:defRPr>
            </a:lvl1pPr>
          </a:lstStyle>
          <a:p>
            <a:r>
              <a:rPr lang="en-US"/>
              <a:t>July 21, 2023</a:t>
            </a:r>
          </a:p>
        </p:txBody>
      </p:sp>
      <p:sp>
        <p:nvSpPr>
          <p:cNvPr id="6" name="Slide Number Placeholder 5"/>
          <p:cNvSpPr>
            <a:spLocks noGrp="1"/>
          </p:cNvSpPr>
          <p:nvPr>
            <p:ph type="sldNum" sz="quarter" idx="4"/>
          </p:nvPr>
        </p:nvSpPr>
        <p:spPr>
          <a:xfrm>
            <a:off x="5429893" y="3137747"/>
            <a:ext cx="184595" cy="184573"/>
          </a:xfrm>
          <a:prstGeom prst="ellipse">
            <a:avLst/>
          </a:prstGeom>
          <a:solidFill>
            <a:srgbClr val="1D1D1D">
              <a:alpha val="70000"/>
            </a:srgbClr>
          </a:solidFill>
        </p:spPr>
        <p:txBody>
          <a:bodyPr vert="horz" lIns="18288" tIns="45720" rIns="18288" bIns="45720" rtlCol="0" anchor="ctr">
            <a:noAutofit/>
          </a:bodyPr>
          <a:lstStyle>
            <a:lvl1pPr algn="ctr">
              <a:defRPr sz="555" spc="0" baseline="0">
                <a:solidFill>
                  <a:srgbClr val="FFFFFF"/>
                </a:solidFill>
              </a:defRPr>
            </a:lvl1pPr>
          </a:lstStyle>
          <a:p>
            <a:pPr marL="78105" algn="l"/>
            <a:fld id="{00000000-1234-1234-1234-123412341234}" type="slidenum">
              <a:rPr lang="en-US" smtClean="0"/>
              <a:pPr marL="78105" algn="l"/>
              <a:t>‹#›</a:t>
            </a:fld>
            <a:r>
              <a:rPr lang="en-US"/>
              <a:t> / 17</a:t>
            </a:r>
            <a:endParaRPr lang="en-US" sz="1400">
              <a:solidFill>
                <a:srgbClr val="000000"/>
              </a:solidFill>
            </a:endParaRPr>
          </a:p>
        </p:txBody>
      </p:sp>
    </p:spTree>
    <p:extLst>
      <p:ext uri="{BB962C8B-B14F-4D97-AF65-F5344CB8AC3E}">
        <p14:creationId xmlns:p14="http://schemas.microsoft.com/office/powerpoint/2010/main" val="17830515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ctr" defTabSz="461406" rtl="0" eaLnBrk="1" latinLnBrk="0" hangingPunct="1">
        <a:lnSpc>
          <a:spcPct val="90000"/>
        </a:lnSpc>
        <a:spcBef>
          <a:spcPct val="0"/>
        </a:spcBef>
        <a:buNone/>
        <a:defRPr sz="1413" kern="1200" cap="all" spc="101" baseline="0">
          <a:solidFill>
            <a:srgbClr val="262626"/>
          </a:solidFill>
          <a:latin typeface="+mj-lt"/>
          <a:ea typeface="+mj-ea"/>
          <a:cs typeface="+mj-cs"/>
        </a:defRPr>
      </a:lvl1pPr>
    </p:titleStyle>
    <p:bodyStyle>
      <a:lvl1pPr marL="115352" indent="-115352" algn="l" defTabSz="461406" rtl="0" eaLnBrk="1" latinLnBrk="0" hangingPunct="1">
        <a:lnSpc>
          <a:spcPct val="100000"/>
        </a:lnSpc>
        <a:spcBef>
          <a:spcPts val="505"/>
        </a:spcBef>
        <a:buClr>
          <a:schemeClr val="accent2"/>
        </a:buClr>
        <a:buFont typeface="Arial" panose="020B0604020202020204" pitchFamily="34" charset="0"/>
        <a:buChar char="•"/>
        <a:defRPr sz="908" kern="1200">
          <a:solidFill>
            <a:schemeClr val="tx1">
              <a:lumMod val="85000"/>
              <a:lumOff val="15000"/>
            </a:schemeClr>
          </a:solidFill>
          <a:latin typeface="+mn-lt"/>
          <a:ea typeface="+mn-ea"/>
          <a:cs typeface="+mn-cs"/>
        </a:defRPr>
      </a:lvl1pPr>
      <a:lvl2pPr marL="230703" indent="-115352" algn="l" defTabSz="461406" rtl="0" eaLnBrk="1" latinLnBrk="0" hangingPunct="1">
        <a:lnSpc>
          <a:spcPct val="100000"/>
        </a:lnSpc>
        <a:spcBef>
          <a:spcPts val="505"/>
        </a:spcBef>
        <a:buClr>
          <a:schemeClr val="accent2"/>
        </a:buClr>
        <a:buFont typeface="Arial" panose="020B0604020202020204" pitchFamily="34" charset="0"/>
        <a:buChar char="•"/>
        <a:defRPr sz="807" kern="1200">
          <a:solidFill>
            <a:schemeClr val="tx1">
              <a:lumMod val="85000"/>
              <a:lumOff val="15000"/>
            </a:schemeClr>
          </a:solidFill>
          <a:latin typeface="+mn-lt"/>
          <a:ea typeface="+mn-ea"/>
          <a:cs typeface="+mn-cs"/>
        </a:defRPr>
      </a:lvl2pPr>
      <a:lvl3pPr marL="346055" indent="-115352" algn="l" defTabSz="461406" rtl="0" eaLnBrk="1" latinLnBrk="0" hangingPunct="1">
        <a:lnSpc>
          <a:spcPct val="100000"/>
        </a:lnSpc>
        <a:spcBef>
          <a:spcPts val="505"/>
        </a:spcBef>
        <a:buClr>
          <a:schemeClr val="accent2"/>
        </a:buClr>
        <a:buFont typeface="Arial" panose="020B0604020202020204" pitchFamily="34" charset="0"/>
        <a:buChar char="•"/>
        <a:defRPr sz="807" kern="1200">
          <a:solidFill>
            <a:schemeClr val="tx1">
              <a:lumMod val="85000"/>
              <a:lumOff val="15000"/>
            </a:schemeClr>
          </a:solidFill>
          <a:latin typeface="+mn-lt"/>
          <a:ea typeface="+mn-ea"/>
          <a:cs typeface="+mn-cs"/>
        </a:defRPr>
      </a:lvl3pPr>
      <a:lvl4pPr marL="461406" indent="-115352" algn="l" defTabSz="461406" rtl="0" eaLnBrk="1" latinLnBrk="0" hangingPunct="1">
        <a:lnSpc>
          <a:spcPct val="100000"/>
        </a:lnSpc>
        <a:spcBef>
          <a:spcPts val="505"/>
        </a:spcBef>
        <a:buClr>
          <a:schemeClr val="accent2"/>
        </a:buClr>
        <a:buFont typeface="Arial" panose="020B0604020202020204" pitchFamily="34" charset="0"/>
        <a:buChar char="•"/>
        <a:defRPr sz="807" kern="1200">
          <a:solidFill>
            <a:schemeClr val="tx1">
              <a:lumMod val="85000"/>
              <a:lumOff val="15000"/>
            </a:schemeClr>
          </a:solidFill>
          <a:latin typeface="+mn-lt"/>
          <a:ea typeface="+mn-ea"/>
          <a:cs typeface="+mn-cs"/>
        </a:defRPr>
      </a:lvl4pPr>
      <a:lvl5pPr marL="576758" indent="-115352" algn="l" defTabSz="461406" rtl="0" eaLnBrk="1" latinLnBrk="0" hangingPunct="1">
        <a:lnSpc>
          <a:spcPct val="100000"/>
        </a:lnSpc>
        <a:spcBef>
          <a:spcPts val="505"/>
        </a:spcBef>
        <a:buClr>
          <a:schemeClr val="accent2"/>
        </a:buClr>
        <a:buFont typeface="Arial" panose="020B0604020202020204" pitchFamily="34" charset="0"/>
        <a:buChar char="•"/>
        <a:defRPr sz="807" kern="1200">
          <a:solidFill>
            <a:schemeClr val="tx1">
              <a:lumMod val="85000"/>
              <a:lumOff val="15000"/>
            </a:schemeClr>
          </a:solidFill>
          <a:latin typeface="+mn-lt"/>
          <a:ea typeface="+mn-ea"/>
          <a:cs typeface="+mn-cs"/>
        </a:defRPr>
      </a:lvl5pPr>
      <a:lvl6pPr marL="662471" indent="-115352" algn="l" defTabSz="461406" rtl="0" eaLnBrk="1" latinLnBrk="0" hangingPunct="1">
        <a:lnSpc>
          <a:spcPct val="100000"/>
        </a:lnSpc>
        <a:spcBef>
          <a:spcPts val="505"/>
        </a:spcBef>
        <a:buClr>
          <a:schemeClr val="accent2"/>
        </a:buClr>
        <a:buFont typeface="Arial" panose="020B0604020202020204" pitchFamily="34" charset="0"/>
        <a:buChar char="•"/>
        <a:defRPr sz="807" kern="1200">
          <a:solidFill>
            <a:schemeClr val="tx1"/>
          </a:solidFill>
          <a:latin typeface="+mn-lt"/>
          <a:ea typeface="+mn-ea"/>
          <a:cs typeface="+mn-cs"/>
        </a:defRPr>
      </a:lvl6pPr>
      <a:lvl7pPr marL="748984" indent="-115352" algn="l" defTabSz="461406" rtl="0" eaLnBrk="1" latinLnBrk="0" hangingPunct="1">
        <a:lnSpc>
          <a:spcPct val="100000"/>
        </a:lnSpc>
        <a:spcBef>
          <a:spcPts val="505"/>
        </a:spcBef>
        <a:buClr>
          <a:schemeClr val="accent2"/>
        </a:buClr>
        <a:buFont typeface="Arial" panose="020B0604020202020204" pitchFamily="34" charset="0"/>
        <a:buChar char="•"/>
        <a:defRPr sz="807" kern="1200">
          <a:solidFill>
            <a:schemeClr val="tx1"/>
          </a:solidFill>
          <a:latin typeface="+mn-lt"/>
          <a:ea typeface="+mn-ea"/>
          <a:cs typeface="+mn-cs"/>
        </a:defRPr>
      </a:lvl7pPr>
      <a:lvl8pPr marL="836299" indent="-115352" algn="l" defTabSz="461406" rtl="0" eaLnBrk="1" latinLnBrk="0" hangingPunct="1">
        <a:lnSpc>
          <a:spcPct val="100000"/>
        </a:lnSpc>
        <a:spcBef>
          <a:spcPts val="505"/>
        </a:spcBef>
        <a:buClr>
          <a:schemeClr val="accent2"/>
        </a:buClr>
        <a:buFont typeface="Arial" panose="020B0604020202020204" pitchFamily="34" charset="0"/>
        <a:buChar char="•"/>
        <a:defRPr sz="807" kern="1200" baseline="0">
          <a:solidFill>
            <a:schemeClr val="tx1"/>
          </a:solidFill>
          <a:latin typeface="+mn-lt"/>
          <a:ea typeface="+mn-ea"/>
          <a:cs typeface="+mn-cs"/>
        </a:defRPr>
      </a:lvl8pPr>
      <a:lvl9pPr marL="950048" indent="-115352" algn="l" defTabSz="461406" rtl="0" eaLnBrk="1" latinLnBrk="0" hangingPunct="1">
        <a:lnSpc>
          <a:spcPct val="100000"/>
        </a:lnSpc>
        <a:spcBef>
          <a:spcPts val="505"/>
        </a:spcBef>
        <a:buClr>
          <a:schemeClr val="accent2"/>
        </a:buClr>
        <a:buFont typeface="Arial" panose="020B0604020202020204" pitchFamily="34" charset="0"/>
        <a:buChar char="•"/>
        <a:defRPr sz="807" kern="1200" baseline="0">
          <a:solidFill>
            <a:schemeClr val="tx1"/>
          </a:solidFill>
          <a:latin typeface="+mn-lt"/>
          <a:ea typeface="+mn-ea"/>
          <a:cs typeface="+mn-cs"/>
        </a:defRPr>
      </a:lvl9pPr>
    </p:bodyStyle>
    <p:otherStyle>
      <a:defPPr>
        <a:defRPr lang="en-US"/>
      </a:defPPr>
      <a:lvl1pPr marL="0" algn="l" defTabSz="461406" rtl="0" eaLnBrk="1" latinLnBrk="0" hangingPunct="1">
        <a:defRPr sz="908" kern="1200">
          <a:solidFill>
            <a:schemeClr val="tx1"/>
          </a:solidFill>
          <a:latin typeface="+mn-lt"/>
          <a:ea typeface="+mn-ea"/>
          <a:cs typeface="+mn-cs"/>
        </a:defRPr>
      </a:lvl1pPr>
      <a:lvl2pPr marL="230703" algn="l" defTabSz="461406" rtl="0" eaLnBrk="1" latinLnBrk="0" hangingPunct="1">
        <a:defRPr sz="908" kern="1200">
          <a:solidFill>
            <a:schemeClr val="tx1"/>
          </a:solidFill>
          <a:latin typeface="+mn-lt"/>
          <a:ea typeface="+mn-ea"/>
          <a:cs typeface="+mn-cs"/>
        </a:defRPr>
      </a:lvl2pPr>
      <a:lvl3pPr marL="461406" algn="l" defTabSz="461406" rtl="0" eaLnBrk="1" latinLnBrk="0" hangingPunct="1">
        <a:defRPr sz="908" kern="1200">
          <a:solidFill>
            <a:schemeClr val="tx1"/>
          </a:solidFill>
          <a:latin typeface="+mn-lt"/>
          <a:ea typeface="+mn-ea"/>
          <a:cs typeface="+mn-cs"/>
        </a:defRPr>
      </a:lvl3pPr>
      <a:lvl4pPr marL="692109" algn="l" defTabSz="461406" rtl="0" eaLnBrk="1" latinLnBrk="0" hangingPunct="1">
        <a:defRPr sz="908" kern="1200">
          <a:solidFill>
            <a:schemeClr val="tx1"/>
          </a:solidFill>
          <a:latin typeface="+mn-lt"/>
          <a:ea typeface="+mn-ea"/>
          <a:cs typeface="+mn-cs"/>
        </a:defRPr>
      </a:lvl4pPr>
      <a:lvl5pPr marL="922812" algn="l" defTabSz="461406" rtl="0" eaLnBrk="1" latinLnBrk="0" hangingPunct="1">
        <a:defRPr sz="908" kern="1200">
          <a:solidFill>
            <a:schemeClr val="tx1"/>
          </a:solidFill>
          <a:latin typeface="+mn-lt"/>
          <a:ea typeface="+mn-ea"/>
          <a:cs typeface="+mn-cs"/>
        </a:defRPr>
      </a:lvl5pPr>
      <a:lvl6pPr marL="1153516" algn="l" defTabSz="461406" rtl="0" eaLnBrk="1" latinLnBrk="0" hangingPunct="1">
        <a:defRPr sz="908" kern="1200">
          <a:solidFill>
            <a:schemeClr val="tx1"/>
          </a:solidFill>
          <a:latin typeface="+mn-lt"/>
          <a:ea typeface="+mn-ea"/>
          <a:cs typeface="+mn-cs"/>
        </a:defRPr>
      </a:lvl6pPr>
      <a:lvl7pPr marL="1384219" algn="l" defTabSz="461406" rtl="0" eaLnBrk="1" latinLnBrk="0" hangingPunct="1">
        <a:defRPr sz="908" kern="1200">
          <a:solidFill>
            <a:schemeClr val="tx1"/>
          </a:solidFill>
          <a:latin typeface="+mn-lt"/>
          <a:ea typeface="+mn-ea"/>
          <a:cs typeface="+mn-cs"/>
        </a:defRPr>
      </a:lvl7pPr>
      <a:lvl8pPr marL="1614922" algn="l" defTabSz="461406" rtl="0" eaLnBrk="1" latinLnBrk="0" hangingPunct="1">
        <a:defRPr sz="908" kern="1200">
          <a:solidFill>
            <a:schemeClr val="tx1"/>
          </a:solidFill>
          <a:latin typeface="+mn-lt"/>
          <a:ea typeface="+mn-ea"/>
          <a:cs typeface="+mn-cs"/>
        </a:defRPr>
      </a:lvl8pPr>
      <a:lvl9pPr marL="1845625" algn="l" defTabSz="461406" rtl="0" eaLnBrk="1" latinLnBrk="0" hangingPunct="1">
        <a:defRPr sz="9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jpg"/><Relationship Id="rId2" Type="http://schemas.openxmlformats.org/officeDocument/2006/relationships/image" Target="../media/image7.jp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hyperlink" Target="https://youtu.be/dx5dYdQ7NDo"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A9812C71-9824-B09F-EBCE-C7A5A4C949EA}"/>
              </a:ext>
            </a:extLst>
          </p:cNvPr>
          <p:cNvGrpSpPr/>
          <p:nvPr/>
        </p:nvGrpSpPr>
        <p:grpSpPr>
          <a:xfrm>
            <a:off x="213174" y="489383"/>
            <a:ext cx="5786933" cy="943862"/>
            <a:chOff x="217641" y="669181"/>
            <a:chExt cx="4093210" cy="676733"/>
          </a:xfrm>
        </p:grpSpPr>
        <p:grpSp>
          <p:nvGrpSpPr>
            <p:cNvPr id="90" name="Google Shape;90;p1"/>
            <p:cNvGrpSpPr/>
            <p:nvPr/>
          </p:nvGrpSpPr>
          <p:grpSpPr>
            <a:xfrm>
              <a:off x="217641" y="669181"/>
              <a:ext cx="4093210" cy="676733"/>
              <a:chOff x="87743" y="713765"/>
              <a:chExt cx="4483736" cy="965580"/>
            </a:xfrm>
          </p:grpSpPr>
          <p:sp>
            <p:nvSpPr>
              <p:cNvPr id="91" name="Google Shape;91;p1"/>
              <p:cNvSpPr/>
              <p:nvPr/>
            </p:nvSpPr>
            <p:spPr>
              <a:xfrm>
                <a:off x="87743" y="713765"/>
                <a:ext cx="4432935" cy="82550"/>
              </a:xfrm>
              <a:custGeom>
                <a:avLst/>
                <a:gdLst/>
                <a:ahLst/>
                <a:cxnLst/>
                <a:rect l="l" t="t" r="r" b="b"/>
                <a:pathLst>
                  <a:path w="4432935" h="82550" extrusionOk="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790019"/>
              </a:solidFill>
              <a:ln>
                <a:noFill/>
              </a:ln>
            </p:spPr>
            <p:txBody>
              <a:bodyPr spcFirstLastPara="1" wrap="square" lIns="0" tIns="0" rIns="0" bIns="0" anchor="t" anchorCtr="0">
                <a:noAutofit/>
              </a:bodyPr>
              <a:lstStyle/>
              <a:p>
                <a:pPr>
                  <a:buClr>
                    <a:srgbClr val="000000"/>
                  </a:buClr>
                  <a:buSzPts val="1800"/>
                </a:pPr>
                <a:endParaRPr>
                  <a:solidFill>
                    <a:srgbClr val="000000"/>
                  </a:solidFill>
                  <a:latin typeface="Arial"/>
                  <a:ea typeface="Arial"/>
                  <a:cs typeface="Arial"/>
                  <a:sym typeface="Arial"/>
                </a:endParaRPr>
              </a:p>
            </p:txBody>
          </p:sp>
          <p:sp>
            <p:nvSpPr>
              <p:cNvPr id="92" name="Google Shape;92;p1"/>
              <p:cNvSpPr/>
              <p:nvPr/>
            </p:nvSpPr>
            <p:spPr>
              <a:xfrm>
                <a:off x="138544" y="777010"/>
                <a:ext cx="4432935" cy="902335"/>
              </a:xfrm>
              <a:custGeom>
                <a:avLst/>
                <a:gdLst/>
                <a:ahLst/>
                <a:cxnLst/>
                <a:rect l="l" t="t" r="r" b="b"/>
                <a:pathLst>
                  <a:path w="4432935" h="902335" extrusionOk="0">
                    <a:moveTo>
                      <a:pt x="4432566" y="0"/>
                    </a:moveTo>
                    <a:lnTo>
                      <a:pt x="0" y="0"/>
                    </a:lnTo>
                    <a:lnTo>
                      <a:pt x="0" y="902032"/>
                    </a:lnTo>
                    <a:lnTo>
                      <a:pt x="4432566" y="902032"/>
                    </a:lnTo>
                    <a:lnTo>
                      <a:pt x="4432566" y="0"/>
                    </a:lnTo>
                    <a:close/>
                  </a:path>
                </a:pathLst>
              </a:custGeom>
              <a:solidFill>
                <a:srgbClr val="000000"/>
              </a:solidFill>
              <a:ln>
                <a:noFill/>
              </a:ln>
            </p:spPr>
            <p:txBody>
              <a:bodyPr spcFirstLastPara="1" wrap="square" lIns="0" tIns="0" rIns="0" bIns="0" anchor="t" anchorCtr="0">
                <a:noAutofit/>
              </a:bodyPr>
              <a:lstStyle/>
              <a:p>
                <a:pPr>
                  <a:buClr>
                    <a:srgbClr val="000000"/>
                  </a:buClr>
                  <a:buSzPts val="1800"/>
                </a:pPr>
                <a:endParaRPr>
                  <a:solidFill>
                    <a:srgbClr val="000000"/>
                  </a:solidFill>
                  <a:latin typeface="Arial"/>
                  <a:ea typeface="Arial"/>
                  <a:cs typeface="Arial"/>
                  <a:sym typeface="Arial"/>
                </a:endParaRPr>
              </a:p>
            </p:txBody>
          </p:sp>
          <p:sp>
            <p:nvSpPr>
              <p:cNvPr id="93" name="Google Shape;93;p1"/>
              <p:cNvSpPr/>
              <p:nvPr/>
            </p:nvSpPr>
            <p:spPr>
              <a:xfrm>
                <a:off x="87743" y="758173"/>
                <a:ext cx="4432935" cy="870585"/>
              </a:xfrm>
              <a:custGeom>
                <a:avLst/>
                <a:gdLst/>
                <a:ahLst/>
                <a:cxnLst/>
                <a:rect l="l" t="t" r="r" b="b"/>
                <a:pathLst>
                  <a:path w="4432935" h="870585" extrusionOk="0">
                    <a:moveTo>
                      <a:pt x="4432566" y="0"/>
                    </a:moveTo>
                    <a:lnTo>
                      <a:pt x="0" y="0"/>
                    </a:lnTo>
                    <a:lnTo>
                      <a:pt x="0" y="819267"/>
                    </a:lnTo>
                    <a:lnTo>
                      <a:pt x="4008" y="838992"/>
                    </a:lnTo>
                    <a:lnTo>
                      <a:pt x="14922" y="855145"/>
                    </a:lnTo>
                    <a:lnTo>
                      <a:pt x="31075" y="866059"/>
                    </a:lnTo>
                    <a:lnTo>
                      <a:pt x="50800" y="870068"/>
                    </a:lnTo>
                    <a:lnTo>
                      <a:pt x="4381765" y="870068"/>
                    </a:lnTo>
                    <a:lnTo>
                      <a:pt x="4401490" y="866059"/>
                    </a:lnTo>
                    <a:lnTo>
                      <a:pt x="4417643" y="855145"/>
                    </a:lnTo>
                    <a:lnTo>
                      <a:pt x="4428558" y="838992"/>
                    </a:lnTo>
                    <a:lnTo>
                      <a:pt x="4432566" y="819267"/>
                    </a:lnTo>
                    <a:lnTo>
                      <a:pt x="4432566" y="0"/>
                    </a:lnTo>
                    <a:close/>
                  </a:path>
                </a:pathLst>
              </a:custGeom>
              <a:solidFill>
                <a:srgbClr val="790019"/>
              </a:solidFill>
              <a:ln>
                <a:noFill/>
              </a:ln>
            </p:spPr>
            <p:txBody>
              <a:bodyPr spcFirstLastPara="1" wrap="square" lIns="0" tIns="0" rIns="0" bIns="0" anchor="t" anchorCtr="0">
                <a:noAutofit/>
              </a:bodyPr>
              <a:lstStyle/>
              <a:p>
                <a:pPr>
                  <a:buClr>
                    <a:srgbClr val="000000"/>
                  </a:buClr>
                  <a:buSzPts val="1800"/>
                </a:pPr>
                <a:endParaRPr>
                  <a:solidFill>
                    <a:srgbClr val="000000"/>
                  </a:solidFill>
                  <a:latin typeface="Arial"/>
                  <a:ea typeface="Arial"/>
                  <a:cs typeface="Arial"/>
                  <a:sym typeface="Arial"/>
                </a:endParaRPr>
              </a:p>
            </p:txBody>
          </p:sp>
        </p:grpSp>
        <p:sp>
          <p:nvSpPr>
            <p:cNvPr id="94" name="Google Shape;94;p1"/>
            <p:cNvSpPr txBox="1"/>
            <p:nvPr/>
          </p:nvSpPr>
          <p:spPr>
            <a:xfrm>
              <a:off x="217641" y="744422"/>
              <a:ext cx="4046834" cy="421635"/>
            </a:xfrm>
            <a:prstGeom prst="rect">
              <a:avLst/>
            </a:prstGeom>
            <a:noFill/>
            <a:ln>
              <a:noFill/>
            </a:ln>
          </p:spPr>
          <p:txBody>
            <a:bodyPr spcFirstLastPara="1" wrap="square" lIns="0" tIns="2525" rIns="0" bIns="0" anchor="t" anchorCtr="0">
              <a:spAutoFit/>
            </a:bodyPr>
            <a:lstStyle/>
            <a:p>
              <a:pPr marL="12700" marR="5080" algn="ctr">
                <a:lnSpc>
                  <a:spcPct val="150000"/>
                </a:lnSpc>
                <a:buClr>
                  <a:srgbClr val="000000"/>
                </a:buClr>
                <a:buSzPts val="1400"/>
              </a:pPr>
              <a:r>
                <a:rPr lang="en-US" sz="1400" dirty="0">
                  <a:solidFill>
                    <a:srgbClr val="FFFFFF"/>
                  </a:solidFill>
                  <a:latin typeface="Arial"/>
                  <a:ea typeface="Arial"/>
                  <a:cs typeface="Arial"/>
                  <a:sym typeface="Arial"/>
                </a:rPr>
                <a:t>Are Employee-Owned Firms Luddites? Effects of Ownership on Adoption of Robots and Employment after Adoption</a:t>
              </a:r>
              <a:endParaRPr sz="1400" dirty="0">
                <a:solidFill>
                  <a:srgbClr val="000000"/>
                </a:solidFill>
                <a:latin typeface="Arial"/>
                <a:ea typeface="Arial"/>
                <a:cs typeface="Arial"/>
                <a:sym typeface="Arial"/>
              </a:endParaRPr>
            </a:p>
          </p:txBody>
        </p:sp>
      </p:grpSp>
      <p:sp>
        <p:nvSpPr>
          <p:cNvPr id="95" name="Google Shape;95;p1"/>
          <p:cNvSpPr txBox="1"/>
          <p:nvPr/>
        </p:nvSpPr>
        <p:spPr>
          <a:xfrm>
            <a:off x="1377696" y="1858821"/>
            <a:ext cx="3397758" cy="1150310"/>
          </a:xfrm>
          <a:prstGeom prst="rect">
            <a:avLst/>
          </a:prstGeom>
          <a:noFill/>
          <a:ln>
            <a:noFill/>
          </a:ln>
        </p:spPr>
        <p:txBody>
          <a:bodyPr spcFirstLastPara="1" wrap="square" lIns="0" tIns="11425" rIns="0" bIns="0" anchor="t" anchorCtr="0">
            <a:spAutoFit/>
          </a:bodyPr>
          <a:lstStyle/>
          <a:p>
            <a:pPr algn="ctr">
              <a:buClr>
                <a:srgbClr val="000000"/>
              </a:buClr>
              <a:buSzPts val="1100"/>
            </a:pPr>
            <a:r>
              <a:rPr lang="en-US" sz="1100" dirty="0">
                <a:solidFill>
                  <a:srgbClr val="000000"/>
                </a:solidFill>
                <a:latin typeface="Arial"/>
                <a:ea typeface="Arial"/>
                <a:cs typeface="Arial"/>
                <a:sym typeface="Arial"/>
              </a:rPr>
              <a:t>Adrianto</a:t>
            </a:r>
            <a:r>
              <a:rPr lang="en-US" sz="1200" baseline="30000" dirty="0">
                <a:solidFill>
                  <a:srgbClr val="000000"/>
                </a:solidFill>
                <a:latin typeface="Arial"/>
                <a:ea typeface="Arial"/>
                <a:cs typeface="Arial"/>
                <a:sym typeface="Arial"/>
              </a:rPr>
              <a:t>1</a:t>
            </a:r>
            <a:r>
              <a:rPr lang="en-US" sz="1100" dirty="0">
                <a:solidFill>
                  <a:srgbClr val="000000"/>
                </a:solidFill>
                <a:latin typeface="Arial"/>
                <a:ea typeface="Arial"/>
                <a:cs typeface="Arial"/>
                <a:sym typeface="Arial"/>
              </a:rPr>
              <a:t>, Avner Ben-Ner</a:t>
            </a:r>
            <a:r>
              <a:rPr lang="en-US" sz="1200" baseline="30000" dirty="0">
                <a:solidFill>
                  <a:srgbClr val="000000"/>
                </a:solidFill>
                <a:latin typeface="Arial"/>
                <a:ea typeface="Arial"/>
                <a:cs typeface="Arial"/>
                <a:sym typeface="Arial"/>
              </a:rPr>
              <a:t>1</a:t>
            </a:r>
            <a:r>
              <a:rPr lang="en-US" sz="1100" dirty="0">
                <a:solidFill>
                  <a:srgbClr val="000000"/>
                </a:solidFill>
                <a:latin typeface="Arial"/>
                <a:ea typeface="Arial"/>
                <a:cs typeface="Arial"/>
                <a:sym typeface="Arial"/>
              </a:rPr>
              <a:t>, and </a:t>
            </a:r>
            <a:r>
              <a:rPr lang="en-US" sz="1100" dirty="0" err="1">
                <a:solidFill>
                  <a:srgbClr val="000000"/>
                </a:solidFill>
                <a:latin typeface="Arial"/>
                <a:ea typeface="Arial"/>
                <a:cs typeface="Arial"/>
                <a:sym typeface="Arial"/>
              </a:rPr>
              <a:t>Ainhoa</a:t>
            </a:r>
            <a:r>
              <a:rPr lang="en-US" sz="1100" dirty="0">
                <a:solidFill>
                  <a:srgbClr val="000000"/>
                </a:solidFill>
                <a:latin typeface="Arial"/>
                <a:ea typeface="Arial"/>
                <a:cs typeface="Arial"/>
                <a:sym typeface="Arial"/>
              </a:rPr>
              <a:t> Urtasun</a:t>
            </a:r>
            <a:r>
              <a:rPr lang="en-US" sz="1200" baseline="30000" dirty="0">
                <a:solidFill>
                  <a:srgbClr val="000000"/>
                </a:solidFill>
                <a:latin typeface="Arial"/>
                <a:ea typeface="Arial"/>
                <a:cs typeface="Arial"/>
                <a:sym typeface="Arial"/>
              </a:rPr>
              <a:t>2</a:t>
            </a:r>
            <a:endParaRPr sz="1200" baseline="30000" dirty="0">
              <a:solidFill>
                <a:srgbClr val="000000"/>
              </a:solidFill>
              <a:latin typeface="Arial"/>
              <a:ea typeface="Arial"/>
              <a:cs typeface="Arial"/>
              <a:sym typeface="Arial"/>
            </a:endParaRPr>
          </a:p>
          <a:p>
            <a:pPr>
              <a:spcBef>
                <a:spcPts val="45"/>
              </a:spcBef>
              <a:buClr>
                <a:srgbClr val="000000"/>
              </a:buClr>
              <a:buSzPts val="1250"/>
            </a:pPr>
            <a:endParaRPr sz="1250" dirty="0">
              <a:solidFill>
                <a:srgbClr val="000000"/>
              </a:solidFill>
              <a:latin typeface="Arial"/>
              <a:ea typeface="Arial"/>
              <a:cs typeface="Arial"/>
              <a:sym typeface="Arial"/>
            </a:endParaRPr>
          </a:p>
          <a:p>
            <a:pPr marL="5715" algn="ctr">
              <a:buClr>
                <a:srgbClr val="000000"/>
              </a:buClr>
              <a:buSzPts val="900"/>
            </a:pPr>
            <a:r>
              <a:rPr lang="en-US" sz="900" baseline="30000" dirty="0">
                <a:solidFill>
                  <a:srgbClr val="000000"/>
                </a:solidFill>
                <a:latin typeface="Arial"/>
                <a:ea typeface="Arial"/>
                <a:cs typeface="Arial"/>
                <a:sym typeface="Arial"/>
              </a:rPr>
              <a:t>1</a:t>
            </a:r>
            <a:r>
              <a:rPr lang="en-US" sz="800" dirty="0">
                <a:solidFill>
                  <a:srgbClr val="000000"/>
                </a:solidFill>
                <a:latin typeface="Arial"/>
                <a:ea typeface="Arial"/>
                <a:cs typeface="Arial"/>
                <a:sym typeface="Arial"/>
              </a:rPr>
              <a:t>University of Minnesota and </a:t>
            </a:r>
            <a:r>
              <a:rPr lang="en-US" sz="900" baseline="30000" dirty="0">
                <a:solidFill>
                  <a:srgbClr val="000000"/>
                </a:solidFill>
                <a:latin typeface="Arial"/>
                <a:ea typeface="Arial"/>
                <a:cs typeface="Arial"/>
                <a:sym typeface="Arial"/>
              </a:rPr>
              <a:t>2</a:t>
            </a:r>
            <a:r>
              <a:rPr lang="en-US" sz="800" dirty="0">
                <a:solidFill>
                  <a:srgbClr val="000000"/>
                </a:solidFill>
                <a:latin typeface="Arial"/>
                <a:ea typeface="Arial"/>
                <a:cs typeface="Arial"/>
                <a:sym typeface="Arial"/>
              </a:rPr>
              <a:t>Public University of Navarre</a:t>
            </a:r>
            <a:endParaRPr sz="800" dirty="0">
              <a:solidFill>
                <a:srgbClr val="000000"/>
              </a:solidFill>
              <a:latin typeface="Arial"/>
              <a:ea typeface="Arial"/>
              <a:cs typeface="Arial"/>
              <a:sym typeface="Arial"/>
            </a:endParaRPr>
          </a:p>
          <a:p>
            <a:pPr>
              <a:spcBef>
                <a:spcPts val="25"/>
              </a:spcBef>
              <a:buClr>
                <a:srgbClr val="000000"/>
              </a:buClr>
              <a:buSzPts val="1150"/>
            </a:pPr>
            <a:endParaRPr sz="1150" dirty="0">
              <a:solidFill>
                <a:srgbClr val="000000"/>
              </a:solidFill>
              <a:latin typeface="Arial"/>
              <a:ea typeface="Arial"/>
              <a:cs typeface="Arial"/>
              <a:sym typeface="Arial"/>
            </a:endParaRPr>
          </a:p>
          <a:p>
            <a:pPr marL="5715" algn="ctr">
              <a:buClr>
                <a:srgbClr val="000000"/>
              </a:buClr>
              <a:buSzPts val="1100"/>
            </a:pPr>
            <a:r>
              <a:rPr lang="en-US" sz="1100" dirty="0">
                <a:solidFill>
                  <a:srgbClr val="000000"/>
                </a:solidFill>
                <a:latin typeface="Arial"/>
                <a:ea typeface="Arial"/>
                <a:cs typeface="Arial"/>
                <a:sym typeface="Arial"/>
              </a:rPr>
              <a:t>Kelso Workshop</a:t>
            </a:r>
          </a:p>
          <a:p>
            <a:pPr marL="5715" algn="ctr">
              <a:buClr>
                <a:srgbClr val="000000"/>
              </a:buClr>
              <a:buSzPts val="1100"/>
            </a:pPr>
            <a:r>
              <a:rPr lang="en-US" sz="900" dirty="0">
                <a:solidFill>
                  <a:srgbClr val="000000"/>
                </a:solidFill>
                <a:latin typeface="Arial"/>
                <a:ea typeface="Arial"/>
                <a:cs typeface="Arial"/>
                <a:sym typeface="Arial"/>
              </a:rPr>
              <a:t>January 12-14, 2024</a:t>
            </a:r>
            <a:endParaRPr sz="900" dirty="0">
              <a:solidFill>
                <a:srgbClr val="000000"/>
              </a:solidFill>
              <a:latin typeface="Arial"/>
              <a:ea typeface="Arial"/>
              <a:cs typeface="Arial"/>
              <a:sym typeface="Arial"/>
            </a:endParaRPr>
          </a:p>
          <a:p>
            <a:pPr marL="5715" algn="ctr">
              <a:buClr>
                <a:srgbClr val="000000"/>
              </a:buClr>
              <a:buSzPts val="1100"/>
            </a:pPr>
            <a:endParaRPr sz="1100" dirty="0">
              <a:solidFill>
                <a:srgbClr val="000000"/>
              </a:solidFill>
              <a:latin typeface="Arial"/>
              <a:ea typeface="Arial"/>
              <a:cs typeface="Arial"/>
              <a:sym typeface="Aria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2C8218-0D17-A61E-28F1-FA4E0DAD59C9}"/>
              </a:ext>
            </a:extLst>
          </p:cNvPr>
          <p:cNvSpPr>
            <a:spLocks noGrp="1"/>
          </p:cNvSpPr>
          <p:nvPr>
            <p:ph type="sldNum" idx="12"/>
          </p:nvPr>
        </p:nvSpPr>
        <p:spPr/>
        <p:txBody>
          <a:bodyPr/>
          <a:lstStyle/>
          <a:p>
            <a:fld id="{00000000-1234-1234-1234-123412341234}" type="slidenum">
              <a:rPr lang="en-US" smtClean="0"/>
              <a:pPr/>
              <a:t>10</a:t>
            </a:fld>
            <a:r>
              <a:rPr lang="en-US"/>
              <a:t> / 28</a:t>
            </a:r>
            <a:endParaRPr lang="en-US" dirty="0"/>
          </a:p>
        </p:txBody>
      </p:sp>
      <p:sp>
        <p:nvSpPr>
          <p:cNvPr id="3" name="Title 2">
            <a:extLst>
              <a:ext uri="{FF2B5EF4-FFF2-40B4-BE49-F238E27FC236}">
                <a16:creationId xmlns:a16="http://schemas.microsoft.com/office/drawing/2014/main" id="{FCE18BFC-B4D2-B813-6878-CA03A23F0F0B}"/>
              </a:ext>
            </a:extLst>
          </p:cNvPr>
          <p:cNvSpPr>
            <a:spLocks noGrp="1"/>
          </p:cNvSpPr>
          <p:nvPr>
            <p:ph type="title"/>
          </p:nvPr>
        </p:nvSpPr>
        <p:spPr/>
        <p:txBody>
          <a:bodyPr/>
          <a:lstStyle/>
          <a:p>
            <a:r>
              <a:rPr lang="en-US" dirty="0"/>
              <a:t>Our study</a:t>
            </a:r>
          </a:p>
        </p:txBody>
      </p:sp>
      <p:sp>
        <p:nvSpPr>
          <p:cNvPr id="4" name="TextBox 3">
            <a:extLst>
              <a:ext uri="{FF2B5EF4-FFF2-40B4-BE49-F238E27FC236}">
                <a16:creationId xmlns:a16="http://schemas.microsoft.com/office/drawing/2014/main" id="{0C1B50FD-192B-568F-E1D1-FB78CFC665F8}"/>
              </a:ext>
            </a:extLst>
          </p:cNvPr>
          <p:cNvSpPr txBox="1"/>
          <p:nvPr/>
        </p:nvSpPr>
        <p:spPr>
          <a:xfrm>
            <a:off x="367835" y="761356"/>
            <a:ext cx="5462803" cy="2200602"/>
          </a:xfrm>
          <a:prstGeom prst="rect">
            <a:avLst/>
          </a:prstGeom>
          <a:noFill/>
        </p:spPr>
        <p:txBody>
          <a:bodyPr wrap="square">
            <a:spAutoFit/>
          </a:bodyPr>
          <a:lstStyle/>
          <a:p>
            <a:pPr marL="342900" indent="-342900">
              <a:spcAft>
                <a:spcPts val="600"/>
              </a:spcAft>
              <a:buFont typeface="+mj-lt"/>
              <a:buAutoNum type="arabicPeriod"/>
            </a:pPr>
            <a:r>
              <a:rPr lang="en-US" sz="1200" dirty="0">
                <a:latin typeface="Arial" panose="020B0604020202020204" pitchFamily="34" charset="0"/>
                <a:cs typeface="Arial" panose="020B0604020202020204" pitchFamily="34" charset="0"/>
              </a:rPr>
              <a:t>We study the adoption of robots in US manufacturing plants </a:t>
            </a:r>
            <a:r>
              <a:rPr lang="en-US" sz="1200" b="1" dirty="0">
                <a:latin typeface="Arial" panose="020B0604020202020204" pitchFamily="34" charset="0"/>
                <a:cs typeface="Arial" panose="020B0604020202020204" pitchFamily="34" charset="0"/>
              </a:rPr>
              <a:t>2010-2022</a:t>
            </a:r>
          </a:p>
          <a:p>
            <a:pPr marL="342900" indent="-342900">
              <a:buFont typeface="+mj-lt"/>
              <a:buAutoNum type="arabicPeriod"/>
            </a:pPr>
            <a:r>
              <a:rPr lang="en-US" sz="1200" dirty="0">
                <a:latin typeface="Arial" panose="020B0604020202020204" pitchFamily="34" charset="0"/>
                <a:cs typeface="Arial" panose="020B0604020202020204" pitchFamily="34" charset="0"/>
              </a:rPr>
              <a:t>We assess the change in hiring before/after adoption compared to similar non-adopters </a:t>
            </a:r>
          </a:p>
          <a:p>
            <a:pPr marL="342900" indent="-342900">
              <a:buFont typeface="+mj-lt"/>
              <a:buAutoNum type="arabicPeriod"/>
            </a:pPr>
            <a:r>
              <a:rPr lang="en-US" sz="1200" dirty="0">
                <a:latin typeface="Arial" panose="020B0604020202020204" pitchFamily="34" charset="0"/>
                <a:cs typeface="Arial" panose="020B0604020202020204" pitchFamily="34" charset="0"/>
              </a:rPr>
              <a:t>Data: job postings (BGT), ESOPs (F5500), unions (NLRB)</a:t>
            </a:r>
          </a:p>
          <a:p>
            <a:pPr marL="342900" indent="-342900">
              <a:buFont typeface="+mj-lt"/>
              <a:buAutoNum type="arabicPeriod"/>
            </a:pP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Robot adoption = the first year a plant posts at least x technical workers jobs that require robots-related skills</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pPr marL="342900" indent="-342900">
              <a:buFont typeface="+mj-lt"/>
              <a:buAutoNum type="arabicPeriod"/>
            </a:pP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704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00B13B-E9AD-819B-22B9-76CC8D83F77A}"/>
              </a:ext>
            </a:extLst>
          </p:cNvPr>
          <p:cNvSpPr>
            <a:spLocks noGrp="1"/>
          </p:cNvSpPr>
          <p:nvPr>
            <p:ph type="sldNum" idx="12"/>
          </p:nvPr>
        </p:nvSpPr>
        <p:spPr>
          <a:xfrm>
            <a:off x="5583602" y="3124808"/>
            <a:ext cx="494073" cy="104324"/>
          </a:xfrm>
        </p:spPr>
        <p:txBody>
          <a:bodyPr/>
          <a:lstStyle/>
          <a:p>
            <a:fld id="{00000000-1234-1234-1234-123412341234}" type="slidenum">
              <a:rPr lang="en-US" smtClean="0"/>
              <a:pPr/>
              <a:t>11</a:t>
            </a:fld>
            <a:r>
              <a:rPr lang="en-US"/>
              <a:t> / 28</a:t>
            </a:r>
            <a:endParaRPr lang="en-US" dirty="0"/>
          </a:p>
        </p:txBody>
      </p:sp>
      <p:sp>
        <p:nvSpPr>
          <p:cNvPr id="3" name="Google Shape;182;p3">
            <a:extLst>
              <a:ext uri="{FF2B5EF4-FFF2-40B4-BE49-F238E27FC236}">
                <a16:creationId xmlns:a16="http://schemas.microsoft.com/office/drawing/2014/main" id="{FAC6EE6C-8FB2-A5A9-26E3-4D25C47E04EA}"/>
              </a:ext>
            </a:extLst>
          </p:cNvPr>
          <p:cNvSpPr txBox="1"/>
          <p:nvPr/>
        </p:nvSpPr>
        <p:spPr>
          <a:xfrm>
            <a:off x="1113669" y="201350"/>
            <a:ext cx="3931691" cy="260639"/>
          </a:xfrm>
          <a:prstGeom prst="rect">
            <a:avLst/>
          </a:prstGeom>
          <a:noFill/>
          <a:ln>
            <a:noFill/>
          </a:ln>
        </p:spPr>
        <p:txBody>
          <a:bodyPr spcFirstLastPara="1" wrap="square" lIns="0" tIns="6975" rIns="0" bIns="0" anchor="t" anchorCtr="0">
            <a:spAutoFit/>
          </a:bodyPr>
          <a:lstStyle/>
          <a:p>
            <a:pPr marL="808355" marR="5080" indent="-796290" algn="ctr">
              <a:lnSpc>
                <a:spcPct val="102600"/>
              </a:lnSpc>
              <a:buClr>
                <a:srgbClr val="000000"/>
              </a:buClr>
              <a:buSzPts val="1400"/>
            </a:pPr>
            <a:r>
              <a:rPr lang="en-US" sz="1600" dirty="0"/>
              <a:t>Data and Sample</a:t>
            </a:r>
          </a:p>
        </p:txBody>
      </p:sp>
      <p:sp>
        <p:nvSpPr>
          <p:cNvPr id="4" name="Content Placeholder 4">
            <a:extLst>
              <a:ext uri="{FF2B5EF4-FFF2-40B4-BE49-F238E27FC236}">
                <a16:creationId xmlns:a16="http://schemas.microsoft.com/office/drawing/2014/main" id="{DBB9E628-1797-541E-010F-CE8D9D0288F8}"/>
              </a:ext>
            </a:extLst>
          </p:cNvPr>
          <p:cNvSpPr txBox="1">
            <a:spLocks/>
          </p:cNvSpPr>
          <p:nvPr/>
        </p:nvSpPr>
        <p:spPr>
          <a:xfrm>
            <a:off x="975139" y="461990"/>
            <a:ext cx="4202873" cy="2182356"/>
          </a:xfrm>
          <a:prstGeom prst="rect">
            <a:avLst/>
          </a:prstGeom>
          <a:solidFill>
            <a:schemeClr val="accent4">
              <a:lumMod val="20000"/>
              <a:lumOff val="80000"/>
            </a:schemeClr>
          </a:solidFill>
        </p:spPr>
        <p:txBody>
          <a:bodyPr vert="horz" lIns="91440" tIns="45720" rIns="91440" bIns="45720" rtlCol="0">
            <a:normAutofit fontScale="92500"/>
          </a:bodyPr>
          <a:lstStyle>
            <a:lvl1pPr marL="115260" indent="-115260" algn="l" defTabSz="461040" rtl="0" eaLnBrk="1" latinLnBrk="0" hangingPunct="1">
              <a:lnSpc>
                <a:spcPct val="100000"/>
              </a:lnSpc>
              <a:spcBef>
                <a:spcPts val="504"/>
              </a:spcBef>
              <a:buClr>
                <a:schemeClr val="accent2"/>
              </a:buClr>
              <a:buFont typeface="Arial" panose="020B0604020202020204" pitchFamily="34" charset="0"/>
              <a:buChar char="•"/>
              <a:defRPr sz="908" kern="1200">
                <a:solidFill>
                  <a:schemeClr val="tx1">
                    <a:lumMod val="85000"/>
                    <a:lumOff val="15000"/>
                  </a:schemeClr>
                </a:solidFill>
                <a:latin typeface="+mn-lt"/>
                <a:ea typeface="+mn-ea"/>
                <a:cs typeface="+mn-cs"/>
              </a:defRPr>
            </a:lvl1pPr>
            <a:lvl2pPr marL="230520" indent="-115260" algn="l" defTabSz="461040" rtl="0" eaLnBrk="1" latinLnBrk="0" hangingPunct="1">
              <a:lnSpc>
                <a:spcPct val="100000"/>
              </a:lnSpc>
              <a:spcBef>
                <a:spcPts val="504"/>
              </a:spcBef>
              <a:buClr>
                <a:schemeClr val="accent2"/>
              </a:buClr>
              <a:buFont typeface="Arial" panose="020B0604020202020204" pitchFamily="34" charset="0"/>
              <a:buChar char="•"/>
              <a:defRPr sz="807" kern="1200">
                <a:solidFill>
                  <a:schemeClr val="tx1">
                    <a:lumMod val="85000"/>
                    <a:lumOff val="15000"/>
                  </a:schemeClr>
                </a:solidFill>
                <a:latin typeface="+mn-lt"/>
                <a:ea typeface="+mn-ea"/>
                <a:cs typeface="+mn-cs"/>
              </a:defRPr>
            </a:lvl2pPr>
            <a:lvl3pPr marL="345780" indent="-115260" algn="l" defTabSz="461040" rtl="0" eaLnBrk="1" latinLnBrk="0" hangingPunct="1">
              <a:lnSpc>
                <a:spcPct val="100000"/>
              </a:lnSpc>
              <a:spcBef>
                <a:spcPts val="504"/>
              </a:spcBef>
              <a:buClr>
                <a:schemeClr val="accent2"/>
              </a:buClr>
              <a:buFont typeface="Arial" panose="020B0604020202020204" pitchFamily="34" charset="0"/>
              <a:buChar char="•"/>
              <a:defRPr sz="807" kern="1200">
                <a:solidFill>
                  <a:schemeClr val="tx1">
                    <a:lumMod val="85000"/>
                    <a:lumOff val="15000"/>
                  </a:schemeClr>
                </a:solidFill>
                <a:latin typeface="+mn-lt"/>
                <a:ea typeface="+mn-ea"/>
                <a:cs typeface="+mn-cs"/>
              </a:defRPr>
            </a:lvl3pPr>
            <a:lvl4pPr marL="461040" indent="-115260" algn="l" defTabSz="461040" rtl="0" eaLnBrk="1" latinLnBrk="0" hangingPunct="1">
              <a:lnSpc>
                <a:spcPct val="100000"/>
              </a:lnSpc>
              <a:spcBef>
                <a:spcPts val="504"/>
              </a:spcBef>
              <a:buClr>
                <a:schemeClr val="accent2"/>
              </a:buClr>
              <a:buFont typeface="Arial" panose="020B0604020202020204" pitchFamily="34" charset="0"/>
              <a:buChar char="•"/>
              <a:defRPr sz="807" kern="1200">
                <a:solidFill>
                  <a:schemeClr val="tx1">
                    <a:lumMod val="85000"/>
                    <a:lumOff val="15000"/>
                  </a:schemeClr>
                </a:solidFill>
                <a:latin typeface="+mn-lt"/>
                <a:ea typeface="+mn-ea"/>
                <a:cs typeface="+mn-cs"/>
              </a:defRPr>
            </a:lvl4pPr>
            <a:lvl5pPr marL="576301" indent="-115260" algn="l" defTabSz="461040" rtl="0" eaLnBrk="1" latinLnBrk="0" hangingPunct="1">
              <a:lnSpc>
                <a:spcPct val="100000"/>
              </a:lnSpc>
              <a:spcBef>
                <a:spcPts val="504"/>
              </a:spcBef>
              <a:buClr>
                <a:schemeClr val="accent2"/>
              </a:buClr>
              <a:buFont typeface="Arial" panose="020B0604020202020204" pitchFamily="34" charset="0"/>
              <a:buChar char="•"/>
              <a:defRPr sz="807" kern="1200">
                <a:solidFill>
                  <a:schemeClr val="tx1">
                    <a:lumMod val="85000"/>
                    <a:lumOff val="15000"/>
                  </a:schemeClr>
                </a:solidFill>
                <a:latin typeface="+mn-lt"/>
                <a:ea typeface="+mn-ea"/>
                <a:cs typeface="+mn-cs"/>
              </a:defRPr>
            </a:lvl5pPr>
            <a:lvl6pPr marL="662746" indent="-115260" algn="l" defTabSz="461040" rtl="0" eaLnBrk="1" latinLnBrk="0" hangingPunct="1">
              <a:lnSpc>
                <a:spcPct val="100000"/>
              </a:lnSpc>
              <a:spcBef>
                <a:spcPts val="504"/>
              </a:spcBef>
              <a:buClr>
                <a:schemeClr val="accent2"/>
              </a:buClr>
              <a:buFont typeface="Arial" panose="020B0604020202020204" pitchFamily="34" charset="0"/>
              <a:buChar char="•"/>
              <a:defRPr sz="807" kern="1200">
                <a:solidFill>
                  <a:schemeClr val="tx1"/>
                </a:solidFill>
                <a:latin typeface="+mn-lt"/>
                <a:ea typeface="+mn-ea"/>
                <a:cs typeface="+mn-cs"/>
              </a:defRPr>
            </a:lvl6pPr>
            <a:lvl7pPr marL="749191" indent="-115260" algn="l" defTabSz="461040" rtl="0" eaLnBrk="1" latinLnBrk="0" hangingPunct="1">
              <a:lnSpc>
                <a:spcPct val="100000"/>
              </a:lnSpc>
              <a:spcBef>
                <a:spcPts val="504"/>
              </a:spcBef>
              <a:buClr>
                <a:schemeClr val="accent2"/>
              </a:buClr>
              <a:buFont typeface="Arial" panose="020B0604020202020204" pitchFamily="34" charset="0"/>
              <a:buChar char="•"/>
              <a:defRPr sz="807" kern="1200">
                <a:solidFill>
                  <a:schemeClr val="tx1"/>
                </a:solidFill>
                <a:latin typeface="+mn-lt"/>
                <a:ea typeface="+mn-ea"/>
                <a:cs typeface="+mn-cs"/>
              </a:defRPr>
            </a:lvl7pPr>
            <a:lvl8pPr marL="835636" indent="-115260" algn="l" defTabSz="461040" rtl="0" eaLnBrk="1" latinLnBrk="0" hangingPunct="1">
              <a:lnSpc>
                <a:spcPct val="100000"/>
              </a:lnSpc>
              <a:spcBef>
                <a:spcPts val="504"/>
              </a:spcBef>
              <a:buClr>
                <a:schemeClr val="accent2"/>
              </a:buClr>
              <a:buFont typeface="Arial" panose="020B0604020202020204" pitchFamily="34" charset="0"/>
              <a:buChar char="•"/>
              <a:defRPr sz="807" kern="1200" baseline="0">
                <a:solidFill>
                  <a:schemeClr val="tx1"/>
                </a:solidFill>
                <a:latin typeface="+mn-lt"/>
                <a:ea typeface="+mn-ea"/>
                <a:cs typeface="+mn-cs"/>
              </a:defRPr>
            </a:lvl8pPr>
            <a:lvl9pPr marL="922081" indent="-115260" algn="l" defTabSz="461040" rtl="0" eaLnBrk="1" latinLnBrk="0" hangingPunct="1">
              <a:lnSpc>
                <a:spcPct val="100000"/>
              </a:lnSpc>
              <a:spcBef>
                <a:spcPts val="504"/>
              </a:spcBef>
              <a:buClr>
                <a:schemeClr val="accent2"/>
              </a:buClr>
              <a:buFont typeface="Arial" panose="020B0604020202020204" pitchFamily="34" charset="0"/>
              <a:buChar char="•"/>
              <a:defRPr sz="807" kern="1200" baseline="0">
                <a:solidFill>
                  <a:schemeClr val="tx1"/>
                </a:solidFill>
                <a:latin typeface="+mn-lt"/>
                <a:ea typeface="+mn-ea"/>
                <a:cs typeface="+mn-cs"/>
              </a:defRPr>
            </a:lvl9pPr>
          </a:lstStyle>
          <a:p>
            <a:r>
              <a:rPr lang="en-US" dirty="0"/>
              <a:t>Original dataset: 19,390,101 US manufacturing online job postings from 1.3 million establishments during 2010-2022</a:t>
            </a:r>
          </a:p>
          <a:p>
            <a:r>
              <a:rPr lang="en-US" dirty="0"/>
              <a:t>We perform geolocation and firm name clean-ups</a:t>
            </a:r>
          </a:p>
          <a:p>
            <a:r>
              <a:rPr lang="en-US" dirty="0"/>
              <a:t>How we identify manufacturing plants:</a:t>
            </a:r>
          </a:p>
          <a:p>
            <a:pPr lvl="1"/>
            <a:r>
              <a:rPr lang="en-US" dirty="0"/>
              <a:t>Job postings are grouped into occupations: high-technical, medium-technical, low-technical (including direct occupations), and others.</a:t>
            </a:r>
          </a:p>
          <a:p>
            <a:pPr lvl="2"/>
            <a:r>
              <a:rPr lang="en-US" dirty="0"/>
              <a:t>Direct occupations: assemblers, welders, painters, packagers, handlers</a:t>
            </a:r>
          </a:p>
          <a:p>
            <a:pPr lvl="1"/>
            <a:r>
              <a:rPr lang="en-US" dirty="0"/>
              <a:t>Recruiters and sparse plants (with three or more years of zero posting) are removed.</a:t>
            </a:r>
          </a:p>
          <a:p>
            <a:pPr lvl="1"/>
            <a:r>
              <a:rPr lang="en-US" dirty="0"/>
              <a:t>Variables:</a:t>
            </a:r>
          </a:p>
          <a:p>
            <a:pPr lvl="2"/>
            <a:r>
              <a:rPr lang="en-US" dirty="0"/>
              <a:t>Size proxy: Total number of job postings</a:t>
            </a:r>
          </a:p>
          <a:p>
            <a:pPr lvl="2"/>
            <a:r>
              <a:rPr lang="en-US" dirty="0"/>
              <a:t>1(Union): 1 = Unionized (combining NLRB and LM10)</a:t>
            </a:r>
          </a:p>
          <a:p>
            <a:pPr lvl="2"/>
            <a:r>
              <a:rPr lang="en-US" dirty="0"/>
              <a:t>1(Collective bargaining): 1 = Collectively-bargained EOF (NCEO)</a:t>
            </a:r>
          </a:p>
          <a:p>
            <a:pPr lvl="1"/>
            <a:r>
              <a:rPr lang="en-US" dirty="0"/>
              <a:t>Threshold:</a:t>
            </a:r>
          </a:p>
          <a:p>
            <a:pPr lvl="1"/>
            <a:endParaRPr lang="en-US" dirty="0"/>
          </a:p>
          <a:p>
            <a:endParaRPr lang="en-US" dirty="0"/>
          </a:p>
        </p:txBody>
      </p:sp>
      <p:graphicFrame>
        <p:nvGraphicFramePr>
          <p:cNvPr id="5" name="Table 4">
            <a:extLst>
              <a:ext uri="{FF2B5EF4-FFF2-40B4-BE49-F238E27FC236}">
                <a16:creationId xmlns:a16="http://schemas.microsoft.com/office/drawing/2014/main" id="{1EA90BE6-ADCF-61E2-EB21-A07311415928}"/>
              </a:ext>
            </a:extLst>
          </p:cNvPr>
          <p:cNvGraphicFramePr>
            <a:graphicFrameLocks noGrp="1"/>
          </p:cNvGraphicFramePr>
          <p:nvPr>
            <p:extLst>
              <p:ext uri="{D42A27DB-BD31-4B8C-83A1-F6EECF244321}">
                <p14:modId xmlns:p14="http://schemas.microsoft.com/office/powerpoint/2010/main" val="1685963739"/>
              </p:ext>
            </p:extLst>
          </p:nvPr>
        </p:nvGraphicFramePr>
        <p:xfrm>
          <a:off x="1733317" y="2474694"/>
          <a:ext cx="2305591" cy="838200"/>
        </p:xfrm>
        <a:graphic>
          <a:graphicData uri="http://schemas.openxmlformats.org/drawingml/2006/table">
            <a:tbl>
              <a:tblPr firstRow="1" bandRow="1">
                <a:tableStyleId>{26712E38-6E7E-4C54-83A0-0A7E4BA451EB}</a:tableStyleId>
              </a:tblPr>
              <a:tblGrid>
                <a:gridCol w="1536700">
                  <a:extLst>
                    <a:ext uri="{9D8B030D-6E8A-4147-A177-3AD203B41FA5}">
                      <a16:colId xmlns:a16="http://schemas.microsoft.com/office/drawing/2014/main" val="2734410888"/>
                    </a:ext>
                  </a:extLst>
                </a:gridCol>
                <a:gridCol w="768891">
                  <a:extLst>
                    <a:ext uri="{9D8B030D-6E8A-4147-A177-3AD203B41FA5}">
                      <a16:colId xmlns:a16="http://schemas.microsoft.com/office/drawing/2014/main" val="2150388646"/>
                    </a:ext>
                  </a:extLst>
                </a:gridCol>
              </a:tblGrid>
              <a:tr h="125060">
                <a:tc>
                  <a:txBody>
                    <a:bodyPr/>
                    <a:lstStyle/>
                    <a:p>
                      <a:r>
                        <a:rPr lang="en-US" sz="500" b="1" dirty="0">
                          <a:latin typeface="Book Antiqua" panose="02040602050305030304" pitchFamily="18" charset="0"/>
                        </a:rPr>
                        <a:t>Criterion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a:latin typeface="Book Antiqua" panose="02040602050305030304" pitchFamily="18" charset="0"/>
                        </a:rPr>
                        <a:t>Threshold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137415"/>
                  </a:ext>
                </a:extLst>
              </a:tr>
              <a:tr h="125060">
                <a:tc>
                  <a:txBody>
                    <a:bodyPr/>
                    <a:lstStyle/>
                    <a:p>
                      <a:r>
                        <a:rPr lang="en-US" sz="500" dirty="0">
                          <a:latin typeface="Book Antiqua" panose="02040602050305030304" pitchFamily="18" charset="0"/>
                        </a:rPr>
                        <a:t>% sales job postings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500" dirty="0">
                          <a:latin typeface="Book Antiqua" panose="02040602050305030304" pitchFamily="18" charset="0"/>
                        </a:rPr>
                        <a:t> &lt; 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27805406"/>
                  </a:ext>
                </a:extLst>
              </a:tr>
              <a:tr h="125060">
                <a:tc>
                  <a:txBody>
                    <a:bodyPr/>
                    <a:lstStyle/>
                    <a:p>
                      <a:r>
                        <a:rPr lang="en-US" sz="500" dirty="0">
                          <a:latin typeface="Book Antiqua" panose="02040602050305030304" pitchFamily="18" charset="0"/>
                        </a:rPr>
                        <a:t>% technical high-skill job postings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500" dirty="0">
                          <a:latin typeface="Book Antiqua" panose="02040602050305030304" pitchFamily="18" charset="0"/>
                        </a:rPr>
                        <a:t>&gt;= 2 postings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88956912"/>
                  </a:ext>
                </a:extLst>
              </a:tr>
              <a:tr h="125060">
                <a:tc>
                  <a:txBody>
                    <a:bodyPr/>
                    <a:lstStyle/>
                    <a:p>
                      <a:pPr marL="0" marR="0" lvl="0" indent="0" algn="l" defTabSz="461040" rtl="0" eaLnBrk="1" fontAlgn="auto" latinLnBrk="0" hangingPunct="1">
                        <a:lnSpc>
                          <a:spcPct val="100000"/>
                        </a:lnSpc>
                        <a:spcBef>
                          <a:spcPts val="0"/>
                        </a:spcBef>
                        <a:spcAft>
                          <a:spcPts val="0"/>
                        </a:spcAft>
                        <a:buClrTx/>
                        <a:buSzTx/>
                        <a:buFontTx/>
                        <a:buNone/>
                        <a:tabLst/>
                        <a:defRPr/>
                      </a:pPr>
                      <a:r>
                        <a:rPr lang="en-US" sz="500" dirty="0">
                          <a:latin typeface="Book Antiqua" panose="02040602050305030304" pitchFamily="18" charset="0"/>
                        </a:rPr>
                        <a:t>% technical low-skill job postings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500" dirty="0">
                          <a:latin typeface="Book Antiqua" panose="02040602050305030304" pitchFamily="18" charset="0"/>
                        </a:rPr>
                        <a:t>&gt;= 2 postings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44386417"/>
                  </a:ext>
                </a:extLst>
              </a:tr>
              <a:tr h="125060">
                <a:tc>
                  <a:txBody>
                    <a:bodyPr/>
                    <a:lstStyle/>
                    <a:p>
                      <a:r>
                        <a:rPr lang="en-US" sz="500" dirty="0">
                          <a:latin typeface="Book Antiqua" panose="02040602050305030304" pitchFamily="18" charset="0"/>
                        </a:rPr>
                        <a:t>Average annual number of postings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latin typeface="Book Antiqua" panose="02040602050305030304" pitchFamily="18" charset="0"/>
                        </a:rPr>
                        <a:t>&gt;= 7 postings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283878"/>
                  </a:ext>
                </a:extLst>
              </a:tr>
            </a:tbl>
          </a:graphicData>
        </a:graphic>
      </p:graphicFrame>
    </p:spTree>
    <p:extLst>
      <p:ext uri="{BB962C8B-B14F-4D97-AF65-F5344CB8AC3E}">
        <p14:creationId xmlns:p14="http://schemas.microsoft.com/office/powerpoint/2010/main" val="215882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0DE807-A1B0-73D9-B322-C0357556F435}"/>
              </a:ext>
            </a:extLst>
          </p:cNvPr>
          <p:cNvSpPr>
            <a:spLocks noGrp="1"/>
          </p:cNvSpPr>
          <p:nvPr>
            <p:ph type="sldNum" idx="12"/>
          </p:nvPr>
        </p:nvSpPr>
        <p:spPr/>
        <p:txBody>
          <a:bodyPr/>
          <a:lstStyle/>
          <a:p>
            <a:fld id="{00000000-1234-1234-1234-123412341234}" type="slidenum">
              <a:rPr lang="en-US" smtClean="0"/>
              <a:pPr/>
              <a:t>12</a:t>
            </a:fld>
            <a:r>
              <a:rPr lang="en-US"/>
              <a:t> / 28</a:t>
            </a:r>
            <a:endParaRPr lang="en-US" dirty="0"/>
          </a:p>
        </p:txBody>
      </p:sp>
      <p:sp>
        <p:nvSpPr>
          <p:cNvPr id="3" name="Title 2">
            <a:extLst>
              <a:ext uri="{FF2B5EF4-FFF2-40B4-BE49-F238E27FC236}">
                <a16:creationId xmlns:a16="http://schemas.microsoft.com/office/drawing/2014/main" id="{B7498C5E-C8AE-44F4-AA99-838F386CCF28}"/>
              </a:ext>
            </a:extLst>
          </p:cNvPr>
          <p:cNvSpPr>
            <a:spLocks noGrp="1"/>
          </p:cNvSpPr>
          <p:nvPr>
            <p:ph type="title"/>
          </p:nvPr>
        </p:nvSpPr>
        <p:spPr/>
        <p:txBody>
          <a:bodyPr/>
          <a:lstStyle/>
          <a:p>
            <a:r>
              <a:rPr lang="en-US" dirty="0"/>
              <a:t>Descriptive statistics</a:t>
            </a:r>
          </a:p>
        </p:txBody>
      </p:sp>
      <p:pic>
        <p:nvPicPr>
          <p:cNvPr id="5" name="Picture 4">
            <a:extLst>
              <a:ext uri="{FF2B5EF4-FFF2-40B4-BE49-F238E27FC236}">
                <a16:creationId xmlns:a16="http://schemas.microsoft.com/office/drawing/2014/main" id="{BB7C91CE-78B6-D319-CF2F-8B3A08D1AF8E}"/>
              </a:ext>
            </a:extLst>
          </p:cNvPr>
          <p:cNvPicPr>
            <a:picLocks noChangeAspect="1"/>
          </p:cNvPicPr>
          <p:nvPr/>
        </p:nvPicPr>
        <p:blipFill>
          <a:blip r:embed="rId2"/>
          <a:stretch>
            <a:fillRect/>
          </a:stretch>
        </p:blipFill>
        <p:spPr>
          <a:xfrm>
            <a:off x="234068" y="522500"/>
            <a:ext cx="5685013" cy="2415749"/>
          </a:xfrm>
          <a:prstGeom prst="rect">
            <a:avLst/>
          </a:prstGeom>
        </p:spPr>
      </p:pic>
    </p:spTree>
    <p:extLst>
      <p:ext uri="{BB962C8B-B14F-4D97-AF65-F5344CB8AC3E}">
        <p14:creationId xmlns:p14="http://schemas.microsoft.com/office/powerpoint/2010/main" val="39152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C986-CEB5-76EA-3069-55B0850E12E1}"/>
              </a:ext>
            </a:extLst>
          </p:cNvPr>
          <p:cNvSpPr>
            <a:spLocks noGrp="1"/>
          </p:cNvSpPr>
          <p:nvPr>
            <p:ph type="title"/>
          </p:nvPr>
        </p:nvSpPr>
        <p:spPr>
          <a:xfrm>
            <a:off x="82703" y="184503"/>
            <a:ext cx="5994972" cy="215444"/>
          </a:xfrm>
        </p:spPr>
        <p:txBody>
          <a:bodyPr>
            <a:normAutofit fontScale="90000"/>
          </a:bodyPr>
          <a:lstStyle/>
          <a:p>
            <a:r>
              <a:rPr lang="en-US" b="1" dirty="0"/>
              <a:t>Adoption rates by ownership type</a:t>
            </a:r>
            <a:br>
              <a:rPr lang="en-US" b="1" dirty="0"/>
            </a:br>
            <a:endParaRPr lang="en-US" dirty="0"/>
          </a:p>
        </p:txBody>
      </p:sp>
      <p:pic>
        <p:nvPicPr>
          <p:cNvPr id="7" name="Picture 6">
            <a:extLst>
              <a:ext uri="{FF2B5EF4-FFF2-40B4-BE49-F238E27FC236}">
                <a16:creationId xmlns:a16="http://schemas.microsoft.com/office/drawing/2014/main" id="{4EC586C7-C239-14E8-A00E-93A18ED7E156}"/>
              </a:ext>
            </a:extLst>
          </p:cNvPr>
          <p:cNvPicPr>
            <a:picLocks noChangeAspect="1"/>
          </p:cNvPicPr>
          <p:nvPr/>
        </p:nvPicPr>
        <p:blipFill>
          <a:blip r:embed="rId2"/>
          <a:stretch>
            <a:fillRect/>
          </a:stretch>
        </p:blipFill>
        <p:spPr>
          <a:xfrm>
            <a:off x="539979" y="486821"/>
            <a:ext cx="5073192" cy="2732114"/>
          </a:xfrm>
          <a:prstGeom prst="rect">
            <a:avLst/>
          </a:prstGeom>
        </p:spPr>
      </p:pic>
    </p:spTree>
    <p:extLst>
      <p:ext uri="{BB962C8B-B14F-4D97-AF65-F5344CB8AC3E}">
        <p14:creationId xmlns:p14="http://schemas.microsoft.com/office/powerpoint/2010/main" val="130421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B13D91-D1AC-EB83-2B29-BE3D04251B5B}"/>
              </a:ext>
            </a:extLst>
          </p:cNvPr>
          <p:cNvSpPr txBox="1"/>
          <p:nvPr/>
        </p:nvSpPr>
        <p:spPr>
          <a:xfrm>
            <a:off x="132735" y="491987"/>
            <a:ext cx="5853806" cy="1169551"/>
          </a:xfrm>
          <a:prstGeom prst="rect">
            <a:avLst/>
          </a:prstGeom>
          <a:noFill/>
        </p:spPr>
        <p:txBody>
          <a:bodyPr wrap="square" rtlCol="0">
            <a:spAutoFit/>
          </a:bodyPr>
          <a:lstStyle/>
          <a:p>
            <a:r>
              <a:rPr lang="en-US" sz="1400" b="1" dirty="0"/>
              <a:t>Logistic regression</a:t>
            </a:r>
          </a:p>
          <a:p>
            <a:pPr marL="342900" indent="-342900">
              <a:buFont typeface="+mj-lt"/>
              <a:buAutoNum type="arabicPeriod"/>
            </a:pPr>
            <a:r>
              <a:rPr lang="en-US" sz="1400" dirty="0"/>
              <a:t>Are EOF more/less likely to adopt robots?</a:t>
            </a:r>
          </a:p>
          <a:p>
            <a:pPr marL="342900" indent="-342900">
              <a:buFont typeface="+mj-lt"/>
              <a:buAutoNum type="arabicPeriod"/>
            </a:pPr>
            <a:endParaRPr lang="en-US" sz="1400" dirty="0"/>
          </a:p>
          <a:p>
            <a:pPr marL="342900" indent="-342900">
              <a:buFont typeface="+mj-lt"/>
              <a:buAutoNum type="arabicPeriod"/>
            </a:pPr>
            <a:endParaRPr lang="en-US" sz="1400" dirty="0"/>
          </a:p>
          <a:p>
            <a:r>
              <a:rPr lang="en-US" sz="1400" dirty="0"/>
              <a:t> Do unions affect this relationship? Does a CB EOF matter?</a:t>
            </a:r>
          </a:p>
        </p:txBody>
      </p:sp>
      <p:sp>
        <p:nvSpPr>
          <p:cNvPr id="2" name="Title 1">
            <a:extLst>
              <a:ext uri="{FF2B5EF4-FFF2-40B4-BE49-F238E27FC236}">
                <a16:creationId xmlns:a16="http://schemas.microsoft.com/office/drawing/2014/main" id="{56C9C1C6-578F-CE05-0825-AB5DB9E0450F}"/>
              </a:ext>
            </a:extLst>
          </p:cNvPr>
          <p:cNvSpPr>
            <a:spLocks noGrp="1"/>
          </p:cNvSpPr>
          <p:nvPr>
            <p:ph type="title"/>
          </p:nvPr>
        </p:nvSpPr>
        <p:spPr>
          <a:xfrm>
            <a:off x="82703" y="184503"/>
            <a:ext cx="5994972" cy="215444"/>
          </a:xfrm>
        </p:spPr>
        <p:txBody>
          <a:bodyPr/>
          <a:lstStyle/>
          <a:p>
            <a:r>
              <a:rPr lang="en-US" dirty="0"/>
              <a:t>Empirical strategy</a:t>
            </a:r>
          </a:p>
        </p:txBody>
      </p:sp>
      <p:sp>
        <p:nvSpPr>
          <p:cNvPr id="8" name="TextBox 7">
            <a:extLst>
              <a:ext uri="{FF2B5EF4-FFF2-40B4-BE49-F238E27FC236}">
                <a16:creationId xmlns:a16="http://schemas.microsoft.com/office/drawing/2014/main" id="{F1BB6E3B-7A1B-70D8-F5F3-FE681E380AFA}"/>
              </a:ext>
            </a:extLst>
          </p:cNvPr>
          <p:cNvSpPr txBox="1"/>
          <p:nvPr/>
        </p:nvSpPr>
        <p:spPr>
          <a:xfrm>
            <a:off x="132735" y="2429633"/>
            <a:ext cx="5617243" cy="523220"/>
          </a:xfrm>
          <a:prstGeom prst="rect">
            <a:avLst/>
          </a:prstGeom>
          <a:noFill/>
        </p:spPr>
        <p:txBody>
          <a:bodyPr wrap="none" rtlCol="0">
            <a:spAutoFit/>
          </a:bodyPr>
          <a:lstStyle/>
          <a:p>
            <a:r>
              <a:rPr lang="en-US" sz="1400" b="1" dirty="0"/>
              <a:t>Difference-in-difference (Callaway and </a:t>
            </a:r>
            <a:r>
              <a:rPr lang="en-US" sz="1400" b="1" dirty="0" err="1"/>
              <a:t>Sant’Anna</a:t>
            </a:r>
            <a:r>
              <a:rPr lang="en-US" sz="1400" b="1" dirty="0"/>
              <a:t>, 2021)</a:t>
            </a:r>
          </a:p>
          <a:p>
            <a:r>
              <a:rPr lang="en-US" sz="1400" dirty="0"/>
              <a:t>Conditional on adopting robots, do EOF/CF change their hiring intensities?</a:t>
            </a:r>
          </a:p>
        </p:txBody>
      </p:sp>
      <p:pic>
        <p:nvPicPr>
          <p:cNvPr id="12" name="Picture 11">
            <a:extLst>
              <a:ext uri="{FF2B5EF4-FFF2-40B4-BE49-F238E27FC236}">
                <a16:creationId xmlns:a16="http://schemas.microsoft.com/office/drawing/2014/main" id="{0966D276-8E58-D6E3-9E4C-A6B92F645AD6}"/>
              </a:ext>
            </a:extLst>
          </p:cNvPr>
          <p:cNvPicPr>
            <a:picLocks noChangeAspect="1"/>
          </p:cNvPicPr>
          <p:nvPr/>
        </p:nvPicPr>
        <p:blipFill>
          <a:blip r:embed="rId2"/>
          <a:stretch>
            <a:fillRect/>
          </a:stretch>
        </p:blipFill>
        <p:spPr>
          <a:xfrm>
            <a:off x="2075577" y="2960365"/>
            <a:ext cx="2001997" cy="327302"/>
          </a:xfrm>
          <a:prstGeom prst="rect">
            <a:avLst/>
          </a:prstGeom>
        </p:spPr>
      </p:pic>
      <p:pic>
        <p:nvPicPr>
          <p:cNvPr id="19" name="Picture 18">
            <a:extLst>
              <a:ext uri="{FF2B5EF4-FFF2-40B4-BE49-F238E27FC236}">
                <a16:creationId xmlns:a16="http://schemas.microsoft.com/office/drawing/2014/main" id="{AC20EB7A-5A11-D5B7-5F9A-256082870ED3}"/>
              </a:ext>
            </a:extLst>
          </p:cNvPr>
          <p:cNvPicPr>
            <a:picLocks noChangeAspect="1"/>
          </p:cNvPicPr>
          <p:nvPr/>
        </p:nvPicPr>
        <p:blipFill>
          <a:blip r:embed="rId3"/>
          <a:stretch>
            <a:fillRect/>
          </a:stretch>
        </p:blipFill>
        <p:spPr>
          <a:xfrm>
            <a:off x="1209843" y="1010817"/>
            <a:ext cx="3733465" cy="314450"/>
          </a:xfrm>
          <a:prstGeom prst="rect">
            <a:avLst/>
          </a:prstGeom>
        </p:spPr>
      </p:pic>
      <p:pic>
        <p:nvPicPr>
          <p:cNvPr id="21" name="Picture 20">
            <a:extLst>
              <a:ext uri="{FF2B5EF4-FFF2-40B4-BE49-F238E27FC236}">
                <a16:creationId xmlns:a16="http://schemas.microsoft.com/office/drawing/2014/main" id="{FE6C3196-B68F-51B9-E705-7BF1CC8D052C}"/>
              </a:ext>
            </a:extLst>
          </p:cNvPr>
          <p:cNvPicPr>
            <a:picLocks noChangeAspect="1"/>
          </p:cNvPicPr>
          <p:nvPr/>
        </p:nvPicPr>
        <p:blipFill>
          <a:blip r:embed="rId4"/>
          <a:stretch>
            <a:fillRect/>
          </a:stretch>
        </p:blipFill>
        <p:spPr>
          <a:xfrm>
            <a:off x="1321405" y="1668928"/>
            <a:ext cx="3510341" cy="741428"/>
          </a:xfrm>
          <a:prstGeom prst="rect">
            <a:avLst/>
          </a:prstGeom>
        </p:spPr>
      </p:pic>
    </p:spTree>
    <p:extLst>
      <p:ext uri="{BB962C8B-B14F-4D97-AF65-F5344CB8AC3E}">
        <p14:creationId xmlns:p14="http://schemas.microsoft.com/office/powerpoint/2010/main" val="20862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E47323E-3C02-9D57-D82B-8A36A9931C4A}"/>
              </a:ext>
            </a:extLst>
          </p:cNvPr>
          <p:cNvPicPr>
            <a:picLocks noChangeAspect="1"/>
          </p:cNvPicPr>
          <p:nvPr/>
        </p:nvPicPr>
        <p:blipFill>
          <a:blip r:embed="rId3"/>
          <a:stretch>
            <a:fillRect/>
          </a:stretch>
        </p:blipFill>
        <p:spPr>
          <a:xfrm>
            <a:off x="1002585" y="449280"/>
            <a:ext cx="4147980" cy="2826967"/>
          </a:xfrm>
          <a:prstGeom prst="rect">
            <a:avLst/>
          </a:prstGeom>
        </p:spPr>
      </p:pic>
      <p:sp>
        <p:nvSpPr>
          <p:cNvPr id="2" name="Slide Number Placeholder 1">
            <a:extLst>
              <a:ext uri="{FF2B5EF4-FFF2-40B4-BE49-F238E27FC236}">
                <a16:creationId xmlns:a16="http://schemas.microsoft.com/office/drawing/2014/main" id="{04D9E61D-A935-CFD0-ECB2-C777554C2B17}"/>
              </a:ext>
            </a:extLst>
          </p:cNvPr>
          <p:cNvSpPr>
            <a:spLocks noGrp="1"/>
          </p:cNvSpPr>
          <p:nvPr>
            <p:ph type="sldNum" idx="12"/>
          </p:nvPr>
        </p:nvSpPr>
        <p:spPr/>
        <p:txBody>
          <a:bodyPr/>
          <a:lstStyle/>
          <a:p>
            <a:fld id="{00000000-1234-1234-1234-123412341234}" type="slidenum">
              <a:rPr lang="en-US" smtClean="0"/>
              <a:pPr/>
              <a:t>15</a:t>
            </a:fld>
            <a:r>
              <a:rPr lang="en-US"/>
              <a:t> / 28</a:t>
            </a:r>
            <a:endParaRPr lang="en-US" dirty="0"/>
          </a:p>
        </p:txBody>
      </p:sp>
      <p:sp>
        <p:nvSpPr>
          <p:cNvPr id="3" name="Title 2">
            <a:extLst>
              <a:ext uri="{FF2B5EF4-FFF2-40B4-BE49-F238E27FC236}">
                <a16:creationId xmlns:a16="http://schemas.microsoft.com/office/drawing/2014/main" id="{32CECBA7-4468-3245-F2B1-78BC66919713}"/>
              </a:ext>
            </a:extLst>
          </p:cNvPr>
          <p:cNvSpPr>
            <a:spLocks noGrp="1"/>
          </p:cNvSpPr>
          <p:nvPr>
            <p:ph type="title"/>
          </p:nvPr>
        </p:nvSpPr>
        <p:spPr>
          <a:xfrm>
            <a:off x="82703" y="184503"/>
            <a:ext cx="5994972" cy="215444"/>
          </a:xfrm>
        </p:spPr>
        <p:txBody>
          <a:bodyPr/>
          <a:lstStyle/>
          <a:p>
            <a:r>
              <a:rPr lang="en-US" dirty="0"/>
              <a:t>are EOF more/less likely to adopt robots?</a:t>
            </a:r>
          </a:p>
        </p:txBody>
      </p:sp>
      <p:sp>
        <p:nvSpPr>
          <p:cNvPr id="6" name="Rectangle: Rounded Corners 5">
            <a:extLst>
              <a:ext uri="{FF2B5EF4-FFF2-40B4-BE49-F238E27FC236}">
                <a16:creationId xmlns:a16="http://schemas.microsoft.com/office/drawing/2014/main" id="{F94EBDB7-3EBE-CF57-9677-AC8DDB3ACB04}"/>
              </a:ext>
            </a:extLst>
          </p:cNvPr>
          <p:cNvSpPr/>
          <p:nvPr/>
        </p:nvSpPr>
        <p:spPr>
          <a:xfrm>
            <a:off x="1002585" y="1182510"/>
            <a:ext cx="4147980" cy="24384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45AA4F-1F11-4C24-B52F-57AD97502C2B}"/>
              </a:ext>
            </a:extLst>
          </p:cNvPr>
          <p:cNvSpPr txBox="1"/>
          <p:nvPr/>
        </p:nvSpPr>
        <p:spPr>
          <a:xfrm>
            <a:off x="5237480" y="2491417"/>
            <a:ext cx="840195" cy="784830"/>
          </a:xfrm>
          <a:prstGeom prst="rect">
            <a:avLst/>
          </a:prstGeom>
          <a:noFill/>
        </p:spPr>
        <p:txBody>
          <a:bodyPr wrap="square" rtlCol="0">
            <a:spAutoFit/>
          </a:bodyPr>
          <a:lstStyle/>
          <a:p>
            <a:r>
              <a:rPr lang="en-US" sz="500" dirty="0"/>
              <a:t>Note: Sample limitation does not allow us to use NAICS x commuting zone fixed effects. This combination produces 4,674 fixed effects, among which 299 have more than 3 EOFs and CFs. </a:t>
            </a:r>
          </a:p>
        </p:txBody>
      </p:sp>
    </p:spTree>
    <p:extLst>
      <p:ext uri="{BB962C8B-B14F-4D97-AF65-F5344CB8AC3E}">
        <p14:creationId xmlns:p14="http://schemas.microsoft.com/office/powerpoint/2010/main" val="360561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0F0AEE-B3A5-2FB5-A7B4-A191B0EF0206}"/>
              </a:ext>
            </a:extLst>
          </p:cNvPr>
          <p:cNvSpPr>
            <a:spLocks noGrp="1"/>
          </p:cNvSpPr>
          <p:nvPr>
            <p:ph type="sldNum" idx="12"/>
          </p:nvPr>
        </p:nvSpPr>
        <p:spPr/>
        <p:txBody>
          <a:bodyPr/>
          <a:lstStyle/>
          <a:p>
            <a:pPr marL="78105" algn="l"/>
            <a:fld id="{00000000-1234-1234-1234-123412341234}" type="slidenum">
              <a:rPr lang="en-US" smtClean="0"/>
              <a:pPr marL="78105" algn="l"/>
              <a:t>16</a:t>
            </a:fld>
            <a:r>
              <a:rPr lang="en-US"/>
              <a:t> / 17</a:t>
            </a:r>
          </a:p>
        </p:txBody>
      </p:sp>
      <p:sp>
        <p:nvSpPr>
          <p:cNvPr id="2" name="Title 1">
            <a:extLst>
              <a:ext uri="{FF2B5EF4-FFF2-40B4-BE49-F238E27FC236}">
                <a16:creationId xmlns:a16="http://schemas.microsoft.com/office/drawing/2014/main" id="{ACE98F2C-C9DF-09F3-900F-35CCB6620A8C}"/>
              </a:ext>
            </a:extLst>
          </p:cNvPr>
          <p:cNvSpPr>
            <a:spLocks noGrp="1"/>
          </p:cNvSpPr>
          <p:nvPr>
            <p:ph type="title"/>
          </p:nvPr>
        </p:nvSpPr>
        <p:spPr>
          <a:xfrm>
            <a:off x="82703" y="184503"/>
            <a:ext cx="5994972" cy="215444"/>
          </a:xfrm>
        </p:spPr>
        <p:txBody>
          <a:bodyPr/>
          <a:lstStyle/>
          <a:p>
            <a:r>
              <a:rPr lang="en-US" sz="1400" dirty="0"/>
              <a:t>Interpretations</a:t>
            </a:r>
            <a:endParaRPr lang="en-US" dirty="0"/>
          </a:p>
        </p:txBody>
      </p:sp>
      <p:sp>
        <p:nvSpPr>
          <p:cNvPr id="3" name="Content Placeholder 2">
            <a:extLst>
              <a:ext uri="{FF2B5EF4-FFF2-40B4-BE49-F238E27FC236}">
                <a16:creationId xmlns:a16="http://schemas.microsoft.com/office/drawing/2014/main" id="{95901D21-14DA-8011-A309-0D988CF22103}"/>
              </a:ext>
            </a:extLst>
          </p:cNvPr>
          <p:cNvSpPr>
            <a:spLocks noGrp="1"/>
          </p:cNvSpPr>
          <p:nvPr>
            <p:ph idx="4294967295"/>
          </p:nvPr>
        </p:nvSpPr>
        <p:spPr>
          <a:xfrm>
            <a:off x="192959" y="516171"/>
            <a:ext cx="5767231" cy="2719388"/>
          </a:xfrm>
        </p:spPr>
        <p:txBody>
          <a:bodyPr>
            <a:normAutofit/>
          </a:bodyPr>
          <a:lstStyle/>
          <a:p>
            <a:r>
              <a:rPr lang="en-US" sz="1400" dirty="0"/>
              <a:t>EOFs are more likely to adopt robots</a:t>
            </a:r>
          </a:p>
          <a:p>
            <a:r>
              <a:rPr lang="en-US" sz="1400" dirty="0"/>
              <a:t>The results are robust after controlling for size, industry, and year</a:t>
            </a:r>
          </a:p>
          <a:p>
            <a:pPr lvl="1"/>
            <a:r>
              <a:rPr lang="en-US" sz="1050" i="1" dirty="0"/>
              <a:t>Using NAICS + commuting zone fixed effects does not alter the results</a:t>
            </a:r>
          </a:p>
          <a:p>
            <a:endParaRPr lang="en-US" sz="1400" dirty="0"/>
          </a:p>
        </p:txBody>
      </p:sp>
    </p:spTree>
    <p:extLst>
      <p:ext uri="{BB962C8B-B14F-4D97-AF65-F5344CB8AC3E}">
        <p14:creationId xmlns:p14="http://schemas.microsoft.com/office/powerpoint/2010/main" val="212356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5562C6-4919-2747-0D25-E37AA2B8E3F0}"/>
              </a:ext>
            </a:extLst>
          </p:cNvPr>
          <p:cNvPicPr>
            <a:picLocks noChangeAspect="1"/>
          </p:cNvPicPr>
          <p:nvPr/>
        </p:nvPicPr>
        <p:blipFill>
          <a:blip r:embed="rId2"/>
          <a:stretch>
            <a:fillRect/>
          </a:stretch>
        </p:blipFill>
        <p:spPr>
          <a:xfrm>
            <a:off x="1555240" y="597674"/>
            <a:ext cx="3197801" cy="2689385"/>
          </a:xfrm>
          <a:prstGeom prst="rect">
            <a:avLst/>
          </a:prstGeom>
        </p:spPr>
      </p:pic>
      <p:sp>
        <p:nvSpPr>
          <p:cNvPr id="2" name="Slide Number Placeholder 1">
            <a:extLst>
              <a:ext uri="{FF2B5EF4-FFF2-40B4-BE49-F238E27FC236}">
                <a16:creationId xmlns:a16="http://schemas.microsoft.com/office/drawing/2014/main" id="{E19E4CEA-0D76-E21C-0E0D-B59C6F9C2E86}"/>
              </a:ext>
            </a:extLst>
          </p:cNvPr>
          <p:cNvSpPr>
            <a:spLocks noGrp="1"/>
          </p:cNvSpPr>
          <p:nvPr>
            <p:ph type="sldNum" idx="12"/>
          </p:nvPr>
        </p:nvSpPr>
        <p:spPr/>
        <p:txBody>
          <a:bodyPr/>
          <a:lstStyle/>
          <a:p>
            <a:fld id="{00000000-1234-1234-1234-123412341234}" type="slidenum">
              <a:rPr lang="en-US" smtClean="0"/>
              <a:pPr/>
              <a:t>17</a:t>
            </a:fld>
            <a:r>
              <a:rPr lang="en-US"/>
              <a:t> / 28</a:t>
            </a:r>
            <a:endParaRPr lang="en-US" dirty="0"/>
          </a:p>
        </p:txBody>
      </p:sp>
      <p:sp>
        <p:nvSpPr>
          <p:cNvPr id="3" name="Title 2">
            <a:extLst>
              <a:ext uri="{FF2B5EF4-FFF2-40B4-BE49-F238E27FC236}">
                <a16:creationId xmlns:a16="http://schemas.microsoft.com/office/drawing/2014/main" id="{C4344155-AEB3-85A2-AD84-4781013990F3}"/>
              </a:ext>
            </a:extLst>
          </p:cNvPr>
          <p:cNvSpPr>
            <a:spLocks noGrp="1"/>
          </p:cNvSpPr>
          <p:nvPr>
            <p:ph type="title"/>
          </p:nvPr>
        </p:nvSpPr>
        <p:spPr>
          <a:xfrm>
            <a:off x="82703" y="184503"/>
            <a:ext cx="5994972" cy="369332"/>
          </a:xfrm>
        </p:spPr>
        <p:txBody>
          <a:bodyPr/>
          <a:lstStyle/>
          <a:p>
            <a:r>
              <a:rPr lang="en-US" sz="1200" dirty="0"/>
              <a:t>Are EOF/CF with better participative mechanisms more/less receptive to robots?</a:t>
            </a:r>
          </a:p>
        </p:txBody>
      </p:sp>
      <p:sp>
        <p:nvSpPr>
          <p:cNvPr id="6" name="Rectangle: Rounded Corners 5">
            <a:extLst>
              <a:ext uri="{FF2B5EF4-FFF2-40B4-BE49-F238E27FC236}">
                <a16:creationId xmlns:a16="http://schemas.microsoft.com/office/drawing/2014/main" id="{938EC9D8-4913-D6FB-1A3D-C3B0410A413A}"/>
              </a:ext>
            </a:extLst>
          </p:cNvPr>
          <p:cNvSpPr/>
          <p:nvPr/>
        </p:nvSpPr>
        <p:spPr>
          <a:xfrm>
            <a:off x="1555240" y="1727906"/>
            <a:ext cx="3197801" cy="41698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945734-4307-4C50-971A-8A1E33F3F5E5}"/>
              </a:ext>
            </a:extLst>
          </p:cNvPr>
          <p:cNvSpPr txBox="1"/>
          <p:nvPr/>
        </p:nvSpPr>
        <p:spPr>
          <a:xfrm>
            <a:off x="4863341" y="2722249"/>
            <a:ext cx="1214334" cy="553998"/>
          </a:xfrm>
          <a:prstGeom prst="rect">
            <a:avLst/>
          </a:prstGeom>
          <a:noFill/>
        </p:spPr>
        <p:txBody>
          <a:bodyPr wrap="square" rtlCol="0">
            <a:spAutoFit/>
          </a:bodyPr>
          <a:lstStyle/>
          <a:p>
            <a:r>
              <a:rPr lang="en-US" sz="500" dirty="0"/>
              <a:t>Note: Sample limitation does not allow us to use NAICS x commuting zone fixed effects. This combination produces 4,674 fixed effects, among which 299 have more than 3 EOFs and CFs. </a:t>
            </a:r>
          </a:p>
        </p:txBody>
      </p:sp>
    </p:spTree>
    <p:extLst>
      <p:ext uri="{BB962C8B-B14F-4D97-AF65-F5344CB8AC3E}">
        <p14:creationId xmlns:p14="http://schemas.microsoft.com/office/powerpoint/2010/main" val="3603017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0F0AEE-B3A5-2FB5-A7B4-A191B0EF0206}"/>
              </a:ext>
            </a:extLst>
          </p:cNvPr>
          <p:cNvSpPr>
            <a:spLocks noGrp="1"/>
          </p:cNvSpPr>
          <p:nvPr>
            <p:ph type="sldNum" idx="12"/>
          </p:nvPr>
        </p:nvSpPr>
        <p:spPr/>
        <p:txBody>
          <a:bodyPr/>
          <a:lstStyle/>
          <a:p>
            <a:pPr marL="78105" algn="l"/>
            <a:fld id="{00000000-1234-1234-1234-123412341234}" type="slidenum">
              <a:rPr lang="en-US" smtClean="0"/>
              <a:pPr marL="78105" algn="l"/>
              <a:t>18</a:t>
            </a:fld>
            <a:r>
              <a:rPr lang="en-US"/>
              <a:t> / 17</a:t>
            </a:r>
          </a:p>
        </p:txBody>
      </p:sp>
      <p:sp>
        <p:nvSpPr>
          <p:cNvPr id="2" name="Title 1">
            <a:extLst>
              <a:ext uri="{FF2B5EF4-FFF2-40B4-BE49-F238E27FC236}">
                <a16:creationId xmlns:a16="http://schemas.microsoft.com/office/drawing/2014/main" id="{ACE98F2C-C9DF-09F3-900F-35CCB6620A8C}"/>
              </a:ext>
            </a:extLst>
          </p:cNvPr>
          <p:cNvSpPr>
            <a:spLocks noGrp="1"/>
          </p:cNvSpPr>
          <p:nvPr>
            <p:ph type="title"/>
          </p:nvPr>
        </p:nvSpPr>
        <p:spPr>
          <a:xfrm>
            <a:off x="82703" y="184503"/>
            <a:ext cx="5994972" cy="215444"/>
          </a:xfrm>
        </p:spPr>
        <p:txBody>
          <a:bodyPr/>
          <a:lstStyle/>
          <a:p>
            <a:r>
              <a:rPr lang="en-US" sz="1400" dirty="0"/>
              <a:t>Interpretations</a:t>
            </a:r>
            <a:endParaRPr lang="en-US" dirty="0"/>
          </a:p>
        </p:txBody>
      </p:sp>
      <p:sp>
        <p:nvSpPr>
          <p:cNvPr id="3" name="Content Placeholder 2">
            <a:extLst>
              <a:ext uri="{FF2B5EF4-FFF2-40B4-BE49-F238E27FC236}">
                <a16:creationId xmlns:a16="http://schemas.microsoft.com/office/drawing/2014/main" id="{95901D21-14DA-8011-A309-0D988CF22103}"/>
              </a:ext>
            </a:extLst>
          </p:cNvPr>
          <p:cNvSpPr>
            <a:spLocks noGrp="1"/>
          </p:cNvSpPr>
          <p:nvPr>
            <p:ph idx="4294967295"/>
          </p:nvPr>
        </p:nvSpPr>
        <p:spPr>
          <a:xfrm>
            <a:off x="192959" y="516171"/>
            <a:ext cx="5767231" cy="2719388"/>
          </a:xfrm>
        </p:spPr>
        <p:txBody>
          <a:bodyPr>
            <a:normAutofit/>
          </a:bodyPr>
          <a:lstStyle/>
          <a:p>
            <a:r>
              <a:rPr lang="en-US" sz="1400" dirty="0"/>
              <a:t>Unionized CFs are less likely to adopt robots</a:t>
            </a:r>
          </a:p>
          <a:p>
            <a:r>
              <a:rPr lang="en-US" sz="1400" dirty="0"/>
              <a:t>No union effect on EOFs</a:t>
            </a:r>
          </a:p>
          <a:p>
            <a:r>
              <a:rPr lang="en-US" sz="1400" dirty="0"/>
              <a:t>Collectively-bargained EOFs are more likely to adopt robots</a:t>
            </a:r>
          </a:p>
          <a:p>
            <a:pPr lvl="1"/>
            <a:r>
              <a:rPr lang="en-US" sz="1400" dirty="0"/>
              <a:t>Adding 1(union) to column 3 increases the significance of 1(Collective Bargaining)</a:t>
            </a:r>
          </a:p>
          <a:p>
            <a:endParaRPr lang="en-US" sz="1400" dirty="0"/>
          </a:p>
        </p:txBody>
      </p:sp>
    </p:spTree>
    <p:extLst>
      <p:ext uri="{BB962C8B-B14F-4D97-AF65-F5344CB8AC3E}">
        <p14:creationId xmlns:p14="http://schemas.microsoft.com/office/powerpoint/2010/main" val="2409899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0D588-8CC9-E082-249E-EB43AD860156}"/>
              </a:ext>
            </a:extLst>
          </p:cNvPr>
          <p:cNvSpPr>
            <a:spLocks noGrp="1"/>
          </p:cNvSpPr>
          <p:nvPr>
            <p:ph type="sldNum" idx="12"/>
          </p:nvPr>
        </p:nvSpPr>
        <p:spPr/>
        <p:txBody>
          <a:bodyPr/>
          <a:lstStyle/>
          <a:p>
            <a:fld id="{00000000-1234-1234-1234-123412341234}" type="slidenum">
              <a:rPr lang="en-US" smtClean="0"/>
              <a:pPr/>
              <a:t>19</a:t>
            </a:fld>
            <a:r>
              <a:rPr lang="en-US"/>
              <a:t> / 28</a:t>
            </a:r>
            <a:endParaRPr lang="en-US" dirty="0"/>
          </a:p>
        </p:txBody>
      </p:sp>
      <p:sp>
        <p:nvSpPr>
          <p:cNvPr id="3" name="Title 2">
            <a:extLst>
              <a:ext uri="{FF2B5EF4-FFF2-40B4-BE49-F238E27FC236}">
                <a16:creationId xmlns:a16="http://schemas.microsoft.com/office/drawing/2014/main" id="{8B478892-D166-42EB-A8BD-BC21D241001E}"/>
              </a:ext>
            </a:extLst>
          </p:cNvPr>
          <p:cNvSpPr>
            <a:spLocks noGrp="1"/>
          </p:cNvSpPr>
          <p:nvPr>
            <p:ph type="title"/>
          </p:nvPr>
        </p:nvSpPr>
        <p:spPr>
          <a:xfrm>
            <a:off x="82703" y="184503"/>
            <a:ext cx="5994972" cy="184666"/>
          </a:xfrm>
        </p:spPr>
        <p:txBody>
          <a:bodyPr/>
          <a:lstStyle/>
          <a:p>
            <a:r>
              <a:rPr lang="en-US" sz="1200" dirty="0"/>
              <a:t>do hiring activities change following robot adoption?</a:t>
            </a:r>
          </a:p>
        </p:txBody>
      </p:sp>
      <p:pic>
        <p:nvPicPr>
          <p:cNvPr id="5" name="Picture 4">
            <a:extLst>
              <a:ext uri="{FF2B5EF4-FFF2-40B4-BE49-F238E27FC236}">
                <a16:creationId xmlns:a16="http://schemas.microsoft.com/office/drawing/2014/main" id="{927FA0CA-B743-B8E4-DC8C-72EFF5FB814A}"/>
              </a:ext>
            </a:extLst>
          </p:cNvPr>
          <p:cNvPicPr>
            <a:picLocks noChangeAspect="1"/>
          </p:cNvPicPr>
          <p:nvPr/>
        </p:nvPicPr>
        <p:blipFill>
          <a:blip r:embed="rId3"/>
          <a:stretch>
            <a:fillRect/>
          </a:stretch>
        </p:blipFill>
        <p:spPr>
          <a:xfrm>
            <a:off x="1450171" y="459042"/>
            <a:ext cx="3252807" cy="2817205"/>
          </a:xfrm>
          <a:prstGeom prst="rect">
            <a:avLst/>
          </a:prstGeom>
        </p:spPr>
      </p:pic>
    </p:spTree>
    <p:extLst>
      <p:ext uri="{BB962C8B-B14F-4D97-AF65-F5344CB8AC3E}">
        <p14:creationId xmlns:p14="http://schemas.microsoft.com/office/powerpoint/2010/main" val="223580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FB9DD5-311F-B5E5-E51C-FE9759CB9228}"/>
              </a:ext>
            </a:extLst>
          </p:cNvPr>
          <p:cNvSpPr>
            <a:spLocks noGrp="1"/>
          </p:cNvSpPr>
          <p:nvPr>
            <p:ph type="sldNum" sz="quarter" idx="12"/>
          </p:nvPr>
        </p:nvSpPr>
        <p:spPr/>
        <p:txBody>
          <a:bodyPr/>
          <a:lstStyle/>
          <a:p>
            <a:pPr marL="78105" algn="l"/>
            <a:fld id="{00000000-1234-1234-1234-123412341234}" type="slidenum">
              <a:rPr lang="en-US" smtClean="0"/>
              <a:pPr marL="78105" algn="l"/>
              <a:t>2</a:t>
            </a:fld>
            <a:r>
              <a:rPr lang="en-US"/>
              <a:t> / 17</a:t>
            </a:r>
          </a:p>
        </p:txBody>
      </p:sp>
      <p:pic>
        <p:nvPicPr>
          <p:cNvPr id="4" name="Image 75">
            <a:extLst>
              <a:ext uri="{FF2B5EF4-FFF2-40B4-BE49-F238E27FC236}">
                <a16:creationId xmlns:a16="http://schemas.microsoft.com/office/drawing/2014/main" id="{8F8AA9DF-271C-BFC7-740A-21048CE2783C}"/>
              </a:ext>
            </a:extLst>
          </p:cNvPr>
          <p:cNvPicPr>
            <a:picLocks/>
          </p:cNvPicPr>
          <p:nvPr/>
        </p:nvPicPr>
        <p:blipFill>
          <a:blip r:embed="rId2" cstate="print"/>
          <a:stretch>
            <a:fillRect/>
          </a:stretch>
        </p:blipFill>
        <p:spPr>
          <a:xfrm>
            <a:off x="1704340" y="477203"/>
            <a:ext cx="2744470" cy="2506345"/>
          </a:xfrm>
          <a:prstGeom prst="rect">
            <a:avLst/>
          </a:prstGeom>
        </p:spPr>
      </p:pic>
      <p:sp>
        <p:nvSpPr>
          <p:cNvPr id="6" name="TextBox 5">
            <a:extLst>
              <a:ext uri="{FF2B5EF4-FFF2-40B4-BE49-F238E27FC236}">
                <a16:creationId xmlns:a16="http://schemas.microsoft.com/office/drawing/2014/main" id="{C66BB553-6566-4658-1942-4FF093695CC7}"/>
              </a:ext>
            </a:extLst>
          </p:cNvPr>
          <p:cNvSpPr txBox="1"/>
          <p:nvPr/>
        </p:nvSpPr>
        <p:spPr>
          <a:xfrm>
            <a:off x="165182" y="0"/>
            <a:ext cx="5344815" cy="430887"/>
          </a:xfrm>
          <a:prstGeom prst="rect">
            <a:avLst/>
          </a:prstGeom>
          <a:noFill/>
        </p:spPr>
        <p:txBody>
          <a:bodyPr wrap="square">
            <a:spAutoFit/>
          </a:bodyPr>
          <a:lstStyle/>
          <a:p>
            <a:pPr marL="862330" marR="911225" algn="ctr">
              <a:spcBef>
                <a:spcPts val="190"/>
              </a:spcBef>
              <a:spcAft>
                <a:spcPts val="0"/>
              </a:spcAft>
            </a:pPr>
            <a:r>
              <a:rPr lang="en-US" sz="1100" dirty="0">
                <a:effectLst/>
                <a:latin typeface="Times New Roman" panose="02020603050405020304" pitchFamily="18" charset="0"/>
                <a:ea typeface="Times New Roman" panose="02020603050405020304" pitchFamily="18" charset="0"/>
              </a:rPr>
              <a:t>Stock</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Industrial Robots</a:t>
            </a:r>
            <a:r>
              <a:rPr lang="en-US" sz="1100" spc="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in</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the</a:t>
            </a:r>
            <a:r>
              <a:rPr lang="en-US" sz="1100" spc="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US</a:t>
            </a:r>
            <a:r>
              <a:rPr lang="en-US" sz="1100" spc="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(1993-</a:t>
            </a:r>
            <a:r>
              <a:rPr lang="en-US" sz="1100" spc="-10" dirty="0">
                <a:effectLst/>
                <a:latin typeface="Times New Roman" panose="02020603050405020304" pitchFamily="18" charset="0"/>
                <a:ea typeface="Times New Roman" panose="02020603050405020304" pitchFamily="18" charset="0"/>
              </a:rPr>
              <a:t>2021)</a:t>
            </a:r>
            <a:endParaRPr lang="en-US" sz="11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762629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EF5E-2DDA-BE5E-7F66-390709CBD309}"/>
              </a:ext>
            </a:extLst>
          </p:cNvPr>
          <p:cNvSpPr>
            <a:spLocks noGrp="1"/>
          </p:cNvSpPr>
          <p:nvPr>
            <p:ph type="title"/>
          </p:nvPr>
        </p:nvSpPr>
        <p:spPr>
          <a:xfrm>
            <a:off x="82703" y="184503"/>
            <a:ext cx="5994972" cy="215444"/>
          </a:xfrm>
        </p:spPr>
        <p:txBody>
          <a:bodyPr>
            <a:noAutofit/>
          </a:bodyPr>
          <a:lstStyle/>
          <a:p>
            <a:r>
              <a:rPr lang="en-US" sz="1100" dirty="0"/>
              <a:t>Event-study analysis on unadjusted number of postings</a:t>
            </a:r>
          </a:p>
        </p:txBody>
      </p:sp>
      <p:pic>
        <p:nvPicPr>
          <p:cNvPr id="5" name="Picture 4">
            <a:extLst>
              <a:ext uri="{FF2B5EF4-FFF2-40B4-BE49-F238E27FC236}">
                <a16:creationId xmlns:a16="http://schemas.microsoft.com/office/drawing/2014/main" id="{47E8AAC8-12FE-46B1-A480-3E16AEF8FC87}"/>
              </a:ext>
            </a:extLst>
          </p:cNvPr>
          <p:cNvPicPr>
            <a:picLocks noChangeAspect="1"/>
          </p:cNvPicPr>
          <p:nvPr/>
        </p:nvPicPr>
        <p:blipFill>
          <a:blip r:embed="rId3"/>
          <a:stretch>
            <a:fillRect/>
          </a:stretch>
        </p:blipFill>
        <p:spPr>
          <a:xfrm>
            <a:off x="816247" y="399947"/>
            <a:ext cx="4520655" cy="2876300"/>
          </a:xfrm>
          <a:prstGeom prst="rect">
            <a:avLst/>
          </a:prstGeom>
        </p:spPr>
      </p:pic>
    </p:spTree>
    <p:extLst>
      <p:ext uri="{BB962C8B-B14F-4D97-AF65-F5344CB8AC3E}">
        <p14:creationId xmlns:p14="http://schemas.microsoft.com/office/powerpoint/2010/main" val="172701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DD937F-8F23-499C-8C83-8B848570D564}"/>
              </a:ext>
            </a:extLst>
          </p:cNvPr>
          <p:cNvSpPr>
            <a:spLocks noGrp="1"/>
          </p:cNvSpPr>
          <p:nvPr>
            <p:ph type="sldNum" idx="12"/>
          </p:nvPr>
        </p:nvSpPr>
        <p:spPr/>
        <p:txBody>
          <a:bodyPr/>
          <a:lstStyle/>
          <a:p>
            <a:fld id="{00000000-1234-1234-1234-123412341234}" type="slidenum">
              <a:rPr lang="en-US" smtClean="0"/>
              <a:pPr/>
              <a:t>21</a:t>
            </a:fld>
            <a:r>
              <a:rPr lang="en-US"/>
              <a:t> / 28</a:t>
            </a:r>
            <a:endParaRPr lang="en-US" dirty="0"/>
          </a:p>
        </p:txBody>
      </p:sp>
      <p:sp>
        <p:nvSpPr>
          <p:cNvPr id="10" name="Title 9">
            <a:extLst>
              <a:ext uri="{FF2B5EF4-FFF2-40B4-BE49-F238E27FC236}">
                <a16:creationId xmlns:a16="http://schemas.microsoft.com/office/drawing/2014/main" id="{73300D9F-A7E1-0602-9D5F-440904BC8465}"/>
              </a:ext>
            </a:extLst>
          </p:cNvPr>
          <p:cNvSpPr>
            <a:spLocks noGrp="1"/>
          </p:cNvSpPr>
          <p:nvPr>
            <p:ph type="title"/>
          </p:nvPr>
        </p:nvSpPr>
        <p:spPr>
          <a:xfrm>
            <a:off x="82703" y="184503"/>
            <a:ext cx="5994972" cy="184666"/>
          </a:xfrm>
        </p:spPr>
        <p:txBody>
          <a:bodyPr/>
          <a:lstStyle/>
          <a:p>
            <a:r>
              <a:rPr lang="en-US" sz="1200" dirty="0"/>
              <a:t>Normalizing postings to remove size differences</a:t>
            </a:r>
          </a:p>
        </p:txBody>
      </p:sp>
      <p:pic>
        <p:nvPicPr>
          <p:cNvPr id="20" name="Picture 19">
            <a:extLst>
              <a:ext uri="{FF2B5EF4-FFF2-40B4-BE49-F238E27FC236}">
                <a16:creationId xmlns:a16="http://schemas.microsoft.com/office/drawing/2014/main" id="{BA333587-7948-A2C2-70D4-B0D06280200E}"/>
              </a:ext>
            </a:extLst>
          </p:cNvPr>
          <p:cNvPicPr>
            <a:picLocks noChangeAspect="1"/>
          </p:cNvPicPr>
          <p:nvPr/>
        </p:nvPicPr>
        <p:blipFill>
          <a:blip r:embed="rId2"/>
          <a:stretch>
            <a:fillRect/>
          </a:stretch>
        </p:blipFill>
        <p:spPr>
          <a:xfrm>
            <a:off x="1216548" y="414384"/>
            <a:ext cx="3720054" cy="2861863"/>
          </a:xfrm>
          <a:prstGeom prst="rect">
            <a:avLst/>
          </a:prstGeom>
        </p:spPr>
      </p:pic>
    </p:spTree>
    <p:extLst>
      <p:ext uri="{BB962C8B-B14F-4D97-AF65-F5344CB8AC3E}">
        <p14:creationId xmlns:p14="http://schemas.microsoft.com/office/powerpoint/2010/main" val="751304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DD937F-8F23-499C-8C83-8B848570D564}"/>
              </a:ext>
            </a:extLst>
          </p:cNvPr>
          <p:cNvSpPr>
            <a:spLocks noGrp="1"/>
          </p:cNvSpPr>
          <p:nvPr>
            <p:ph type="sldNum" idx="12"/>
          </p:nvPr>
        </p:nvSpPr>
        <p:spPr/>
        <p:txBody>
          <a:bodyPr/>
          <a:lstStyle/>
          <a:p>
            <a:fld id="{00000000-1234-1234-1234-123412341234}" type="slidenum">
              <a:rPr lang="en-US" smtClean="0"/>
              <a:pPr/>
              <a:t>22</a:t>
            </a:fld>
            <a:r>
              <a:rPr lang="en-US"/>
              <a:t> / 28</a:t>
            </a:r>
            <a:endParaRPr lang="en-US" dirty="0"/>
          </a:p>
        </p:txBody>
      </p:sp>
      <p:sp>
        <p:nvSpPr>
          <p:cNvPr id="10" name="Title 9">
            <a:extLst>
              <a:ext uri="{FF2B5EF4-FFF2-40B4-BE49-F238E27FC236}">
                <a16:creationId xmlns:a16="http://schemas.microsoft.com/office/drawing/2014/main" id="{73300D9F-A7E1-0602-9D5F-440904BC8465}"/>
              </a:ext>
            </a:extLst>
          </p:cNvPr>
          <p:cNvSpPr>
            <a:spLocks noGrp="1"/>
          </p:cNvSpPr>
          <p:nvPr>
            <p:ph type="title"/>
          </p:nvPr>
        </p:nvSpPr>
        <p:spPr>
          <a:xfrm>
            <a:off x="82703" y="184503"/>
            <a:ext cx="5994972" cy="307777"/>
          </a:xfrm>
        </p:spPr>
        <p:txBody>
          <a:bodyPr/>
          <a:lstStyle/>
          <a:p>
            <a:r>
              <a:rPr lang="en-US" sz="900" dirty="0"/>
              <a:t>Splitting EOF by collective bargaining shows No significant difference</a:t>
            </a:r>
            <a:br>
              <a:rPr lang="en-US" sz="1200" dirty="0"/>
            </a:br>
            <a:r>
              <a:rPr lang="en-US" sz="1100" dirty="0"/>
              <a:t>But, HIRING from Collectively-bargained EOF resembles CF</a:t>
            </a:r>
            <a:endParaRPr lang="en-US" sz="1200" dirty="0"/>
          </a:p>
        </p:txBody>
      </p:sp>
      <p:pic>
        <p:nvPicPr>
          <p:cNvPr id="5" name="Picture 4">
            <a:extLst>
              <a:ext uri="{FF2B5EF4-FFF2-40B4-BE49-F238E27FC236}">
                <a16:creationId xmlns:a16="http://schemas.microsoft.com/office/drawing/2014/main" id="{5F71514B-9A63-4EB0-8591-68461645B5A9}"/>
              </a:ext>
            </a:extLst>
          </p:cNvPr>
          <p:cNvPicPr>
            <a:picLocks noChangeAspect="1"/>
          </p:cNvPicPr>
          <p:nvPr/>
        </p:nvPicPr>
        <p:blipFill>
          <a:blip r:embed="rId2"/>
          <a:stretch>
            <a:fillRect/>
          </a:stretch>
        </p:blipFill>
        <p:spPr>
          <a:xfrm>
            <a:off x="981084" y="609829"/>
            <a:ext cx="4190981" cy="2666418"/>
          </a:xfrm>
          <a:prstGeom prst="rect">
            <a:avLst/>
          </a:prstGeom>
        </p:spPr>
      </p:pic>
    </p:spTree>
    <p:extLst>
      <p:ext uri="{BB962C8B-B14F-4D97-AF65-F5344CB8AC3E}">
        <p14:creationId xmlns:p14="http://schemas.microsoft.com/office/powerpoint/2010/main" val="1646800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0F0AEE-B3A5-2FB5-A7B4-A191B0EF0206}"/>
              </a:ext>
            </a:extLst>
          </p:cNvPr>
          <p:cNvSpPr>
            <a:spLocks noGrp="1"/>
          </p:cNvSpPr>
          <p:nvPr>
            <p:ph type="sldNum" idx="12"/>
          </p:nvPr>
        </p:nvSpPr>
        <p:spPr/>
        <p:txBody>
          <a:bodyPr/>
          <a:lstStyle/>
          <a:p>
            <a:pPr marL="78105" algn="l"/>
            <a:fld id="{00000000-1234-1234-1234-123412341234}" type="slidenum">
              <a:rPr lang="en-US" smtClean="0"/>
              <a:pPr marL="78105" algn="l"/>
              <a:t>23</a:t>
            </a:fld>
            <a:r>
              <a:rPr lang="en-US"/>
              <a:t> / 17</a:t>
            </a:r>
          </a:p>
        </p:txBody>
      </p:sp>
      <p:sp>
        <p:nvSpPr>
          <p:cNvPr id="2" name="Title 1">
            <a:extLst>
              <a:ext uri="{FF2B5EF4-FFF2-40B4-BE49-F238E27FC236}">
                <a16:creationId xmlns:a16="http://schemas.microsoft.com/office/drawing/2014/main" id="{ACE98F2C-C9DF-09F3-900F-35CCB6620A8C}"/>
              </a:ext>
            </a:extLst>
          </p:cNvPr>
          <p:cNvSpPr>
            <a:spLocks noGrp="1"/>
          </p:cNvSpPr>
          <p:nvPr>
            <p:ph type="title"/>
          </p:nvPr>
        </p:nvSpPr>
        <p:spPr>
          <a:xfrm>
            <a:off x="82703" y="184503"/>
            <a:ext cx="5994972" cy="215444"/>
          </a:xfrm>
        </p:spPr>
        <p:txBody>
          <a:bodyPr/>
          <a:lstStyle/>
          <a:p>
            <a:r>
              <a:rPr lang="en-US" sz="1400" dirty="0"/>
              <a:t>Interpretations</a:t>
            </a:r>
            <a:endParaRPr lang="en-US" dirty="0"/>
          </a:p>
        </p:txBody>
      </p:sp>
      <p:sp>
        <p:nvSpPr>
          <p:cNvPr id="3" name="Content Placeholder 2">
            <a:extLst>
              <a:ext uri="{FF2B5EF4-FFF2-40B4-BE49-F238E27FC236}">
                <a16:creationId xmlns:a16="http://schemas.microsoft.com/office/drawing/2014/main" id="{95901D21-14DA-8011-A309-0D988CF22103}"/>
              </a:ext>
            </a:extLst>
          </p:cNvPr>
          <p:cNvSpPr>
            <a:spLocks noGrp="1"/>
          </p:cNvSpPr>
          <p:nvPr>
            <p:ph idx="4294967295"/>
          </p:nvPr>
        </p:nvSpPr>
        <p:spPr>
          <a:xfrm>
            <a:off x="192959" y="516171"/>
            <a:ext cx="5767231" cy="2719388"/>
          </a:xfrm>
        </p:spPr>
        <p:txBody>
          <a:bodyPr>
            <a:normAutofit/>
          </a:bodyPr>
          <a:lstStyle/>
          <a:p>
            <a:r>
              <a:rPr lang="en-US" sz="1400" dirty="0"/>
              <a:t>Robotic plants increase their hiring post-adoption</a:t>
            </a:r>
          </a:p>
          <a:p>
            <a:r>
              <a:rPr lang="en-US" sz="1400" dirty="0">
                <a:solidFill>
                  <a:schemeClr val="tx1"/>
                </a:solidFill>
              </a:rPr>
              <a:t>Normalized postings indicate greater hiring in CF</a:t>
            </a:r>
          </a:p>
          <a:p>
            <a:r>
              <a:rPr lang="en-US" sz="1400" dirty="0">
                <a:solidFill>
                  <a:schemeClr val="tx1"/>
                </a:solidFill>
              </a:rPr>
              <a:t>Non-collectively bargained EOF seems to follow the pattern of CF</a:t>
            </a:r>
          </a:p>
          <a:p>
            <a:pPr lvl="1"/>
            <a:r>
              <a:rPr lang="en-US" sz="1299" dirty="0">
                <a:solidFill>
                  <a:schemeClr val="tx1"/>
                </a:solidFill>
              </a:rPr>
              <a:t>Need to investigate this further, as the difference between CB—Non-CB is not significant</a:t>
            </a:r>
          </a:p>
        </p:txBody>
      </p:sp>
    </p:spTree>
    <p:extLst>
      <p:ext uri="{BB962C8B-B14F-4D97-AF65-F5344CB8AC3E}">
        <p14:creationId xmlns:p14="http://schemas.microsoft.com/office/powerpoint/2010/main" val="3697639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FB35-B42C-E74B-68A1-870C8F05FE91}"/>
              </a:ext>
            </a:extLst>
          </p:cNvPr>
          <p:cNvSpPr>
            <a:spLocks noGrp="1"/>
          </p:cNvSpPr>
          <p:nvPr>
            <p:ph type="title"/>
          </p:nvPr>
        </p:nvSpPr>
        <p:spPr>
          <a:xfrm>
            <a:off x="82703" y="184503"/>
            <a:ext cx="5994972" cy="215444"/>
          </a:xfrm>
        </p:spPr>
        <p:txBody>
          <a:bodyPr/>
          <a:lstStyle/>
          <a:p>
            <a:r>
              <a:rPr lang="en-US" dirty="0"/>
              <a:t>Conclusion: Are EOF luddites?</a:t>
            </a:r>
          </a:p>
        </p:txBody>
      </p:sp>
      <p:sp>
        <p:nvSpPr>
          <p:cNvPr id="3" name="TextBox 2">
            <a:extLst>
              <a:ext uri="{FF2B5EF4-FFF2-40B4-BE49-F238E27FC236}">
                <a16:creationId xmlns:a16="http://schemas.microsoft.com/office/drawing/2014/main" id="{78C3C751-108B-CD33-68B1-95D145FDCCFA}"/>
              </a:ext>
            </a:extLst>
          </p:cNvPr>
          <p:cNvSpPr txBox="1"/>
          <p:nvPr/>
        </p:nvSpPr>
        <p:spPr>
          <a:xfrm>
            <a:off x="260115" y="487037"/>
            <a:ext cx="5553662" cy="2269852"/>
          </a:xfrm>
          <a:prstGeom prst="rect">
            <a:avLst/>
          </a:prstGeom>
          <a:noFill/>
        </p:spPr>
        <p:txBody>
          <a:bodyPr wrap="square">
            <a:spAutoFit/>
          </a:bodyPr>
          <a:lstStyle/>
          <a:p>
            <a:pPr marL="112713" indent="-112713">
              <a:spcAft>
                <a:spcPts val="30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12713" indent="-112713">
              <a:spcAft>
                <a:spcPts val="30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12713" indent="-112713">
              <a:spcAft>
                <a:spcPts val="300"/>
              </a:spcAft>
              <a:buFont typeface="Arial" panose="020B0604020202020204" pitchFamily="34" charset="0"/>
              <a:buChar char="•"/>
            </a:pPr>
            <a:r>
              <a:rPr lang="en-US" sz="1100" dirty="0">
                <a:latin typeface="Arial" panose="020B0604020202020204" pitchFamily="34" charset="0"/>
                <a:cs typeface="Arial" panose="020B0604020202020204" pitchFamily="34" charset="0"/>
              </a:rPr>
              <a:t>When employees given better voice </a:t>
            </a:r>
            <a:r>
              <a:rPr lang="en-US" sz="1100" dirty="0">
                <a:latin typeface="Arial" panose="020B0604020202020204" pitchFamily="34" charset="0"/>
                <a:cs typeface="Arial" panose="020B0604020202020204" pitchFamily="34" charset="0"/>
                <a:sym typeface="Wingdings" panose="05000000000000000000" pitchFamily="2" charset="2"/>
              </a:rPr>
              <a:t> </a:t>
            </a:r>
            <a:r>
              <a:rPr lang="en-US" sz="1100" dirty="0">
                <a:latin typeface="Arial" panose="020B0604020202020204" pitchFamily="34" charset="0"/>
                <a:cs typeface="Arial" panose="020B0604020202020204" pitchFamily="34" charset="0"/>
              </a:rPr>
              <a:t>more receptive to the adoption of technology</a:t>
            </a:r>
          </a:p>
          <a:p>
            <a:pPr marL="287338" lvl="1" indent="-174625">
              <a:spcAft>
                <a:spcPts val="300"/>
              </a:spcAft>
              <a:buFont typeface="Arial" panose="020B0604020202020204" pitchFamily="34" charset="0"/>
              <a:buChar char="•"/>
            </a:pPr>
            <a:r>
              <a:rPr lang="en-US" sz="1000" dirty="0">
                <a:latin typeface="Arial" panose="020B0604020202020204" pitchFamily="34" charset="0"/>
                <a:cs typeface="Arial" panose="020B0604020202020204" pitchFamily="34" charset="0"/>
              </a:rPr>
              <a:t>Firms with broad-based employee ownership are more likely to adopt robots</a:t>
            </a:r>
          </a:p>
          <a:p>
            <a:pPr marL="287338" lvl="1" indent="-174625">
              <a:spcAft>
                <a:spcPts val="600"/>
              </a:spcAft>
              <a:buFont typeface="Arial" panose="020B0604020202020204" pitchFamily="34" charset="0"/>
              <a:buChar char="•"/>
            </a:pPr>
            <a:r>
              <a:rPr lang="en-US" sz="1000" dirty="0">
                <a:latin typeface="Arial" panose="020B0604020202020204" pitchFamily="34" charset="0"/>
                <a:cs typeface="Arial" panose="020B0604020202020204" pitchFamily="34" charset="0"/>
              </a:rPr>
              <a:t>The presence of a union hinders adoption in CFs, but not EOFs</a:t>
            </a:r>
          </a:p>
          <a:p>
            <a:pPr marL="287338" lvl="1" indent="-174625">
              <a:spcAft>
                <a:spcPts val="600"/>
              </a:spcAft>
              <a:buFont typeface="Arial" panose="020B0604020202020204" pitchFamily="34" charset="0"/>
              <a:buChar char="•"/>
            </a:pPr>
            <a:r>
              <a:rPr lang="en-US" sz="1000" dirty="0">
                <a:latin typeface="Arial" panose="020B0604020202020204" pitchFamily="34" charset="0"/>
                <a:cs typeface="Arial" panose="020B0604020202020204" pitchFamily="34" charset="0"/>
              </a:rPr>
              <a:t>When EOF is introduced due to collectively bargaining between employers and employees, firms are more likely to adopt</a:t>
            </a:r>
          </a:p>
          <a:p>
            <a:pPr marL="112713" indent="-112713">
              <a:spcAft>
                <a:spcPts val="300"/>
              </a:spcAft>
              <a:buFont typeface="Arial" panose="020B0604020202020204" pitchFamily="34" charset="0"/>
              <a:buChar char="•"/>
            </a:pPr>
            <a:r>
              <a:rPr lang="en-US" sz="1100" dirty="0">
                <a:latin typeface="Arial" panose="020B0604020202020204" pitchFamily="34" charset="0"/>
                <a:cs typeface="Arial" panose="020B0604020202020204" pitchFamily="34" charset="0"/>
              </a:rPr>
              <a:t>Robot adoption increases hiring in both types of firm</a:t>
            </a:r>
          </a:p>
          <a:p>
            <a:pPr marL="287338" lvl="1" indent="-174625">
              <a:spcAft>
                <a:spcPts val="300"/>
              </a:spcAft>
              <a:buFont typeface="Arial" panose="020B0604020202020204" pitchFamily="34" charset="0"/>
              <a:buChar char="•"/>
            </a:pPr>
            <a:r>
              <a:rPr lang="en-US" sz="1000" dirty="0">
                <a:latin typeface="Arial" panose="020B0604020202020204" pitchFamily="34" charset="0"/>
                <a:cs typeface="Arial" panose="020B0604020202020204" pitchFamily="34" charset="0"/>
              </a:rPr>
              <a:t>Indicating productivity and complementarity effects outweigh substitution effect</a:t>
            </a:r>
          </a:p>
          <a:p>
            <a:pPr marL="287338" lvl="1" indent="-174625">
              <a:spcAft>
                <a:spcPts val="300"/>
              </a:spcAft>
              <a:buFont typeface="Arial" panose="020B0604020202020204" pitchFamily="34" charset="0"/>
              <a:buChar char="•"/>
            </a:pPr>
            <a:r>
              <a:rPr lang="en-US" sz="1000" dirty="0">
                <a:solidFill>
                  <a:schemeClr val="tx1"/>
                </a:solidFill>
                <a:sym typeface="Wingdings" panose="05000000000000000000" pitchFamily="2" charset="2"/>
              </a:rPr>
              <a:t>EOF preserving employment stability </a:t>
            </a:r>
            <a:r>
              <a:rPr lang="en-US" sz="400" dirty="0">
                <a:latin typeface="Arial" panose="020B0604020202020204" pitchFamily="34" charset="0"/>
                <a:cs typeface="Arial" panose="020B0604020202020204" pitchFamily="34" charset="0"/>
              </a:rPr>
              <a:t>(</a:t>
            </a:r>
            <a:r>
              <a:rPr lang="en-US" sz="400" dirty="0" err="1">
                <a:effectLst/>
                <a:latin typeface="Times New Roman" panose="02020603050405020304" pitchFamily="18" charset="0"/>
                <a:ea typeface="Times New Roman" panose="02020603050405020304" pitchFamily="18" charset="0"/>
              </a:rPr>
              <a:t>Kurtulus</a:t>
            </a:r>
            <a:r>
              <a:rPr lang="en-US" sz="400" dirty="0">
                <a:effectLst/>
                <a:latin typeface="Times New Roman" panose="02020603050405020304" pitchFamily="18" charset="0"/>
                <a:ea typeface="Times New Roman" panose="02020603050405020304" pitchFamily="18" charset="0"/>
              </a:rPr>
              <a:t> and Kruse, 2018)</a:t>
            </a:r>
            <a:endParaRPr lang="en-US" sz="400" dirty="0">
              <a:solidFill>
                <a:schemeClr val="tx1"/>
              </a:solidFill>
            </a:endParaRPr>
          </a:p>
          <a:p>
            <a:pPr indent="-344487">
              <a:spcAft>
                <a:spcPts val="300"/>
              </a:spcAft>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5339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5D1825-3EFC-E9A7-7D1B-9DD2969E45B4}"/>
              </a:ext>
            </a:extLst>
          </p:cNvPr>
          <p:cNvSpPr>
            <a:spLocks noGrp="1"/>
          </p:cNvSpPr>
          <p:nvPr>
            <p:ph type="ctrTitle"/>
          </p:nvPr>
        </p:nvSpPr>
        <p:spPr/>
        <p:txBody>
          <a:bodyPr/>
          <a:lstStyle/>
          <a:p>
            <a:r>
              <a:rPr lang="en-US" dirty="0"/>
              <a:t>Thank you</a:t>
            </a:r>
          </a:p>
        </p:txBody>
      </p:sp>
      <p:sp>
        <p:nvSpPr>
          <p:cNvPr id="2" name="Subtitle 1">
            <a:extLst>
              <a:ext uri="{FF2B5EF4-FFF2-40B4-BE49-F238E27FC236}">
                <a16:creationId xmlns:a16="http://schemas.microsoft.com/office/drawing/2014/main" id="{328E2D37-4CA6-FAE0-BE27-34CFB2B38A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01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BDDDDC-6664-43AD-B5EE-2BB3A39E4416}"/>
              </a:ext>
            </a:extLst>
          </p:cNvPr>
          <p:cNvPicPr>
            <a:picLocks noChangeAspect="1"/>
          </p:cNvPicPr>
          <p:nvPr/>
        </p:nvPicPr>
        <p:blipFill>
          <a:blip r:embed="rId2"/>
          <a:stretch>
            <a:fillRect/>
          </a:stretch>
        </p:blipFill>
        <p:spPr>
          <a:xfrm>
            <a:off x="1555240" y="508682"/>
            <a:ext cx="3218455" cy="2675583"/>
          </a:xfrm>
          <a:prstGeom prst="rect">
            <a:avLst/>
          </a:prstGeom>
        </p:spPr>
      </p:pic>
      <p:sp>
        <p:nvSpPr>
          <p:cNvPr id="2" name="Slide Number Placeholder 1">
            <a:extLst>
              <a:ext uri="{FF2B5EF4-FFF2-40B4-BE49-F238E27FC236}">
                <a16:creationId xmlns:a16="http://schemas.microsoft.com/office/drawing/2014/main" id="{E19E4CEA-0D76-E21C-0E0D-B59C6F9C2E86}"/>
              </a:ext>
            </a:extLst>
          </p:cNvPr>
          <p:cNvSpPr>
            <a:spLocks noGrp="1"/>
          </p:cNvSpPr>
          <p:nvPr>
            <p:ph type="sldNum" idx="12"/>
          </p:nvPr>
        </p:nvSpPr>
        <p:spPr/>
        <p:txBody>
          <a:bodyPr/>
          <a:lstStyle/>
          <a:p>
            <a:fld id="{00000000-1234-1234-1234-123412341234}" type="slidenum">
              <a:rPr lang="en-US" smtClean="0"/>
              <a:pPr/>
              <a:t>26</a:t>
            </a:fld>
            <a:r>
              <a:rPr lang="en-US"/>
              <a:t> / 28</a:t>
            </a:r>
            <a:endParaRPr lang="en-US" dirty="0"/>
          </a:p>
        </p:txBody>
      </p:sp>
      <p:sp>
        <p:nvSpPr>
          <p:cNvPr id="3" name="Title 2">
            <a:extLst>
              <a:ext uri="{FF2B5EF4-FFF2-40B4-BE49-F238E27FC236}">
                <a16:creationId xmlns:a16="http://schemas.microsoft.com/office/drawing/2014/main" id="{C4344155-AEB3-85A2-AD84-4781013990F3}"/>
              </a:ext>
            </a:extLst>
          </p:cNvPr>
          <p:cNvSpPr>
            <a:spLocks noGrp="1"/>
          </p:cNvSpPr>
          <p:nvPr>
            <p:ph type="title"/>
          </p:nvPr>
        </p:nvSpPr>
        <p:spPr>
          <a:xfrm>
            <a:off x="82703" y="184503"/>
            <a:ext cx="5994972" cy="307777"/>
          </a:xfrm>
        </p:spPr>
        <p:txBody>
          <a:bodyPr/>
          <a:lstStyle/>
          <a:p>
            <a:r>
              <a:rPr lang="en-US" sz="800" dirty="0"/>
              <a:t>Are EOF/CF with better participative mechanisms more/less receptive to robots?</a:t>
            </a:r>
            <a:br>
              <a:rPr lang="en-US" sz="1200" dirty="0"/>
            </a:br>
            <a:r>
              <a:rPr lang="en-US" sz="1200" dirty="0"/>
              <a:t>Commuting zones instead of States</a:t>
            </a:r>
          </a:p>
        </p:txBody>
      </p:sp>
      <p:sp>
        <p:nvSpPr>
          <p:cNvPr id="6" name="Rectangle: Rounded Corners 5">
            <a:extLst>
              <a:ext uri="{FF2B5EF4-FFF2-40B4-BE49-F238E27FC236}">
                <a16:creationId xmlns:a16="http://schemas.microsoft.com/office/drawing/2014/main" id="{938EC9D8-4913-D6FB-1A3D-C3B0410A413A}"/>
              </a:ext>
            </a:extLst>
          </p:cNvPr>
          <p:cNvSpPr/>
          <p:nvPr/>
        </p:nvSpPr>
        <p:spPr>
          <a:xfrm>
            <a:off x="1555240" y="1635162"/>
            <a:ext cx="3197801" cy="4195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945734-4307-4C50-971A-8A1E33F3F5E5}"/>
              </a:ext>
            </a:extLst>
          </p:cNvPr>
          <p:cNvSpPr txBox="1"/>
          <p:nvPr/>
        </p:nvSpPr>
        <p:spPr>
          <a:xfrm>
            <a:off x="4863341" y="2722249"/>
            <a:ext cx="1214334" cy="553998"/>
          </a:xfrm>
          <a:prstGeom prst="rect">
            <a:avLst/>
          </a:prstGeom>
          <a:noFill/>
        </p:spPr>
        <p:txBody>
          <a:bodyPr wrap="square" rtlCol="0">
            <a:spAutoFit/>
          </a:bodyPr>
          <a:lstStyle/>
          <a:p>
            <a:r>
              <a:rPr lang="en-US" sz="500" dirty="0"/>
              <a:t>Note: Sample limitation does not allow us to use NAICS x commuting zone fixed effects. This combination produces 4,674 fixed effects, among which 299 have more than 3 EOFs and CFs. </a:t>
            </a:r>
          </a:p>
        </p:txBody>
      </p:sp>
    </p:spTree>
    <p:extLst>
      <p:ext uri="{BB962C8B-B14F-4D97-AF65-F5344CB8AC3E}">
        <p14:creationId xmlns:p14="http://schemas.microsoft.com/office/powerpoint/2010/main" val="138032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6DBB5A-52CB-4BE2-1C48-AB58949C6126}"/>
              </a:ext>
            </a:extLst>
          </p:cNvPr>
          <p:cNvSpPr>
            <a:spLocks noGrp="1"/>
          </p:cNvSpPr>
          <p:nvPr>
            <p:ph type="sldNum" idx="12"/>
          </p:nvPr>
        </p:nvSpPr>
        <p:spPr/>
        <p:txBody>
          <a:bodyPr/>
          <a:lstStyle/>
          <a:p>
            <a:fld id="{00000000-1234-1234-1234-123412341234}" type="slidenum">
              <a:rPr lang="en-US" smtClean="0"/>
              <a:pPr/>
              <a:t>3</a:t>
            </a:fld>
            <a:r>
              <a:rPr lang="en-US" dirty="0"/>
              <a:t> / 28</a:t>
            </a:r>
          </a:p>
        </p:txBody>
      </p:sp>
      <p:pic>
        <p:nvPicPr>
          <p:cNvPr id="4" name="Picture 3">
            <a:extLst>
              <a:ext uri="{FF2B5EF4-FFF2-40B4-BE49-F238E27FC236}">
                <a16:creationId xmlns:a16="http://schemas.microsoft.com/office/drawing/2014/main" id="{A926E8D6-1D73-D25B-50EC-B1F5ECAD3CE3}"/>
              </a:ext>
            </a:extLst>
          </p:cNvPr>
          <p:cNvPicPr>
            <a:picLocks noChangeAspect="1"/>
          </p:cNvPicPr>
          <p:nvPr/>
        </p:nvPicPr>
        <p:blipFill>
          <a:blip r:embed="rId2"/>
          <a:stretch>
            <a:fillRect/>
          </a:stretch>
        </p:blipFill>
        <p:spPr>
          <a:xfrm>
            <a:off x="175661" y="1861016"/>
            <a:ext cx="2875791" cy="1304366"/>
          </a:xfrm>
          <a:prstGeom prst="rect">
            <a:avLst/>
          </a:prstGeom>
        </p:spPr>
      </p:pic>
      <p:pic>
        <p:nvPicPr>
          <p:cNvPr id="6" name="Picture 5">
            <a:extLst>
              <a:ext uri="{FF2B5EF4-FFF2-40B4-BE49-F238E27FC236}">
                <a16:creationId xmlns:a16="http://schemas.microsoft.com/office/drawing/2014/main" id="{1F051E84-3C83-953B-1158-9961FC3F0C0C}"/>
              </a:ext>
            </a:extLst>
          </p:cNvPr>
          <p:cNvPicPr>
            <a:picLocks noChangeAspect="1"/>
          </p:cNvPicPr>
          <p:nvPr/>
        </p:nvPicPr>
        <p:blipFill>
          <a:blip r:embed="rId3"/>
          <a:stretch>
            <a:fillRect/>
          </a:stretch>
        </p:blipFill>
        <p:spPr>
          <a:xfrm>
            <a:off x="175663" y="331239"/>
            <a:ext cx="2875790" cy="1350688"/>
          </a:xfrm>
          <a:prstGeom prst="rect">
            <a:avLst/>
          </a:prstGeom>
        </p:spPr>
      </p:pic>
      <p:pic>
        <p:nvPicPr>
          <p:cNvPr id="8" name="Picture 7">
            <a:extLst>
              <a:ext uri="{FF2B5EF4-FFF2-40B4-BE49-F238E27FC236}">
                <a16:creationId xmlns:a16="http://schemas.microsoft.com/office/drawing/2014/main" id="{BA683864-FE2A-71DE-6B9C-F46280B942C2}"/>
              </a:ext>
            </a:extLst>
          </p:cNvPr>
          <p:cNvPicPr>
            <a:picLocks noChangeAspect="1"/>
          </p:cNvPicPr>
          <p:nvPr/>
        </p:nvPicPr>
        <p:blipFill>
          <a:blip r:embed="rId4"/>
          <a:stretch>
            <a:fillRect/>
          </a:stretch>
        </p:blipFill>
        <p:spPr>
          <a:xfrm>
            <a:off x="3201310" y="303948"/>
            <a:ext cx="2777847" cy="1557068"/>
          </a:xfrm>
          <a:prstGeom prst="rect">
            <a:avLst/>
          </a:prstGeom>
        </p:spPr>
      </p:pic>
      <p:pic>
        <p:nvPicPr>
          <p:cNvPr id="10" name="Picture 9">
            <a:extLst>
              <a:ext uri="{FF2B5EF4-FFF2-40B4-BE49-F238E27FC236}">
                <a16:creationId xmlns:a16="http://schemas.microsoft.com/office/drawing/2014/main" id="{7B6F10C1-C46E-B3FD-10A4-5048A9E65ECC}"/>
              </a:ext>
            </a:extLst>
          </p:cNvPr>
          <p:cNvPicPr>
            <a:picLocks noChangeAspect="1"/>
          </p:cNvPicPr>
          <p:nvPr/>
        </p:nvPicPr>
        <p:blipFill>
          <a:blip r:embed="rId5"/>
          <a:stretch>
            <a:fillRect/>
          </a:stretch>
        </p:blipFill>
        <p:spPr>
          <a:xfrm>
            <a:off x="3127984" y="1971222"/>
            <a:ext cx="2851172" cy="1194159"/>
          </a:xfrm>
          <a:prstGeom prst="rect">
            <a:avLst/>
          </a:prstGeom>
        </p:spPr>
      </p:pic>
    </p:spTree>
    <p:extLst>
      <p:ext uri="{BB962C8B-B14F-4D97-AF65-F5344CB8AC3E}">
        <p14:creationId xmlns:p14="http://schemas.microsoft.com/office/powerpoint/2010/main" val="50865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5ACBAF-BD0E-090B-3305-227E5B6CAC56}"/>
              </a:ext>
            </a:extLst>
          </p:cNvPr>
          <p:cNvSpPr>
            <a:spLocks noGrp="1"/>
          </p:cNvSpPr>
          <p:nvPr>
            <p:ph type="sldNum" idx="12"/>
          </p:nvPr>
        </p:nvSpPr>
        <p:spPr/>
        <p:txBody>
          <a:bodyPr/>
          <a:lstStyle/>
          <a:p>
            <a:fld id="{00000000-1234-1234-1234-123412341234}" type="slidenum">
              <a:rPr lang="en-US" smtClean="0"/>
              <a:pPr/>
              <a:t>4</a:t>
            </a:fld>
            <a:r>
              <a:rPr lang="en-US"/>
              <a:t> / 28</a:t>
            </a:r>
            <a:endParaRPr lang="en-US" dirty="0"/>
          </a:p>
        </p:txBody>
      </p:sp>
      <p:sp>
        <p:nvSpPr>
          <p:cNvPr id="3" name="Title 2">
            <a:extLst>
              <a:ext uri="{FF2B5EF4-FFF2-40B4-BE49-F238E27FC236}">
                <a16:creationId xmlns:a16="http://schemas.microsoft.com/office/drawing/2014/main" id="{73244D1D-8060-2E95-B1E9-96C312C40A7D}"/>
              </a:ext>
            </a:extLst>
          </p:cNvPr>
          <p:cNvSpPr>
            <a:spLocks noGrp="1"/>
          </p:cNvSpPr>
          <p:nvPr>
            <p:ph type="title"/>
          </p:nvPr>
        </p:nvSpPr>
        <p:spPr/>
        <p:txBody>
          <a:bodyPr/>
          <a:lstStyle/>
          <a:p>
            <a:r>
              <a:rPr lang="en-US" dirty="0"/>
              <a:t>Luddite Riots</a:t>
            </a:r>
          </a:p>
        </p:txBody>
      </p:sp>
      <p:pic>
        <p:nvPicPr>
          <p:cNvPr id="5" name="Picture 4">
            <a:extLst>
              <a:ext uri="{FF2B5EF4-FFF2-40B4-BE49-F238E27FC236}">
                <a16:creationId xmlns:a16="http://schemas.microsoft.com/office/drawing/2014/main" id="{5F95B5CF-6419-A5A9-DA20-03013BE6E937}"/>
              </a:ext>
            </a:extLst>
          </p:cNvPr>
          <p:cNvPicPr>
            <a:picLocks noChangeAspect="1"/>
          </p:cNvPicPr>
          <p:nvPr/>
        </p:nvPicPr>
        <p:blipFill>
          <a:blip r:embed="rId2"/>
          <a:stretch>
            <a:fillRect/>
          </a:stretch>
        </p:blipFill>
        <p:spPr>
          <a:xfrm>
            <a:off x="2846783" y="500987"/>
            <a:ext cx="3157615" cy="2749757"/>
          </a:xfrm>
          <a:prstGeom prst="rect">
            <a:avLst/>
          </a:prstGeom>
        </p:spPr>
      </p:pic>
      <p:sp>
        <p:nvSpPr>
          <p:cNvPr id="6" name="TextBox 5">
            <a:extLst>
              <a:ext uri="{FF2B5EF4-FFF2-40B4-BE49-F238E27FC236}">
                <a16:creationId xmlns:a16="http://schemas.microsoft.com/office/drawing/2014/main" id="{3D4F7501-41A1-9D6A-13E8-A81D2ED7A555}"/>
              </a:ext>
            </a:extLst>
          </p:cNvPr>
          <p:cNvSpPr txBox="1"/>
          <p:nvPr/>
        </p:nvSpPr>
        <p:spPr>
          <a:xfrm>
            <a:off x="152402" y="607116"/>
            <a:ext cx="2652888" cy="2462213"/>
          </a:xfrm>
          <a:prstGeom prst="rect">
            <a:avLst/>
          </a:prstGeom>
          <a:noFill/>
        </p:spPr>
        <p:txBody>
          <a:bodyPr wrap="square">
            <a:spAutoFit/>
          </a:bodyPr>
          <a:lstStyle/>
          <a:p>
            <a:pPr marL="112713" indent="-112713">
              <a:spcAft>
                <a:spcPts val="600"/>
              </a:spcAft>
              <a:buFont typeface="Arial" panose="020B0604020202020204" pitchFamily="34" charset="0"/>
              <a:buChar char="•"/>
            </a:pPr>
            <a:r>
              <a:rPr lang="en-US" sz="1200" dirty="0"/>
              <a:t>Occurred in 19th century England, marked by significant industrialization in the textile industry</a:t>
            </a:r>
          </a:p>
          <a:p>
            <a:pPr marL="112713" indent="-112713">
              <a:spcAft>
                <a:spcPts val="600"/>
              </a:spcAft>
              <a:buFont typeface="Arial" panose="020B0604020202020204" pitchFamily="34" charset="0"/>
              <a:buChar char="•"/>
            </a:pPr>
            <a:r>
              <a:rPr lang="en-US" sz="1200" dirty="0"/>
              <a:t>Opposed the introduction of new machinery (automated looms, knitting frames) fearing they would replace traditional craft skills and lead to unemployment</a:t>
            </a:r>
          </a:p>
          <a:p>
            <a:pPr marL="112713" indent="-112713">
              <a:spcAft>
                <a:spcPts val="600"/>
              </a:spcAft>
              <a:buFont typeface="Arial" panose="020B0604020202020204" pitchFamily="34" charset="0"/>
              <a:buChar char="•"/>
            </a:pPr>
            <a:r>
              <a:rPr lang="en-US" sz="1200" dirty="0"/>
              <a:t>Contributed to the broader labor movement, fostering discussions on workers' rights and the need for collective bargaining</a:t>
            </a:r>
          </a:p>
        </p:txBody>
      </p:sp>
    </p:spTree>
    <p:extLst>
      <p:ext uri="{BB962C8B-B14F-4D97-AF65-F5344CB8AC3E}">
        <p14:creationId xmlns:p14="http://schemas.microsoft.com/office/powerpoint/2010/main" val="18589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2C8218-0D17-A61E-28F1-FA4E0DAD59C9}"/>
              </a:ext>
            </a:extLst>
          </p:cNvPr>
          <p:cNvSpPr>
            <a:spLocks noGrp="1"/>
          </p:cNvSpPr>
          <p:nvPr>
            <p:ph type="sldNum" idx="12"/>
          </p:nvPr>
        </p:nvSpPr>
        <p:spPr/>
        <p:txBody>
          <a:bodyPr/>
          <a:lstStyle/>
          <a:p>
            <a:fld id="{00000000-1234-1234-1234-123412341234}" type="slidenum">
              <a:rPr lang="en-US" smtClean="0"/>
              <a:pPr/>
              <a:t>5</a:t>
            </a:fld>
            <a:r>
              <a:rPr lang="en-US"/>
              <a:t> / 28</a:t>
            </a:r>
            <a:endParaRPr lang="en-US" dirty="0"/>
          </a:p>
        </p:txBody>
      </p:sp>
      <p:sp>
        <p:nvSpPr>
          <p:cNvPr id="3" name="Title 2">
            <a:extLst>
              <a:ext uri="{FF2B5EF4-FFF2-40B4-BE49-F238E27FC236}">
                <a16:creationId xmlns:a16="http://schemas.microsoft.com/office/drawing/2014/main" id="{FCE18BFC-B4D2-B813-6878-CA03A23F0F0B}"/>
              </a:ext>
            </a:extLst>
          </p:cNvPr>
          <p:cNvSpPr>
            <a:spLocks noGrp="1"/>
          </p:cNvSpPr>
          <p:nvPr>
            <p:ph type="title"/>
          </p:nvPr>
        </p:nvSpPr>
        <p:spPr/>
        <p:txBody>
          <a:bodyPr/>
          <a:lstStyle/>
          <a:p>
            <a:r>
              <a:rPr lang="en-US" dirty="0"/>
              <a:t>Labor and automation</a:t>
            </a:r>
          </a:p>
        </p:txBody>
      </p:sp>
      <p:sp>
        <p:nvSpPr>
          <p:cNvPr id="4" name="TextBox 3">
            <a:extLst>
              <a:ext uri="{FF2B5EF4-FFF2-40B4-BE49-F238E27FC236}">
                <a16:creationId xmlns:a16="http://schemas.microsoft.com/office/drawing/2014/main" id="{0C1B50FD-192B-568F-E1D1-FB78CFC665F8}"/>
              </a:ext>
            </a:extLst>
          </p:cNvPr>
          <p:cNvSpPr txBox="1"/>
          <p:nvPr/>
        </p:nvSpPr>
        <p:spPr>
          <a:xfrm>
            <a:off x="537707" y="567650"/>
            <a:ext cx="5045895" cy="2769989"/>
          </a:xfrm>
          <a:prstGeom prst="rect">
            <a:avLst/>
          </a:prstGeom>
          <a:noFill/>
        </p:spPr>
        <p:txBody>
          <a:bodyPr wrap="square">
            <a:spAutoFit/>
          </a:bodyPr>
          <a:lstStyle/>
          <a:p>
            <a:pPr marL="0" marR="0">
              <a:spcBef>
                <a:spcPts val="0"/>
              </a:spcBef>
              <a:spcAft>
                <a:spcPts val="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Historically, unions opposed manufacturing automation such as mechanization and early numerical control/CNC machines that threatened skilled jobs (Noble*)</a:t>
            </a:r>
          </a:p>
          <a:p>
            <a:pPr marL="0" marR="0">
              <a:spcBef>
                <a:spcPts val="0"/>
              </a:spcBef>
              <a:spcAft>
                <a:spcPts val="0"/>
              </a:spcAft>
            </a:pPr>
            <a:endParaRPr lang="en-US" sz="1100" kern="100" dirty="0">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There is very limited research on the effect of unions on adoption of automation</a:t>
            </a:r>
          </a:p>
          <a:p>
            <a:pPr marL="0" marR="0">
              <a:spcBef>
                <a:spcPts val="0"/>
              </a:spcBef>
              <a:spcAft>
                <a:spcPts val="0"/>
              </a:spcAft>
            </a:pPr>
            <a:endParaRPr lang="en-US" sz="1100" kern="100" dirty="0">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It appears that in countries with work councils, unions collaborate in the introduction of automation technologies**</a:t>
            </a:r>
          </a:p>
          <a:p>
            <a:pPr marL="0" marR="0">
              <a:spcBef>
                <a:spcPts val="0"/>
              </a:spcBef>
              <a:spcAft>
                <a:spcPts val="0"/>
              </a:spcAft>
            </a:pPr>
            <a:endParaRPr lang="en-US" sz="1100" kern="100" dirty="0">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There is no research evidence about the introduction of automation in firms with employee-owned firms (EOFs)***</a:t>
            </a:r>
          </a:p>
          <a:p>
            <a:pPr marL="0" marR="0">
              <a:spcBef>
                <a:spcPts val="0"/>
              </a:spcBef>
              <a:spcAft>
                <a:spcPts val="0"/>
              </a:spcAft>
            </a:pPr>
            <a:endParaRPr lang="en-US" sz="800" kern="100" dirty="0">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r>
              <a:rPr lang="en-US" sz="800" kern="100" dirty="0">
                <a:latin typeface="Calibri" panose="020F0502020204030204" pitchFamily="34" charset="0"/>
                <a:ea typeface="Calibri" panose="020F0502020204030204" pitchFamily="34" charset="0"/>
                <a:cs typeface="Calibri" panose="020F0502020204030204" pitchFamily="34" charset="0"/>
              </a:rPr>
              <a:t>*</a:t>
            </a:r>
            <a:r>
              <a:rPr lang="en-US" sz="800" dirty="0">
                <a:effectLst/>
                <a:latin typeface="Calibri" panose="020F0502020204030204" pitchFamily="34" charset="0"/>
                <a:ea typeface="Calibri" panose="020F0502020204030204" pitchFamily="34" charset="0"/>
                <a:cs typeface="Calibri" panose="020F0502020204030204" pitchFamily="34" charset="0"/>
              </a:rPr>
              <a:t>Noble, D.F., 1986. Forces of production: A social history of industrial automation</a:t>
            </a:r>
            <a:r>
              <a:rPr lang="en-US" sz="800" dirty="0">
                <a:effectLst/>
                <a:latin typeface="Calibri" panose="020F0502020204030204" pitchFamily="34" charset="0"/>
                <a:cs typeface="Calibri" panose="020F0502020204030204" pitchFamily="34" charset="0"/>
              </a:rPr>
              <a:t> </a:t>
            </a:r>
            <a:endParaRPr lang="en-US" sz="800" kern="100" dirty="0">
              <a:latin typeface="Calibri" panose="020F0502020204030204" pitchFamily="34" charset="0"/>
              <a:ea typeface="Calibri" panose="020F0502020204030204" pitchFamily="34" charset="0"/>
              <a:cs typeface="Calibri" panose="020F0502020204030204" pitchFamily="34" charset="0"/>
            </a:endParaRPr>
          </a:p>
          <a:p>
            <a:r>
              <a:rPr lang="en-US" sz="800" kern="100" dirty="0">
                <a:latin typeface="Calibri" panose="020F0502020204030204" pitchFamily="34" charset="0"/>
                <a:ea typeface="Calibri" panose="020F0502020204030204" pitchFamily="34" charset="0"/>
                <a:cs typeface="Calibri" panose="020F0502020204030204" pitchFamily="34" charset="0"/>
              </a:rPr>
              <a:t>**</a:t>
            </a:r>
            <a:r>
              <a:rPr lang="en-US" sz="8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Haipeter</a:t>
            </a:r>
            <a:r>
              <a:rPr lang="en-US" sz="8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Thomas. "</a:t>
            </a:r>
            <a:r>
              <a:rPr lang="en-US" sz="8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Digitalisation</a:t>
            </a:r>
            <a:r>
              <a:rPr lang="en-US" sz="8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unions and participation: the German case of ‘industry 4.0’." </a:t>
            </a:r>
            <a:r>
              <a:rPr lang="en-US" sz="800" i="1" kern="100" dirty="0">
                <a:effectLst/>
                <a:latin typeface="Calibri" panose="020F0502020204030204" pitchFamily="34" charset="0"/>
                <a:ea typeface="Calibri" panose="020F0502020204030204" pitchFamily="34" charset="0"/>
                <a:cs typeface="Calibri" panose="020F0502020204030204" pitchFamily="34" charset="0"/>
              </a:rPr>
              <a:t>Industrial Relations Journal</a:t>
            </a:r>
            <a:r>
              <a:rPr lang="en-US" sz="800" kern="100" dirty="0">
                <a:effectLst/>
                <a:latin typeface="Calibri" panose="020F0502020204030204" pitchFamily="34" charset="0"/>
                <a:ea typeface="Calibri" panose="020F0502020204030204" pitchFamily="34" charset="0"/>
                <a:cs typeface="Calibri" panose="020F0502020204030204" pitchFamily="34" charset="0"/>
              </a:rPr>
              <a:t> 51.3 (2020): 242-260.</a:t>
            </a:r>
          </a:p>
          <a:p>
            <a:r>
              <a:rPr lang="en-US" sz="800" kern="100" dirty="0">
                <a:latin typeface="Calibri" panose="020F0502020204030204" pitchFamily="34" charset="0"/>
                <a:ea typeface="Calibri" panose="020F0502020204030204" pitchFamily="34" charset="0"/>
                <a:cs typeface="Calibri" panose="020F0502020204030204" pitchFamily="34" charset="0"/>
              </a:rPr>
              <a:t>***During a recent visit to two Mondragon coops the CEOs argued that there is no opposition to </a:t>
            </a:r>
            <a:r>
              <a:rPr lang="en-US" sz="800" kern="100" dirty="0" err="1">
                <a:latin typeface="Calibri" panose="020F0502020204030204" pitchFamily="34" charset="0"/>
                <a:ea typeface="Calibri" panose="020F0502020204030204" pitchFamily="34" charset="0"/>
                <a:cs typeface="Calibri" panose="020F0502020204030204" pitchFamily="34" charset="0"/>
              </a:rPr>
              <a:t>autpmation</a:t>
            </a:r>
            <a:r>
              <a:rPr lang="en-US" sz="800" kern="100" dirty="0">
                <a:latin typeface="Calibri" panose="020F0502020204030204" pitchFamily="34" charset="0"/>
                <a:ea typeface="Calibri" panose="020F0502020204030204" pitchFamily="34" charset="0"/>
                <a:cs typeface="Calibri" panose="020F0502020204030204" pitchFamily="34" charset="0"/>
              </a:rPr>
              <a:t> because nobody would lose their job but will enjoy the benefits of greater productivity.</a:t>
            </a:r>
            <a:endParaRPr lang="en-US" sz="800" kern="100" dirty="0">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US" sz="80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45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03;p1">
            <a:extLst>
              <a:ext uri="{FF2B5EF4-FFF2-40B4-BE49-F238E27FC236}">
                <a16:creationId xmlns:a16="http://schemas.microsoft.com/office/drawing/2014/main" id="{BE50BB3C-A9F8-2B20-AE07-C0AAA7073937}"/>
              </a:ext>
            </a:extLst>
          </p:cNvPr>
          <p:cNvSpPr txBox="1">
            <a:spLocks noGrp="1"/>
          </p:cNvSpPr>
          <p:nvPr>
            <p:ph type="sldNum" idx="12"/>
          </p:nvPr>
        </p:nvSpPr>
        <p:spPr>
          <a:xfrm>
            <a:off x="4954905" y="3351784"/>
            <a:ext cx="370172" cy="104324"/>
          </a:xfrm>
          <a:prstGeom prst="rect">
            <a:avLst/>
          </a:prstGeom>
          <a:noFill/>
          <a:ln>
            <a:noFill/>
          </a:ln>
        </p:spPr>
        <p:txBody>
          <a:bodyPr spcFirstLastPara="1" vert="horz" wrap="square" lIns="0" tIns="0" rIns="0" bIns="0" rtlCol="0" anchor="t" anchorCtr="0">
            <a:spAutoFit/>
          </a:bodyPr>
          <a:lstStyle/>
          <a:p>
            <a:fld id="{00000000-1234-1234-1234-123412341234}" type="slidenum">
              <a:rPr lang="en-US"/>
              <a:pPr/>
              <a:t>6</a:t>
            </a:fld>
            <a:r>
              <a:rPr lang="en-US" dirty="0"/>
              <a:t> / 29</a:t>
            </a:r>
            <a:endParaRPr dirty="0"/>
          </a:p>
        </p:txBody>
      </p:sp>
      <p:sp>
        <p:nvSpPr>
          <p:cNvPr id="2" name="Title 1">
            <a:extLst>
              <a:ext uri="{FF2B5EF4-FFF2-40B4-BE49-F238E27FC236}">
                <a16:creationId xmlns:a16="http://schemas.microsoft.com/office/drawing/2014/main" id="{5BE642F5-5F86-CB80-C3A6-3063BF81972F}"/>
              </a:ext>
            </a:extLst>
          </p:cNvPr>
          <p:cNvSpPr>
            <a:spLocks noGrp="1"/>
          </p:cNvSpPr>
          <p:nvPr>
            <p:ph type="title"/>
          </p:nvPr>
        </p:nvSpPr>
        <p:spPr>
          <a:xfrm>
            <a:off x="832510" y="305997"/>
            <a:ext cx="4488130" cy="215900"/>
          </a:xfrm>
          <a:noFill/>
          <a:ln>
            <a:noFill/>
          </a:ln>
        </p:spPr>
        <p:txBody>
          <a:bodyPr>
            <a:normAutofit/>
          </a:bodyPr>
          <a:lstStyle/>
          <a:p>
            <a:pPr algn="ctr"/>
            <a:r>
              <a:rPr lang="en-US" b="1" cap="none" dirty="0">
                <a:solidFill>
                  <a:srgbClr val="000000"/>
                </a:solidFill>
              </a:rPr>
              <a:t>Industrial Robots</a:t>
            </a:r>
            <a:endParaRPr lang="en-US" dirty="0"/>
          </a:p>
        </p:txBody>
      </p:sp>
      <p:sp>
        <p:nvSpPr>
          <p:cNvPr id="3" name="Text Placeholder 2">
            <a:extLst>
              <a:ext uri="{FF2B5EF4-FFF2-40B4-BE49-F238E27FC236}">
                <a16:creationId xmlns:a16="http://schemas.microsoft.com/office/drawing/2014/main" id="{4ED2250E-4976-8C2A-C20F-BF09B8C25C62}"/>
              </a:ext>
            </a:extLst>
          </p:cNvPr>
          <p:cNvSpPr>
            <a:spLocks noGrp="1"/>
          </p:cNvSpPr>
          <p:nvPr>
            <p:ph type="body" idx="4294967295"/>
          </p:nvPr>
        </p:nvSpPr>
        <p:spPr>
          <a:xfrm>
            <a:off x="0" y="601663"/>
            <a:ext cx="2301875" cy="2603500"/>
          </a:xfrm>
        </p:spPr>
        <p:txBody>
          <a:bodyPr>
            <a:normAutofit/>
          </a:bodyPr>
          <a:lstStyle/>
          <a:p>
            <a:pPr marL="171450" indent="-171450">
              <a:spcBef>
                <a:spcPts val="0"/>
              </a:spcBef>
              <a:buClr>
                <a:srgbClr val="000000"/>
              </a:buClr>
              <a:buSzPts val="1000"/>
            </a:pPr>
            <a:r>
              <a:rPr lang="en-US" sz="800" b="1" dirty="0">
                <a:solidFill>
                  <a:srgbClr val="000000"/>
                </a:solidFill>
                <a:latin typeface="Arial"/>
                <a:ea typeface="Arial"/>
                <a:cs typeface="Arial"/>
                <a:sym typeface="Arial"/>
              </a:rPr>
              <a:t>Articulated Robot Arms.</a:t>
            </a:r>
            <a:r>
              <a:rPr lang="en-US" sz="800" dirty="0">
                <a:solidFill>
                  <a:srgbClr val="000000"/>
                </a:solidFill>
                <a:latin typeface="Arial"/>
                <a:ea typeface="Arial"/>
                <a:cs typeface="Arial"/>
                <a:sym typeface="Arial"/>
              </a:rPr>
              <a:t> These are the most </a:t>
            </a:r>
            <a:r>
              <a:rPr lang="en-US" sz="800" dirty="0" err="1">
                <a:solidFill>
                  <a:srgbClr val="000000"/>
                </a:solidFill>
                <a:latin typeface="Arial"/>
                <a:ea typeface="Arial"/>
                <a:cs typeface="Arial"/>
                <a:sym typeface="Arial"/>
              </a:rPr>
              <a:t>comon</a:t>
            </a:r>
            <a:r>
              <a:rPr lang="en-US" sz="800" dirty="0">
                <a:solidFill>
                  <a:srgbClr val="000000"/>
                </a:solidFill>
                <a:latin typeface="Arial"/>
                <a:ea typeface="Arial"/>
                <a:cs typeface="Arial"/>
                <a:sym typeface="Arial"/>
              </a:rPr>
              <a:t>. They have articulated arms with multiple joints: welding, assembly, material handling.</a:t>
            </a:r>
          </a:p>
          <a:p>
            <a:pPr marL="171450" indent="-171450">
              <a:spcBef>
                <a:spcPts val="0"/>
              </a:spcBef>
              <a:buClr>
                <a:srgbClr val="000000"/>
              </a:buClr>
              <a:buSzPts val="1000"/>
            </a:pPr>
            <a:r>
              <a:rPr lang="en-US" sz="800" b="1" dirty="0">
                <a:solidFill>
                  <a:srgbClr val="000000"/>
                </a:solidFill>
                <a:latin typeface="Calibri"/>
                <a:ea typeface="Calibri"/>
                <a:cs typeface="Calibri"/>
                <a:sym typeface="Calibri"/>
              </a:rPr>
              <a:t>Collaborative Robots (</a:t>
            </a:r>
            <a:r>
              <a:rPr lang="en-US" sz="800" b="1" dirty="0" err="1">
                <a:solidFill>
                  <a:srgbClr val="000000"/>
                </a:solidFill>
                <a:latin typeface="Calibri"/>
                <a:ea typeface="Calibri"/>
                <a:cs typeface="Calibri"/>
                <a:sym typeface="Calibri"/>
              </a:rPr>
              <a:t>Cobots</a:t>
            </a:r>
            <a:r>
              <a:rPr lang="en-US" sz="800" b="1" dirty="0">
                <a:solidFill>
                  <a:srgbClr val="000000"/>
                </a:solidFill>
                <a:latin typeface="Calibri"/>
                <a:ea typeface="Calibri"/>
                <a:cs typeface="Calibri"/>
                <a:sym typeface="Calibri"/>
              </a:rPr>
              <a:t>).</a:t>
            </a:r>
            <a:r>
              <a:rPr lang="en-US" sz="800" dirty="0">
                <a:solidFill>
                  <a:srgbClr val="000000"/>
                </a:solidFill>
                <a:latin typeface="Calibri"/>
                <a:ea typeface="Calibri"/>
                <a:cs typeface="Calibri"/>
                <a:sym typeface="Calibri"/>
              </a:rPr>
              <a:t> Designed to work alongside humans in a collaborative manner. Equipped with sensors and safety features.</a:t>
            </a:r>
            <a:endParaRPr lang="en-US" sz="800" dirty="0">
              <a:solidFill>
                <a:srgbClr val="000000"/>
              </a:solidFill>
              <a:latin typeface="Arial"/>
              <a:ea typeface="Arial"/>
              <a:cs typeface="Arial"/>
              <a:sym typeface="Arial"/>
            </a:endParaRPr>
          </a:p>
          <a:p>
            <a:pPr marL="171450" indent="-171450">
              <a:spcBef>
                <a:spcPts val="0"/>
              </a:spcBef>
              <a:buClr>
                <a:srgbClr val="000000"/>
              </a:buClr>
              <a:buSzPts val="1000"/>
            </a:pPr>
            <a:r>
              <a:rPr lang="en-US" sz="800" b="1" dirty="0">
                <a:solidFill>
                  <a:srgbClr val="000000"/>
                </a:solidFill>
                <a:latin typeface="Calibri"/>
                <a:ea typeface="Calibri"/>
                <a:cs typeface="Calibri"/>
                <a:sym typeface="Calibri"/>
              </a:rPr>
              <a:t>Delta Robots.</a:t>
            </a:r>
            <a:r>
              <a:rPr lang="en-US" sz="800" dirty="0">
                <a:solidFill>
                  <a:srgbClr val="000000"/>
                </a:solidFill>
                <a:latin typeface="Calibri"/>
                <a:ea typeface="Calibri"/>
                <a:cs typeface="Calibri"/>
                <a:sym typeface="Calibri"/>
              </a:rPr>
              <a:t> Used in high-speed assembly and packaging. Three arms connected to a central joint to move quickly and precisely.</a:t>
            </a:r>
            <a:endParaRPr lang="en-US" sz="800" dirty="0">
              <a:solidFill>
                <a:srgbClr val="000000"/>
              </a:solidFill>
              <a:latin typeface="Arial"/>
              <a:ea typeface="Arial"/>
              <a:cs typeface="Arial"/>
              <a:sym typeface="Arial"/>
            </a:endParaRPr>
          </a:p>
          <a:p>
            <a:pPr marL="171450" indent="-171450">
              <a:spcBef>
                <a:spcPts val="0"/>
              </a:spcBef>
              <a:buClr>
                <a:srgbClr val="000000"/>
              </a:buClr>
              <a:buSzPts val="1000"/>
            </a:pPr>
            <a:r>
              <a:rPr lang="en-US" sz="800" b="1" dirty="0">
                <a:solidFill>
                  <a:srgbClr val="000000"/>
                </a:solidFill>
                <a:latin typeface="Calibri"/>
                <a:ea typeface="Calibri"/>
                <a:cs typeface="Calibri"/>
                <a:sym typeface="Calibri"/>
              </a:rPr>
              <a:t>SCARA Robots.</a:t>
            </a:r>
            <a:r>
              <a:rPr lang="en-US" sz="800" dirty="0">
                <a:solidFill>
                  <a:srgbClr val="000000"/>
                </a:solidFill>
                <a:latin typeface="Calibri"/>
                <a:ea typeface="Calibri"/>
                <a:cs typeface="Calibri"/>
                <a:sym typeface="Calibri"/>
              </a:rPr>
              <a:t> Selective Compliance Assembly Robot Arm. High speed accurate assembly tasks  (screwdriving, pick-and-place)</a:t>
            </a:r>
            <a:endParaRPr lang="en-US" sz="800" dirty="0">
              <a:solidFill>
                <a:srgbClr val="000000"/>
              </a:solidFill>
              <a:latin typeface="Arial"/>
              <a:ea typeface="Arial"/>
              <a:cs typeface="Arial"/>
              <a:sym typeface="Arial"/>
            </a:endParaRPr>
          </a:p>
          <a:p>
            <a:pPr marL="171450" indent="-171450">
              <a:spcBef>
                <a:spcPts val="0"/>
              </a:spcBef>
              <a:buClr>
                <a:srgbClr val="000000"/>
              </a:buClr>
              <a:buSzPts val="1000"/>
            </a:pPr>
            <a:r>
              <a:rPr lang="en-US" sz="800" b="1" dirty="0">
                <a:solidFill>
                  <a:srgbClr val="000000"/>
                </a:solidFill>
                <a:latin typeface="Calibri"/>
                <a:ea typeface="Calibri"/>
                <a:cs typeface="Calibri"/>
                <a:sym typeface="Calibri"/>
              </a:rPr>
              <a:t>Cartesian (Gantry) Robots.</a:t>
            </a:r>
            <a:r>
              <a:rPr lang="en-US" sz="800" dirty="0">
                <a:solidFill>
                  <a:srgbClr val="000000"/>
                </a:solidFill>
                <a:latin typeface="Calibri"/>
                <a:ea typeface="Calibri"/>
                <a:cs typeface="Calibri"/>
                <a:sym typeface="Calibri"/>
              </a:rPr>
              <a:t> Three linear axes (X, Y, Z) can move independently in a rectangular coordinate system. Used for precise repetitive movements (CNC machining and 3D printing).</a:t>
            </a:r>
            <a:endParaRPr lang="en-US" sz="800" dirty="0">
              <a:solidFill>
                <a:srgbClr val="000000"/>
              </a:solidFill>
              <a:latin typeface="Arial"/>
              <a:ea typeface="Arial"/>
              <a:cs typeface="Arial"/>
              <a:sym typeface="Arial"/>
            </a:endParaRPr>
          </a:p>
          <a:p>
            <a:pPr marL="234950" indent="-171450">
              <a:spcBef>
                <a:spcPts val="0"/>
              </a:spcBef>
              <a:buClr>
                <a:srgbClr val="000000"/>
              </a:buClr>
              <a:buSzPts val="1000"/>
            </a:pPr>
            <a:endParaRPr lang="en-US" sz="800" dirty="0">
              <a:solidFill>
                <a:srgbClr val="000000"/>
              </a:solidFill>
              <a:latin typeface="Calibri"/>
              <a:ea typeface="Calibri"/>
              <a:cs typeface="Calibri"/>
              <a:sym typeface="Calibri"/>
            </a:endParaRPr>
          </a:p>
          <a:p>
            <a:pPr marL="234950" indent="-171450">
              <a:spcBef>
                <a:spcPts val="0"/>
              </a:spcBef>
              <a:buClr>
                <a:srgbClr val="000000"/>
              </a:buClr>
              <a:buSzPts val="1000"/>
            </a:pPr>
            <a:endParaRPr lang="en-US" sz="800" dirty="0">
              <a:solidFill>
                <a:srgbClr val="000000"/>
              </a:solidFill>
              <a:latin typeface="Calibri"/>
              <a:ea typeface="Calibri"/>
              <a:cs typeface="Calibri"/>
              <a:sym typeface="Calibri"/>
            </a:endParaRPr>
          </a:p>
          <a:p>
            <a:pPr marL="234950" indent="-171450">
              <a:spcBef>
                <a:spcPts val="0"/>
              </a:spcBef>
              <a:buClr>
                <a:srgbClr val="000000"/>
              </a:buClr>
              <a:buSzPts val="1000"/>
            </a:pPr>
            <a:endParaRPr lang="en-US" sz="800" dirty="0">
              <a:solidFill>
                <a:srgbClr val="000000"/>
              </a:solidFill>
              <a:latin typeface="Calibri"/>
              <a:ea typeface="Calibri"/>
              <a:cs typeface="Calibri"/>
              <a:sym typeface="Calibri"/>
            </a:endParaRPr>
          </a:p>
          <a:p>
            <a:pPr marL="400050" indent="-171450"/>
            <a:endParaRPr lang="en-US" sz="800" dirty="0"/>
          </a:p>
        </p:txBody>
      </p:sp>
      <p:pic>
        <p:nvPicPr>
          <p:cNvPr id="5" name="Google Shape;276;p5" descr="6 Axis Articulated Robots For Industrial">
            <a:extLst>
              <a:ext uri="{FF2B5EF4-FFF2-40B4-BE49-F238E27FC236}">
                <a16:creationId xmlns:a16="http://schemas.microsoft.com/office/drawing/2014/main" id="{B33B1735-7B69-FF84-A5A9-63C554D415F7}"/>
              </a:ext>
            </a:extLst>
          </p:cNvPr>
          <p:cNvPicPr preferRelativeResize="0"/>
          <p:nvPr/>
        </p:nvPicPr>
        <p:blipFill rotWithShape="1">
          <a:blip r:embed="rId2">
            <a:alphaModFix/>
          </a:blip>
          <a:srcRect/>
          <a:stretch/>
        </p:blipFill>
        <p:spPr>
          <a:xfrm>
            <a:off x="3274151" y="513548"/>
            <a:ext cx="921892" cy="935645"/>
          </a:xfrm>
          <a:prstGeom prst="rect">
            <a:avLst/>
          </a:prstGeom>
          <a:noFill/>
          <a:ln>
            <a:noFill/>
          </a:ln>
        </p:spPr>
      </p:pic>
      <p:pic>
        <p:nvPicPr>
          <p:cNvPr id="6" name="Google Shape;275;p5" descr="UR10 Robotic Manipulator">
            <a:extLst>
              <a:ext uri="{FF2B5EF4-FFF2-40B4-BE49-F238E27FC236}">
                <a16:creationId xmlns:a16="http://schemas.microsoft.com/office/drawing/2014/main" id="{78944C76-5232-254C-2E87-5753DD790E2E}"/>
              </a:ext>
            </a:extLst>
          </p:cNvPr>
          <p:cNvPicPr preferRelativeResize="0"/>
          <p:nvPr/>
        </p:nvPicPr>
        <p:blipFill rotWithShape="1">
          <a:blip r:embed="rId3">
            <a:alphaModFix/>
          </a:blip>
          <a:srcRect/>
          <a:stretch/>
        </p:blipFill>
        <p:spPr>
          <a:xfrm>
            <a:off x="4306958" y="500773"/>
            <a:ext cx="1013683" cy="1144944"/>
          </a:xfrm>
          <a:prstGeom prst="rect">
            <a:avLst/>
          </a:prstGeom>
          <a:noFill/>
          <a:ln>
            <a:noFill/>
          </a:ln>
        </p:spPr>
      </p:pic>
      <p:pic>
        <p:nvPicPr>
          <p:cNvPr id="7" name="Google Shape;277;p5" descr="Delta robots – gearboxes and actuators by WITTENSTEIN - WITTENSTEIN North  America">
            <a:extLst>
              <a:ext uri="{FF2B5EF4-FFF2-40B4-BE49-F238E27FC236}">
                <a16:creationId xmlns:a16="http://schemas.microsoft.com/office/drawing/2014/main" id="{9D5FD8F5-52E6-922E-2FFE-F9B40F33EDE8}"/>
              </a:ext>
            </a:extLst>
          </p:cNvPr>
          <p:cNvPicPr preferRelativeResize="0"/>
          <p:nvPr/>
        </p:nvPicPr>
        <p:blipFill rotWithShape="1">
          <a:blip r:embed="rId4">
            <a:alphaModFix/>
          </a:blip>
          <a:srcRect/>
          <a:stretch/>
        </p:blipFill>
        <p:spPr>
          <a:xfrm>
            <a:off x="3274152" y="1564420"/>
            <a:ext cx="804267" cy="769694"/>
          </a:xfrm>
          <a:prstGeom prst="rect">
            <a:avLst/>
          </a:prstGeom>
          <a:noFill/>
          <a:ln>
            <a:noFill/>
          </a:ln>
        </p:spPr>
      </p:pic>
      <p:sp>
        <p:nvSpPr>
          <p:cNvPr id="10" name="TextBox 9">
            <a:extLst>
              <a:ext uri="{FF2B5EF4-FFF2-40B4-BE49-F238E27FC236}">
                <a16:creationId xmlns:a16="http://schemas.microsoft.com/office/drawing/2014/main" id="{E4C0972D-6427-D908-718E-79E9CFAC9B3C}"/>
              </a:ext>
            </a:extLst>
          </p:cNvPr>
          <p:cNvSpPr txBox="1"/>
          <p:nvPr/>
        </p:nvSpPr>
        <p:spPr>
          <a:xfrm>
            <a:off x="4105874" y="1748782"/>
            <a:ext cx="1298097" cy="369332"/>
          </a:xfrm>
          <a:prstGeom prst="rect">
            <a:avLst/>
          </a:prstGeom>
          <a:noFill/>
        </p:spPr>
        <p:txBody>
          <a:bodyPr wrap="square">
            <a:spAutoFit/>
          </a:bodyPr>
          <a:lstStyle/>
          <a:p>
            <a:pPr>
              <a:buClr>
                <a:srgbClr val="000000"/>
              </a:buClr>
              <a:buSzPts val="1050"/>
            </a:pPr>
            <a:r>
              <a:rPr lang="en-US" sz="900" u="sng" dirty="0">
                <a:solidFill>
                  <a:schemeClr val="hlink"/>
                </a:solidFill>
                <a:latin typeface="Arial"/>
                <a:ea typeface="Arial"/>
                <a:cs typeface="Arial"/>
                <a:sym typeface="Arial"/>
                <a:hlinkClick r:id="rId5"/>
              </a:rPr>
              <a:t>Delta robots in action video</a:t>
            </a:r>
            <a:endParaRPr lang="en-US" sz="900" dirty="0">
              <a:solidFill>
                <a:srgbClr val="000000"/>
              </a:solidFill>
              <a:latin typeface="Arial"/>
              <a:ea typeface="Arial"/>
              <a:cs typeface="Arial"/>
              <a:sym typeface="Arial"/>
            </a:endParaRPr>
          </a:p>
        </p:txBody>
      </p:sp>
      <p:pic>
        <p:nvPicPr>
          <p:cNvPr id="11" name="Google Shape;278;p5" descr="undefined">
            <a:extLst>
              <a:ext uri="{FF2B5EF4-FFF2-40B4-BE49-F238E27FC236}">
                <a16:creationId xmlns:a16="http://schemas.microsoft.com/office/drawing/2014/main" id="{E4359483-29BC-FEF8-74A8-60309A1C9845}"/>
              </a:ext>
            </a:extLst>
          </p:cNvPr>
          <p:cNvPicPr preferRelativeResize="0"/>
          <p:nvPr/>
        </p:nvPicPr>
        <p:blipFill rotWithShape="1">
          <a:blip r:embed="rId6">
            <a:alphaModFix/>
          </a:blip>
          <a:srcRect/>
          <a:stretch/>
        </p:blipFill>
        <p:spPr>
          <a:xfrm>
            <a:off x="3274151" y="2449341"/>
            <a:ext cx="853408" cy="815658"/>
          </a:xfrm>
          <a:prstGeom prst="rect">
            <a:avLst/>
          </a:prstGeom>
          <a:noFill/>
          <a:ln>
            <a:noFill/>
          </a:ln>
        </p:spPr>
      </p:pic>
      <p:pic>
        <p:nvPicPr>
          <p:cNvPr id="12" name="Google Shape;280;p5" descr="XYZ Automatic Gantry Robot CNC Linear Module Guide Ball Screw Rail Slide Motion Actuator Workbench Robotic Arm Z Axis 100 mm">
            <a:extLst>
              <a:ext uri="{FF2B5EF4-FFF2-40B4-BE49-F238E27FC236}">
                <a16:creationId xmlns:a16="http://schemas.microsoft.com/office/drawing/2014/main" id="{F4D9785C-FE81-00EC-3484-A986874FC648}"/>
              </a:ext>
            </a:extLst>
          </p:cNvPr>
          <p:cNvPicPr preferRelativeResize="0"/>
          <p:nvPr/>
        </p:nvPicPr>
        <p:blipFill rotWithShape="1">
          <a:blip r:embed="rId7">
            <a:alphaModFix/>
          </a:blip>
          <a:srcRect/>
          <a:stretch/>
        </p:blipFill>
        <p:spPr>
          <a:xfrm>
            <a:off x="4311418" y="2221180"/>
            <a:ext cx="1009222" cy="1028521"/>
          </a:xfrm>
          <a:prstGeom prst="rect">
            <a:avLst/>
          </a:prstGeom>
          <a:noFill/>
          <a:ln>
            <a:noFill/>
          </a:ln>
        </p:spPr>
      </p:pic>
    </p:spTree>
    <p:extLst>
      <p:ext uri="{BB962C8B-B14F-4D97-AF65-F5344CB8AC3E}">
        <p14:creationId xmlns:p14="http://schemas.microsoft.com/office/powerpoint/2010/main" val="400798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2C8218-0D17-A61E-28F1-FA4E0DAD59C9}"/>
              </a:ext>
            </a:extLst>
          </p:cNvPr>
          <p:cNvSpPr>
            <a:spLocks noGrp="1"/>
          </p:cNvSpPr>
          <p:nvPr>
            <p:ph type="sldNum" idx="12"/>
          </p:nvPr>
        </p:nvSpPr>
        <p:spPr/>
        <p:txBody>
          <a:bodyPr/>
          <a:lstStyle/>
          <a:p>
            <a:fld id="{00000000-1234-1234-1234-123412341234}" type="slidenum">
              <a:rPr lang="en-US" smtClean="0"/>
              <a:pPr/>
              <a:t>7</a:t>
            </a:fld>
            <a:r>
              <a:rPr lang="en-US"/>
              <a:t> / 28</a:t>
            </a:r>
            <a:endParaRPr lang="en-US" dirty="0"/>
          </a:p>
        </p:txBody>
      </p:sp>
      <p:sp>
        <p:nvSpPr>
          <p:cNvPr id="3" name="Title 2">
            <a:extLst>
              <a:ext uri="{FF2B5EF4-FFF2-40B4-BE49-F238E27FC236}">
                <a16:creationId xmlns:a16="http://schemas.microsoft.com/office/drawing/2014/main" id="{FCE18BFC-B4D2-B813-6878-CA03A23F0F0B}"/>
              </a:ext>
            </a:extLst>
          </p:cNvPr>
          <p:cNvSpPr>
            <a:spLocks noGrp="1"/>
          </p:cNvSpPr>
          <p:nvPr>
            <p:ph type="title"/>
          </p:nvPr>
        </p:nvSpPr>
        <p:spPr/>
        <p:txBody>
          <a:bodyPr/>
          <a:lstStyle/>
          <a:p>
            <a:r>
              <a:rPr lang="en-US" dirty="0"/>
              <a:t>Research questions</a:t>
            </a:r>
          </a:p>
        </p:txBody>
      </p:sp>
      <p:sp>
        <p:nvSpPr>
          <p:cNvPr id="4" name="TextBox 3">
            <a:extLst>
              <a:ext uri="{FF2B5EF4-FFF2-40B4-BE49-F238E27FC236}">
                <a16:creationId xmlns:a16="http://schemas.microsoft.com/office/drawing/2014/main" id="{0C1B50FD-192B-568F-E1D1-FB78CFC665F8}"/>
              </a:ext>
            </a:extLst>
          </p:cNvPr>
          <p:cNvSpPr txBox="1"/>
          <p:nvPr/>
        </p:nvSpPr>
        <p:spPr>
          <a:xfrm>
            <a:off x="553627" y="820349"/>
            <a:ext cx="5045895" cy="2200602"/>
          </a:xfrm>
          <a:prstGeom prst="rect">
            <a:avLst/>
          </a:prstGeom>
          <a:noFill/>
        </p:spPr>
        <p:txBody>
          <a:bodyPr wrap="square">
            <a:spAutoFit/>
          </a:bodyPr>
          <a:lstStyle/>
          <a:p>
            <a:pPr marL="342900" indent="-342900">
              <a:spcAft>
                <a:spcPts val="600"/>
              </a:spcAft>
              <a:buFont typeface="+mj-lt"/>
              <a:buAutoNum type="arabicPeriod"/>
            </a:pPr>
            <a:r>
              <a:rPr lang="en-US" sz="1200" dirty="0">
                <a:latin typeface="Arial" panose="020B0604020202020204" pitchFamily="34" charset="0"/>
                <a:cs typeface="Arial" panose="020B0604020202020204" pitchFamily="34" charset="0"/>
              </a:rPr>
              <a:t>Do firms with employee ownership (EOFs) and conventional firms (CFs) differ in their propensity to adopt robots?</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Do unions affect the difference, if any?</a:t>
            </a:r>
          </a:p>
          <a:p>
            <a:pPr marL="342900" indent="-342900">
              <a:buFont typeface="+mj-lt"/>
              <a:buAutoNum type="arabicPeriod"/>
            </a:pPr>
            <a:endParaRPr lang="en-US" sz="1200" dirty="0">
              <a:latin typeface="Arial" panose="020B0604020202020204" pitchFamily="34" charset="0"/>
              <a:cs typeface="Arial" panose="020B0604020202020204" pitchFamily="34" charset="0"/>
            </a:endParaRPr>
          </a:p>
          <a:p>
            <a:pPr marL="342900" indent="-342900">
              <a:buFont typeface="+mj-lt"/>
              <a:buAutoNum type="arabicPeriod"/>
            </a:pPr>
            <a:r>
              <a:rPr lang="en-US" sz="1200" dirty="0">
                <a:latin typeface="Arial" panose="020B0604020202020204" pitchFamily="34" charset="0"/>
                <a:cs typeface="Arial" panose="020B0604020202020204" pitchFamily="34" charset="0"/>
              </a:rPr>
              <a:t>Do EOFs and </a:t>
            </a:r>
            <a:r>
              <a:rPr lang="en-US" sz="1200" dirty="0" err="1">
                <a:latin typeface="Arial" panose="020B0604020202020204" pitchFamily="34" charset="0"/>
                <a:cs typeface="Arial" panose="020B0604020202020204" pitchFamily="34" charset="0"/>
              </a:rPr>
              <a:t>CFc</a:t>
            </a:r>
            <a:r>
              <a:rPr lang="en-US" sz="1200" dirty="0">
                <a:latin typeface="Arial" panose="020B0604020202020204" pitchFamily="34" charset="0"/>
                <a:cs typeface="Arial" panose="020B0604020202020204" pitchFamily="34" charset="0"/>
              </a:rPr>
              <a:t> that adopt robots change their employment levels differently after they adopt robots?</a:t>
            </a:r>
          </a:p>
          <a:p>
            <a:pPr marL="342900" indent="-342900">
              <a:buFont typeface="+mj-lt"/>
              <a:buAutoNum type="arabicPeriod"/>
            </a:pPr>
            <a:endParaRPr lang="en-US" sz="1200" dirty="0">
              <a:latin typeface="Arial" panose="020B0604020202020204" pitchFamily="34" charset="0"/>
              <a:cs typeface="Arial" panose="020B0604020202020204" pitchFamily="34" charset="0"/>
            </a:endParaRPr>
          </a:p>
          <a:p>
            <a:r>
              <a:rPr lang="en-US" sz="1200" b="1" i="1" dirty="0">
                <a:latin typeface="Arial" panose="020B0604020202020204" pitchFamily="34" charset="0"/>
                <a:cs typeface="Arial" panose="020B0604020202020204" pitchFamily="34" charset="0"/>
              </a:rPr>
              <a:t>Context: </a:t>
            </a:r>
          </a:p>
          <a:p>
            <a:r>
              <a:rPr lang="en-US" sz="1200" dirty="0">
                <a:latin typeface="Arial" panose="020B0604020202020204" pitchFamily="34" charset="0"/>
                <a:cs typeface="Arial" panose="020B0604020202020204" pitchFamily="34" charset="0"/>
              </a:rPr>
              <a:t>US manufacturing</a:t>
            </a:r>
          </a:p>
          <a:p>
            <a:r>
              <a:rPr lang="en-US" sz="1200" dirty="0">
                <a:latin typeface="Arial" panose="020B0604020202020204" pitchFamily="34" charset="0"/>
                <a:cs typeface="Arial" panose="020B0604020202020204" pitchFamily="34" charset="0"/>
              </a:rPr>
              <a:t>EOFs are firms with ESOPs</a:t>
            </a:r>
          </a:p>
          <a:p>
            <a:r>
              <a:rPr lang="en-US" sz="1200" dirty="0">
                <a:latin typeface="Arial" panose="020B0604020202020204" pitchFamily="34" charset="0"/>
                <a:cs typeface="Arial" panose="020B0604020202020204" pitchFamily="34" charset="0"/>
              </a:rPr>
              <a:t>CFs are conventional firms</a:t>
            </a:r>
          </a:p>
        </p:txBody>
      </p:sp>
    </p:spTree>
    <p:extLst>
      <p:ext uri="{BB962C8B-B14F-4D97-AF65-F5344CB8AC3E}">
        <p14:creationId xmlns:p14="http://schemas.microsoft.com/office/powerpoint/2010/main" val="275897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2C8218-0D17-A61E-28F1-FA4E0DAD59C9}"/>
              </a:ext>
            </a:extLst>
          </p:cNvPr>
          <p:cNvSpPr>
            <a:spLocks noGrp="1"/>
          </p:cNvSpPr>
          <p:nvPr>
            <p:ph type="sldNum" idx="12"/>
          </p:nvPr>
        </p:nvSpPr>
        <p:spPr/>
        <p:txBody>
          <a:bodyPr/>
          <a:lstStyle/>
          <a:p>
            <a:fld id="{00000000-1234-1234-1234-123412341234}" type="slidenum">
              <a:rPr lang="en-US" smtClean="0"/>
              <a:pPr/>
              <a:t>8</a:t>
            </a:fld>
            <a:r>
              <a:rPr lang="en-US"/>
              <a:t> / 28</a:t>
            </a:r>
            <a:endParaRPr lang="en-US" dirty="0"/>
          </a:p>
        </p:txBody>
      </p:sp>
      <p:sp>
        <p:nvSpPr>
          <p:cNvPr id="3" name="Title 2">
            <a:extLst>
              <a:ext uri="{FF2B5EF4-FFF2-40B4-BE49-F238E27FC236}">
                <a16:creationId xmlns:a16="http://schemas.microsoft.com/office/drawing/2014/main" id="{FCE18BFC-B4D2-B813-6878-CA03A23F0F0B}"/>
              </a:ext>
            </a:extLst>
          </p:cNvPr>
          <p:cNvSpPr>
            <a:spLocks noGrp="1"/>
          </p:cNvSpPr>
          <p:nvPr>
            <p:ph type="title"/>
          </p:nvPr>
        </p:nvSpPr>
        <p:spPr/>
        <p:txBody>
          <a:bodyPr/>
          <a:lstStyle/>
          <a:p>
            <a:r>
              <a:rPr lang="en-US" dirty="0"/>
              <a:t>Theoretical considerations 1</a:t>
            </a:r>
          </a:p>
        </p:txBody>
      </p:sp>
      <p:sp>
        <p:nvSpPr>
          <p:cNvPr id="4" name="TextBox 3">
            <a:extLst>
              <a:ext uri="{FF2B5EF4-FFF2-40B4-BE49-F238E27FC236}">
                <a16:creationId xmlns:a16="http://schemas.microsoft.com/office/drawing/2014/main" id="{0C1B50FD-192B-568F-E1D1-FB78CFC665F8}"/>
              </a:ext>
            </a:extLst>
          </p:cNvPr>
          <p:cNvSpPr txBox="1"/>
          <p:nvPr/>
        </p:nvSpPr>
        <p:spPr>
          <a:xfrm>
            <a:off x="600823" y="494718"/>
            <a:ext cx="5045895" cy="2023631"/>
          </a:xfrm>
          <a:prstGeom prst="rect">
            <a:avLst/>
          </a:prstGeom>
          <a:noFill/>
        </p:spPr>
        <p:txBody>
          <a:bodyPr wrap="square">
            <a:spAutoFit/>
          </a:bodyPr>
          <a:lstStyle/>
          <a:p>
            <a:pPr marL="342900" indent="-342900">
              <a:spcAft>
                <a:spcPts val="600"/>
              </a:spcAft>
              <a:buFont typeface="+mj-lt"/>
              <a:buAutoNum type="arabicPeriod"/>
            </a:pPr>
            <a:r>
              <a:rPr lang="en-US" sz="1200" dirty="0">
                <a:latin typeface="Arial" panose="020B0604020202020204" pitchFamily="34" charset="0"/>
                <a:cs typeface="Arial" panose="020B0604020202020204" pitchFamily="34" charset="0"/>
              </a:rPr>
              <a:t>EOFs advance worker well-being more than CFs</a:t>
            </a:r>
          </a:p>
          <a:p>
            <a:pPr lvl="1">
              <a:spcAft>
                <a:spcPts val="600"/>
              </a:spcAft>
            </a:pPr>
            <a:r>
              <a:rPr lang="en-US" sz="1050" dirty="0">
                <a:latin typeface="Arial" panose="020B0604020202020204" pitchFamily="34" charset="0"/>
                <a:cs typeface="Arial" panose="020B0604020202020204" pitchFamily="34" charset="0"/>
              </a:rPr>
              <a:t>Both production workers and managers enjoy greater well-being </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Adrianto</a:t>
            </a:r>
            <a:r>
              <a:rPr lang="en-US" sz="800" dirty="0">
                <a:latin typeface="Arial" panose="020B0604020202020204" pitchFamily="34" charset="0"/>
                <a:cs typeface="Arial" panose="020B0604020202020204" pitchFamily="34" charset="0"/>
              </a:rPr>
              <a:t>, Ben-Ner, </a:t>
            </a:r>
            <a:r>
              <a:rPr lang="en-US" sz="800" dirty="0" err="1">
                <a:latin typeface="Arial" panose="020B0604020202020204" pitchFamily="34" charset="0"/>
                <a:cs typeface="Arial" panose="020B0604020202020204" pitchFamily="34" charset="0"/>
              </a:rPr>
              <a:t>Sockin</a:t>
            </a:r>
            <a:r>
              <a:rPr lang="en-US" sz="800" dirty="0">
                <a:latin typeface="Arial" panose="020B0604020202020204" pitchFamily="34" charset="0"/>
                <a:cs typeface="Arial" panose="020B0604020202020204" pitchFamily="34" charset="0"/>
              </a:rPr>
              <a:t> and Urtasun 2024)</a:t>
            </a:r>
          </a:p>
          <a:p>
            <a:pPr marL="342900" indent="-342900">
              <a:spcAft>
                <a:spcPts val="600"/>
              </a:spcAft>
              <a:buFont typeface="+mj-lt"/>
              <a:buAutoNum type="arabicPeriod"/>
            </a:pPr>
            <a:r>
              <a:rPr lang="en-US" sz="1200" dirty="0">
                <a:latin typeface="Arial" panose="020B0604020202020204" pitchFamily="34" charset="0"/>
                <a:cs typeface="Arial" panose="020B0604020202020204" pitchFamily="34" charset="0"/>
              </a:rPr>
              <a:t>EOFs value employment stability </a:t>
            </a:r>
            <a:r>
              <a:rPr lang="en-US" sz="800" dirty="0">
                <a:latin typeface="Arial" panose="020B0604020202020204" pitchFamily="34" charset="0"/>
                <a:cs typeface="Arial" panose="020B0604020202020204" pitchFamily="34" charset="0"/>
              </a:rPr>
              <a:t>(</a:t>
            </a:r>
            <a:r>
              <a:rPr lang="en-US" sz="800" dirty="0" err="1">
                <a:effectLst/>
                <a:latin typeface="Times New Roman" panose="02020603050405020304" pitchFamily="18" charset="0"/>
                <a:ea typeface="Times New Roman" panose="02020603050405020304" pitchFamily="18" charset="0"/>
              </a:rPr>
              <a:t>Kurtulus</a:t>
            </a:r>
            <a:r>
              <a:rPr lang="en-US" sz="800" dirty="0">
                <a:effectLst/>
                <a:latin typeface="Times New Roman" panose="02020603050405020304" pitchFamily="18" charset="0"/>
                <a:ea typeface="Times New Roman" panose="02020603050405020304" pitchFamily="18" charset="0"/>
              </a:rPr>
              <a:t> and Kruse, 2018</a:t>
            </a:r>
            <a:r>
              <a:rPr lang="en-US" sz="800" dirty="0">
                <a:effectLst/>
              </a:rPr>
              <a:t>)</a:t>
            </a:r>
            <a:endParaRPr lang="en-US" sz="800" dirty="0">
              <a:latin typeface="Arial" panose="020B0604020202020204" pitchFamily="34" charset="0"/>
              <a:cs typeface="Arial" panose="020B0604020202020204" pitchFamily="34" charset="0"/>
            </a:endParaRPr>
          </a:p>
          <a:p>
            <a:pPr marL="342900" indent="-342900">
              <a:buFont typeface="+mj-lt"/>
              <a:buAutoNum type="arabicPeriod"/>
            </a:pPr>
            <a:r>
              <a:rPr lang="en-US" sz="1200" dirty="0">
                <a:latin typeface="Arial" panose="020B0604020202020204" pitchFamily="34" charset="0"/>
                <a:cs typeface="Arial" panose="020B0604020202020204" pitchFamily="34" charset="0"/>
              </a:rPr>
              <a:t>EOFs provide greater workplace safety for production workers </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Adrianto</a:t>
            </a:r>
            <a:r>
              <a:rPr lang="en-US" sz="800" dirty="0">
                <a:latin typeface="Arial" panose="020B0604020202020204" pitchFamily="34" charset="0"/>
                <a:cs typeface="Arial" panose="020B0604020202020204" pitchFamily="34" charset="0"/>
              </a:rPr>
              <a:t> et al. 2024)</a:t>
            </a:r>
          </a:p>
          <a:p>
            <a:pPr marL="342900" indent="-342900">
              <a:buFont typeface="+mj-lt"/>
              <a:buAutoNum type="arabicPeriod"/>
            </a:pPr>
            <a:r>
              <a:rPr lang="en-US" sz="1200" dirty="0">
                <a:latin typeface="Arial" panose="020B0604020202020204" pitchFamily="34" charset="0"/>
                <a:cs typeface="Arial" panose="020B0604020202020204" pitchFamily="34" charset="0"/>
              </a:rPr>
              <a:t>Therefore, if robots improve workers’ well-being, particularly employment and safety, they are more likely to adopt them than peer CFs</a:t>
            </a:r>
          </a:p>
          <a:p>
            <a:pPr marL="342900" indent="-342900">
              <a:buFont typeface="+mj-lt"/>
              <a:buAutoNum type="arabicPeriod"/>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844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2C8218-0D17-A61E-28F1-FA4E0DAD59C9}"/>
              </a:ext>
            </a:extLst>
          </p:cNvPr>
          <p:cNvSpPr>
            <a:spLocks noGrp="1"/>
          </p:cNvSpPr>
          <p:nvPr>
            <p:ph type="sldNum" idx="12"/>
          </p:nvPr>
        </p:nvSpPr>
        <p:spPr/>
        <p:txBody>
          <a:bodyPr/>
          <a:lstStyle/>
          <a:p>
            <a:fld id="{00000000-1234-1234-1234-123412341234}" type="slidenum">
              <a:rPr lang="en-US" smtClean="0"/>
              <a:pPr/>
              <a:t>9</a:t>
            </a:fld>
            <a:r>
              <a:rPr lang="en-US"/>
              <a:t> / 28</a:t>
            </a:r>
            <a:endParaRPr lang="en-US" dirty="0"/>
          </a:p>
        </p:txBody>
      </p:sp>
      <p:sp>
        <p:nvSpPr>
          <p:cNvPr id="3" name="Title 2">
            <a:extLst>
              <a:ext uri="{FF2B5EF4-FFF2-40B4-BE49-F238E27FC236}">
                <a16:creationId xmlns:a16="http://schemas.microsoft.com/office/drawing/2014/main" id="{FCE18BFC-B4D2-B813-6878-CA03A23F0F0B}"/>
              </a:ext>
            </a:extLst>
          </p:cNvPr>
          <p:cNvSpPr>
            <a:spLocks noGrp="1"/>
          </p:cNvSpPr>
          <p:nvPr>
            <p:ph type="title"/>
          </p:nvPr>
        </p:nvSpPr>
        <p:spPr/>
        <p:txBody>
          <a:bodyPr/>
          <a:lstStyle/>
          <a:p>
            <a:r>
              <a:rPr lang="en-US" dirty="0"/>
              <a:t>Theoretical considerations 2</a:t>
            </a:r>
          </a:p>
        </p:txBody>
      </p:sp>
      <p:sp>
        <p:nvSpPr>
          <p:cNvPr id="4" name="TextBox 3">
            <a:extLst>
              <a:ext uri="{FF2B5EF4-FFF2-40B4-BE49-F238E27FC236}">
                <a16:creationId xmlns:a16="http://schemas.microsoft.com/office/drawing/2014/main" id="{0C1B50FD-192B-568F-E1D1-FB78CFC665F8}"/>
              </a:ext>
            </a:extLst>
          </p:cNvPr>
          <p:cNvSpPr txBox="1"/>
          <p:nvPr/>
        </p:nvSpPr>
        <p:spPr>
          <a:xfrm>
            <a:off x="600823" y="494718"/>
            <a:ext cx="5139249" cy="2031325"/>
          </a:xfrm>
          <a:prstGeom prst="rect">
            <a:avLst/>
          </a:prstGeom>
          <a:noFill/>
        </p:spPr>
        <p:txBody>
          <a:bodyPr wrap="square">
            <a:spAutoFit/>
          </a:bodyPr>
          <a:lstStyle/>
          <a:p>
            <a:pPr>
              <a:spcAft>
                <a:spcPts val="600"/>
              </a:spcAft>
            </a:pPr>
            <a:r>
              <a:rPr lang="en-US" sz="1200" dirty="0">
                <a:latin typeface="Arial" panose="020B0604020202020204" pitchFamily="34" charset="0"/>
                <a:cs typeface="Arial" panose="020B0604020202020204" pitchFamily="34" charset="0"/>
              </a:rPr>
              <a:t>Empirical findings at the firm and plant level suggest that adoption of robots is associated with an increase in employment of both high skill and low skill workers and raise productivity </a:t>
            </a:r>
            <a:r>
              <a:rPr lang="en-US" sz="800" dirty="0">
                <a:latin typeface="Arial" panose="020B0604020202020204" pitchFamily="34" charset="0"/>
                <a:cs typeface="Arial" panose="020B0604020202020204" pitchFamily="34" charset="0"/>
              </a:rPr>
              <a:t>(Koch et al. 2021, Dixon et al. 2021, Acemoglu et al., 2023; </a:t>
            </a:r>
            <a:r>
              <a:rPr lang="en-US" sz="800" dirty="0" err="1">
                <a:latin typeface="Arial" panose="020B0604020202020204" pitchFamily="34" charset="0"/>
                <a:cs typeface="Arial" panose="020B0604020202020204" pitchFamily="34" charset="0"/>
              </a:rPr>
              <a:t>Humlum</a:t>
            </a:r>
            <a:r>
              <a:rPr lang="en-US" sz="800" dirty="0">
                <a:latin typeface="Arial" panose="020B0604020202020204" pitchFamily="34" charset="0"/>
                <a:cs typeface="Arial" panose="020B0604020202020204" pitchFamily="34" charset="0"/>
              </a:rPr>
              <a:t>, 2022, Adrianto, Ben-Ner &amp; Urtasun 2024)</a:t>
            </a:r>
            <a:r>
              <a:rPr lang="en-US" sz="1200" dirty="0">
                <a:latin typeface="Arial" panose="020B0604020202020204" pitchFamily="34" charset="0"/>
                <a:cs typeface="Arial" panose="020B0604020202020204" pitchFamily="34" charset="0"/>
              </a:rPr>
              <a:t> and increase workplace safety </a:t>
            </a:r>
            <a:r>
              <a:rPr lang="en-US" sz="800" dirty="0">
                <a:latin typeface="Arial" panose="020B0604020202020204" pitchFamily="34" charset="0"/>
                <a:cs typeface="Arial" panose="020B0604020202020204" pitchFamily="34" charset="0"/>
              </a:rPr>
              <a:t>(ABU in progress)</a:t>
            </a:r>
          </a:p>
          <a:p>
            <a:pPr>
              <a:spcAft>
                <a:spcPts val="600"/>
              </a:spcAft>
            </a:pPr>
            <a:r>
              <a:rPr lang="en-US" sz="1200" dirty="0">
                <a:latin typeface="Arial" panose="020B0604020202020204" pitchFamily="34" charset="0"/>
                <a:cs typeface="Arial" panose="020B0604020202020204" pitchFamily="34" charset="0"/>
              </a:rPr>
              <a:t>Therefore: </a:t>
            </a:r>
          </a:p>
          <a:p>
            <a:r>
              <a:rPr lang="en-US" sz="1200" i="1" dirty="0">
                <a:latin typeface="Arial" panose="020B0604020202020204" pitchFamily="34" charset="0"/>
                <a:cs typeface="Arial" panose="020B0604020202020204" pitchFamily="34" charset="0"/>
              </a:rPr>
              <a:t>Hypothesis 1. </a:t>
            </a:r>
            <a:r>
              <a:rPr lang="en-US" sz="1200" dirty="0">
                <a:latin typeface="Arial" panose="020B0604020202020204" pitchFamily="34" charset="0"/>
                <a:cs typeface="Arial" panose="020B0604020202020204" pitchFamily="34" charset="0"/>
              </a:rPr>
              <a:t>EOFs are more likely to adopt robots than CFs facing similar circumstances (industry, size)</a:t>
            </a:r>
          </a:p>
          <a:p>
            <a:r>
              <a:rPr lang="en-US" sz="1200" i="1" dirty="0">
                <a:latin typeface="Arial" panose="020B0604020202020204" pitchFamily="34" charset="0"/>
                <a:cs typeface="Arial" panose="020B0604020202020204" pitchFamily="34" charset="0"/>
              </a:rPr>
              <a:t>Hypothesis 2. </a:t>
            </a:r>
            <a:r>
              <a:rPr lang="en-US" sz="1200" dirty="0">
                <a:latin typeface="Arial" panose="020B0604020202020204" pitchFamily="34" charset="0"/>
                <a:cs typeface="Arial" panose="020B0604020202020204" pitchFamily="34" charset="0"/>
              </a:rPr>
              <a:t>Following robot adoption,  EOFs will decrease less/increase more employment than peer CFs</a:t>
            </a:r>
          </a:p>
        </p:txBody>
      </p:sp>
    </p:spTree>
    <p:extLst>
      <p:ext uri="{BB962C8B-B14F-4D97-AF65-F5344CB8AC3E}">
        <p14:creationId xmlns:p14="http://schemas.microsoft.com/office/powerpoint/2010/main" val="41134621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7466</TotalTime>
  <Words>1404</Words>
  <Application>Microsoft Office PowerPoint</Application>
  <PresentationFormat>Custom</PresentationFormat>
  <Paragraphs>158</Paragraphs>
  <Slides>26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Book Antiqua</vt:lpstr>
      <vt:lpstr>Calibri</vt:lpstr>
      <vt:lpstr>Gill Sans MT</vt:lpstr>
      <vt:lpstr>Times New Roman</vt:lpstr>
      <vt:lpstr>Wingdings</vt:lpstr>
      <vt:lpstr>Parcel</vt:lpstr>
      <vt:lpstr>PowerPoint Presentation</vt:lpstr>
      <vt:lpstr>PowerPoint Presentation</vt:lpstr>
      <vt:lpstr>PowerPoint Presentation</vt:lpstr>
      <vt:lpstr>Luddite Riots</vt:lpstr>
      <vt:lpstr>Labor and automation</vt:lpstr>
      <vt:lpstr>Industrial Robots</vt:lpstr>
      <vt:lpstr>Research questions</vt:lpstr>
      <vt:lpstr>Theoretical considerations 1</vt:lpstr>
      <vt:lpstr>Theoretical considerations 2</vt:lpstr>
      <vt:lpstr>Our study</vt:lpstr>
      <vt:lpstr>PowerPoint Presentation</vt:lpstr>
      <vt:lpstr>Descriptive statistics</vt:lpstr>
      <vt:lpstr>Adoption rates by ownership type </vt:lpstr>
      <vt:lpstr>Empirical strategy</vt:lpstr>
      <vt:lpstr>are EOF more/less likely to adopt robots?</vt:lpstr>
      <vt:lpstr>Interpretations</vt:lpstr>
      <vt:lpstr>Are EOF/CF with better participative mechanisms more/less receptive to robots?</vt:lpstr>
      <vt:lpstr>Interpretations</vt:lpstr>
      <vt:lpstr>do hiring activities change following robot adoption?</vt:lpstr>
      <vt:lpstr>Event-study analysis on unadjusted number of postings</vt:lpstr>
      <vt:lpstr>Normalizing postings to remove size differences</vt:lpstr>
      <vt:lpstr>Splitting EOF by collective bargaining shows No significant difference But, HIRING from Collectively-bargained EOF resembles CF</vt:lpstr>
      <vt:lpstr>Interpretations</vt:lpstr>
      <vt:lpstr>Conclusion: Are EOF luddites?</vt:lpstr>
      <vt:lpstr>Thank you</vt:lpstr>
      <vt:lpstr>Are EOF/CF with better participative mechanisms more/less receptive to robots? Commuting zones instead of States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Adrianto, Avner Ben-Ner, and Ainhoa Urtasun</dc:creator>
  <cp:lastModifiedBy>Adrianto Adrianto</cp:lastModifiedBy>
  <cp:revision>126</cp:revision>
  <dcterms:created xsi:type="dcterms:W3CDTF">2023-07-14T17:38:16Z</dcterms:created>
  <dcterms:modified xsi:type="dcterms:W3CDTF">2024-01-14T16:40:43Z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2023-07-14T00:00:00Z</vt:filetime>
  </property>
  <property fmtid="{D5CDD505-2E9C-101B-9397-08002B2CF9AE}" pid="3" name="Creator">
    <vt:lpwstr>LaTeX with Beamer class</vt:lpwstr>
  </property>
  <property fmtid="{D5CDD505-2E9C-101B-9397-08002B2CF9AE}" pid="4" name="LastSaved">
    <vt:filetime>2023-07-14T00:00:00Z</vt:filetime>
  </property>
  <property fmtid="{D5CDD505-2E9C-101B-9397-08002B2CF9AE}" pid="5" name="PTEX.Fullbanner">
    <vt:lpwstr>This is pdfTeX, Version 3.141592653-2.6-1.40.24 (TeX Live 2022) kpathsea version 6.3.4</vt:lpwstr>
  </property>
  <property fmtid="{D5CDD505-2E9C-101B-9397-08002B2CF9AE}" pid="6" name="Producer">
    <vt:lpwstr>pdfTeX-1.40.24</vt:lpwstr>
  </property>
</Properties>
</file>