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85" r:id="rId6"/>
    <p:sldId id="259" r:id="rId7"/>
    <p:sldId id="280" r:id="rId8"/>
    <p:sldId id="260" r:id="rId9"/>
    <p:sldId id="266" r:id="rId10"/>
    <p:sldId id="269" r:id="rId11"/>
    <p:sldId id="270" r:id="rId12"/>
    <p:sldId id="283" r:id="rId13"/>
    <p:sldId id="277" r:id="rId14"/>
    <p:sldId id="284"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9" autoAdjust="0"/>
    <p:restoredTop sz="74969" autoAdjust="0"/>
  </p:normalViewPr>
  <p:slideViewPr>
    <p:cSldViewPr snapToGrid="0" snapToObjects="1">
      <p:cViewPr>
        <p:scale>
          <a:sx n="62" d="100"/>
          <a:sy n="62" d="100"/>
        </p:scale>
        <p:origin x="1003" y="101"/>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647EB-3155-494F-BA82-C3F1D9480B24}" type="datetimeFigureOut">
              <a:rPr kumimoji="1" lang="ja-JP" altLang="en-US" smtClean="0"/>
              <a:t>2019/1/24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70F9C-5D17-4C12-AD78-18BABC3D1868}" type="slidenum">
              <a:rPr kumimoji="1" lang="ja-JP" altLang="en-US" smtClean="0"/>
              <a:t>‹#›</a:t>
            </a:fld>
            <a:endParaRPr kumimoji="1" lang="ja-JP" altLang="en-US"/>
          </a:p>
        </p:txBody>
      </p:sp>
    </p:spTree>
    <p:extLst>
      <p:ext uri="{BB962C8B-B14F-4D97-AF65-F5344CB8AC3E}">
        <p14:creationId xmlns:p14="http://schemas.microsoft.com/office/powerpoint/2010/main" val="3524164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3200" dirty="0"/>
              <a:t>これから，マルチメディア情報検索</a:t>
            </a:r>
            <a:r>
              <a:rPr kumimoji="1" lang="en-US" altLang="ja-JP" sz="3200" dirty="0"/>
              <a:t>B1</a:t>
            </a:r>
            <a:r>
              <a:rPr kumimoji="1" lang="ja-JP" altLang="en-US" sz="3200" dirty="0"/>
              <a:t>班の最終発表を始めます．</a:t>
            </a:r>
            <a:endParaRPr kumimoji="1" lang="en-US" altLang="ja-JP" sz="3200" dirty="0"/>
          </a:p>
          <a:p>
            <a:r>
              <a:rPr kumimoji="1" lang="ja-JP" altLang="en-US" sz="3200" dirty="0"/>
              <a:t>よろしくお願いします</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a:t>
            </a:fld>
            <a:endParaRPr kumimoji="1" lang="ja-JP" altLang="en-US"/>
          </a:p>
        </p:txBody>
      </p:sp>
    </p:spTree>
    <p:extLst>
      <p:ext uri="{BB962C8B-B14F-4D97-AF65-F5344CB8AC3E}">
        <p14:creationId xmlns:p14="http://schemas.microsoft.com/office/powerpoint/2010/main" val="2196588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識別部では，</a:t>
            </a:r>
            <a:endParaRPr kumimoji="1" lang="en-US" altLang="ja-JP" dirty="0"/>
          </a:p>
          <a:p>
            <a:r>
              <a:rPr kumimoji="1" lang="ja-JP" altLang="en-US" dirty="0"/>
              <a:t>画像そのものを使用する分類手法として，</a:t>
            </a:r>
            <a:endParaRPr kumimoji="1" lang="en-US" altLang="ja-JP" dirty="0"/>
          </a:p>
          <a:p>
            <a:r>
              <a:rPr kumimoji="1" lang="ja-JP" altLang="en-US" dirty="0"/>
              <a:t>ピクセルマッチング，</a:t>
            </a:r>
            <a:r>
              <a:rPr kumimoji="1" lang="en-US" altLang="ja-JP" dirty="0"/>
              <a:t>NN</a:t>
            </a:r>
            <a:r>
              <a:rPr kumimoji="1" lang="ja-JP" altLang="en-US" dirty="0" err="1"/>
              <a:t>，</a:t>
            </a:r>
            <a:r>
              <a:rPr kumimoji="1" lang="en-US" altLang="ja-JP" dirty="0"/>
              <a:t>CNN</a:t>
            </a:r>
            <a:r>
              <a:rPr kumimoji="1" lang="ja-JP" altLang="en-US" dirty="0"/>
              <a:t>を使用しました．</a:t>
            </a:r>
            <a:endParaRPr kumimoji="1" lang="en-US" altLang="ja-JP" dirty="0"/>
          </a:p>
          <a:p>
            <a:r>
              <a:rPr kumimoji="1" lang="ja-JP" altLang="en-US" dirty="0"/>
              <a:t>前処理で出力した特徴量を使用する分類手法として，</a:t>
            </a:r>
            <a:endParaRPr kumimoji="1" lang="en-US" altLang="ja-JP" dirty="0"/>
          </a:p>
          <a:p>
            <a:r>
              <a:rPr kumimoji="1" lang="en-US" altLang="ja-JP" dirty="0"/>
              <a:t>K</a:t>
            </a:r>
            <a:r>
              <a:rPr kumimoji="1" lang="ja-JP" altLang="en-US" dirty="0"/>
              <a:t>最近傍法</a:t>
            </a:r>
            <a:endParaRPr kumimoji="1" lang="en-US" altLang="ja-JP" dirty="0"/>
          </a:p>
          <a:p>
            <a:r>
              <a:rPr kumimoji="1" lang="ja-JP" altLang="en-US" dirty="0"/>
              <a:t>部分空間法</a:t>
            </a:r>
            <a:endParaRPr kumimoji="1" lang="en-US" altLang="ja-JP" dirty="0"/>
          </a:p>
          <a:p>
            <a:r>
              <a:rPr kumimoji="1" lang="en-US" altLang="ja-JP" dirty="0" err="1"/>
              <a:t>LightGBM</a:t>
            </a:r>
            <a:r>
              <a:rPr kumimoji="1" lang="ja-JP" altLang="en-US" dirty="0"/>
              <a:t>を使用しました．</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10</a:t>
            </a:fld>
            <a:endParaRPr kumimoji="1" lang="ja-JP" altLang="en-US"/>
          </a:p>
        </p:txBody>
      </p:sp>
    </p:spTree>
    <p:extLst>
      <p:ext uri="{BB962C8B-B14F-4D97-AF65-F5344CB8AC3E}">
        <p14:creationId xmlns:p14="http://schemas.microsoft.com/office/powerpoint/2010/main" val="342591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入力データと処理方法を選択して実行すると</a:t>
            </a:r>
            <a:endParaRPr kumimoji="1" lang="en-US" altLang="ja-JP" dirty="0"/>
          </a:p>
          <a:p>
            <a:r>
              <a:rPr kumimoji="1" lang="ja-JP" altLang="en-US" dirty="0"/>
              <a:t>テストデータの正解率を出力する</a:t>
            </a:r>
            <a:r>
              <a:rPr kumimoji="1" lang="en-US" altLang="ja-JP" dirty="0"/>
              <a:t>GUI</a:t>
            </a:r>
            <a:r>
              <a:rPr kumimoji="1" lang="ja-JP" altLang="en-US" dirty="0"/>
              <a:t>を作成しました</a:t>
            </a:r>
            <a:endParaRPr kumimoji="1" lang="en-US" altLang="ja-JP" dirty="0"/>
          </a:p>
          <a:p>
            <a:r>
              <a:rPr kumimoji="1" lang="ja-JP" altLang="en-US" dirty="0"/>
              <a:t>操作手順として，</a:t>
            </a:r>
            <a:endParaRPr kumimoji="1" lang="en-US" altLang="ja-JP" dirty="0"/>
          </a:p>
          <a:p>
            <a:r>
              <a:rPr kumimoji="1" lang="ja-JP" altLang="en-US" dirty="0"/>
              <a:t>初めに，学習，検証データのフォルダを選択し，</a:t>
            </a:r>
            <a:endParaRPr kumimoji="1" lang="en-US" altLang="ja-JP" dirty="0"/>
          </a:p>
          <a:p>
            <a:r>
              <a:rPr kumimoji="1" lang="ja-JP" altLang="en-US" dirty="0"/>
              <a:t>次に分類手法を選択します</a:t>
            </a:r>
            <a:endParaRPr kumimoji="1" lang="en-US" altLang="ja-JP" dirty="0"/>
          </a:p>
          <a:p>
            <a:r>
              <a:rPr kumimoji="1" lang="ja-JP" altLang="en-US" dirty="0"/>
              <a:t>そして実行するとテストデータの正解率を表示されるようになっています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11</a:t>
            </a:fld>
            <a:endParaRPr kumimoji="1" lang="ja-JP" altLang="en-US"/>
          </a:p>
        </p:txBody>
      </p:sp>
    </p:spTree>
    <p:extLst>
      <p:ext uri="{BB962C8B-B14F-4D97-AF65-F5344CB8AC3E}">
        <p14:creationId xmlns:p14="http://schemas.microsoft.com/office/powerpoint/2010/main" val="420058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認識精度が高かった手法ですが，</a:t>
            </a:r>
            <a:endParaRPr kumimoji="1" lang="en-US" altLang="ja-JP" dirty="0"/>
          </a:p>
          <a:p>
            <a:r>
              <a:rPr kumimoji="1" lang="ja-JP" altLang="en-US" dirty="0"/>
              <a:t>一番良かったのは，エッジ検出後の画像から求めた</a:t>
            </a:r>
            <a:r>
              <a:rPr kumimoji="1" lang="en-US" altLang="ja-JP" dirty="0"/>
              <a:t>DCT</a:t>
            </a:r>
            <a:r>
              <a:rPr kumimoji="1" lang="ja-JP" altLang="en-US" dirty="0"/>
              <a:t>特徴量を</a:t>
            </a:r>
            <a:endParaRPr kumimoji="1" lang="en-US" altLang="ja-JP" dirty="0"/>
          </a:p>
          <a:p>
            <a:r>
              <a:rPr kumimoji="1" lang="ja-JP" altLang="en-US" dirty="0"/>
              <a:t>単純マッチングによって分類したもので，</a:t>
            </a:r>
            <a:r>
              <a:rPr kumimoji="1" lang="en-US" altLang="ja-JP" dirty="0"/>
              <a:t>82%</a:t>
            </a:r>
            <a:r>
              <a:rPr kumimoji="1" lang="ja-JP" altLang="en-US" dirty="0" err="1"/>
              <a:t>で</a:t>
            </a:r>
            <a:r>
              <a:rPr kumimoji="1" lang="ja-JP" altLang="en-US" dirty="0"/>
              <a:t>した</a:t>
            </a:r>
            <a:endParaRPr kumimoji="1" lang="en-US" altLang="ja-JP" dirty="0"/>
          </a:p>
          <a:p>
            <a:r>
              <a:rPr kumimoji="1" lang="ja-JP" altLang="en-US" dirty="0"/>
              <a:t>また，エッジ検出後の画像から求めた</a:t>
            </a:r>
            <a:r>
              <a:rPr kumimoji="1" lang="en-US" altLang="ja-JP" dirty="0"/>
              <a:t>HOG</a:t>
            </a:r>
            <a:r>
              <a:rPr kumimoji="1" lang="ja-JP" altLang="en-US" dirty="0"/>
              <a:t>特徴量を，</a:t>
            </a:r>
            <a:endParaRPr kumimoji="1" lang="en-US" altLang="ja-JP" dirty="0"/>
          </a:p>
          <a:p>
            <a:r>
              <a:rPr kumimoji="1" lang="en-US" altLang="ja-JP" dirty="0" err="1"/>
              <a:t>kNN</a:t>
            </a:r>
            <a:r>
              <a:rPr kumimoji="1" lang="ja-JP" altLang="en-US" dirty="0"/>
              <a:t>によって分類したものが</a:t>
            </a:r>
            <a:r>
              <a:rPr kumimoji="1" lang="en-US" altLang="ja-JP" dirty="0"/>
              <a:t>75%</a:t>
            </a:r>
            <a:r>
              <a:rPr kumimoji="1" lang="ja-JP" altLang="en-US" dirty="0"/>
              <a:t>でした．</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12</a:t>
            </a:fld>
            <a:endParaRPr kumimoji="1" lang="ja-JP" altLang="en-US"/>
          </a:p>
        </p:txBody>
      </p:sp>
    </p:spTree>
    <p:extLst>
      <p:ext uri="{BB962C8B-B14F-4D97-AF65-F5344CB8AC3E}">
        <p14:creationId xmlns:p14="http://schemas.microsoft.com/office/powerpoint/2010/main" val="244725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まとめとして，</a:t>
            </a:r>
            <a:r>
              <a:rPr kumimoji="1" lang="en-US" altLang="ja-JP" dirty="0"/>
              <a:t>Canny</a:t>
            </a:r>
            <a:r>
              <a:rPr kumimoji="1" lang="ja-JP" altLang="en-US" dirty="0"/>
              <a:t>法によるエッジ検出が有効だとわかりました</a:t>
            </a:r>
            <a:endParaRPr kumimoji="1" lang="en-US" altLang="ja-JP" dirty="0"/>
          </a:p>
          <a:p>
            <a:r>
              <a:rPr kumimoji="1" lang="ja-JP" altLang="en-US" dirty="0"/>
              <a:t>分類手法として単純マッチングや</a:t>
            </a:r>
            <a:r>
              <a:rPr kumimoji="1" lang="en-US" altLang="ja-JP" dirty="0" err="1"/>
              <a:t>kNN</a:t>
            </a:r>
            <a:r>
              <a:rPr kumimoji="1" lang="ja-JP" altLang="en-US" dirty="0"/>
              <a:t>の方が精度が良かったのは，</a:t>
            </a:r>
            <a:endParaRPr kumimoji="1" lang="en-US" altLang="ja-JP" dirty="0"/>
          </a:p>
          <a:p>
            <a:r>
              <a:rPr kumimoji="1" lang="ja-JP" altLang="en-US" dirty="0"/>
              <a:t>データ数が少ないことが考えられました．</a:t>
            </a:r>
            <a:endParaRPr kumimoji="1" lang="en-US" altLang="ja-JP" dirty="0"/>
          </a:p>
          <a:p>
            <a:r>
              <a:rPr kumimoji="1" lang="ja-JP" altLang="en-US" dirty="0"/>
              <a:t>特徴量として</a:t>
            </a:r>
            <a:r>
              <a:rPr kumimoji="1" lang="en-US" altLang="ja-JP" dirty="0"/>
              <a:t>DCT</a:t>
            </a:r>
            <a:r>
              <a:rPr kumimoji="1" lang="ja-JP" altLang="en-US" dirty="0"/>
              <a:t>による特徴量が有効だとわかりました</a:t>
            </a:r>
            <a:endParaRPr kumimoji="1" lang="en-US" altLang="ja-JP" dirty="0"/>
          </a:p>
          <a:p>
            <a:r>
              <a:rPr kumimoji="1" lang="ja-JP" altLang="en-US" dirty="0"/>
              <a:t>最終的に，正解率</a:t>
            </a:r>
            <a:r>
              <a:rPr kumimoji="1" lang="en-US" altLang="ja-JP" dirty="0"/>
              <a:t>82%</a:t>
            </a:r>
            <a:r>
              <a:rPr kumimoji="1" lang="ja-JP" altLang="en-US" dirty="0" err="1"/>
              <a:t>に到</a:t>
            </a:r>
            <a:r>
              <a:rPr kumimoji="1" lang="ja-JP" altLang="en-US" dirty="0"/>
              <a:t>達することができました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13</a:t>
            </a:fld>
            <a:endParaRPr kumimoji="1" lang="ja-JP" altLang="en-US"/>
          </a:p>
        </p:txBody>
      </p:sp>
    </p:spTree>
    <p:extLst>
      <p:ext uri="{BB962C8B-B14F-4D97-AF65-F5344CB8AC3E}">
        <p14:creationId xmlns:p14="http://schemas.microsoft.com/office/powerpoint/2010/main" val="1250666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14</a:t>
            </a:fld>
            <a:endParaRPr kumimoji="1" lang="ja-JP" altLang="en-US"/>
          </a:p>
        </p:txBody>
      </p:sp>
    </p:spTree>
    <p:extLst>
      <p:ext uri="{BB962C8B-B14F-4D97-AF65-F5344CB8AC3E}">
        <p14:creationId xmlns:p14="http://schemas.microsoft.com/office/powerpoint/2010/main" val="1718837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実験目的は，芸能人に・・・作成することです．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A270F9C-5D17-4C12-AD78-18BABC3D1868}" type="slidenum">
              <a:rPr kumimoji="1" lang="ja-JP" altLang="en-US" smtClean="0"/>
              <a:t>2</a:t>
            </a:fld>
            <a:endParaRPr kumimoji="1" lang="ja-JP" altLang="en-US"/>
          </a:p>
        </p:txBody>
      </p:sp>
    </p:spTree>
    <p:extLst>
      <p:ext uri="{BB962C8B-B14F-4D97-AF65-F5344CB8AC3E}">
        <p14:creationId xmlns:p14="http://schemas.microsoft.com/office/powerpoint/2010/main" val="129657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使用データセットですが，与えられたデータは</a:t>
            </a:r>
            <a:r>
              <a:rPr kumimoji="1" lang="en-US" altLang="ja-JP" dirty="0"/>
              <a:t>20</a:t>
            </a:r>
            <a:r>
              <a:rPr kumimoji="1" lang="ja-JP" altLang="en-US" dirty="0"/>
              <a:t>人の顔写真が</a:t>
            </a:r>
            <a:r>
              <a:rPr kumimoji="1" lang="en-US" altLang="ja-JP" dirty="0"/>
              <a:t>10</a:t>
            </a:r>
            <a:r>
              <a:rPr kumimoji="1" lang="ja-JP" altLang="en-US" dirty="0"/>
              <a:t>枚づつあり，</a:t>
            </a:r>
            <a:endParaRPr kumimoji="1" lang="en-US" altLang="ja-JP" dirty="0"/>
          </a:p>
          <a:p>
            <a:r>
              <a:rPr kumimoji="1" lang="ja-JP" altLang="en-US" dirty="0"/>
              <a:t>検証用のクエリデータは</a:t>
            </a:r>
            <a:r>
              <a:rPr kumimoji="1" lang="en-US" altLang="ja-JP" dirty="0"/>
              <a:t>58</a:t>
            </a:r>
            <a:r>
              <a:rPr kumimoji="1" lang="ja-JP" altLang="en-US" dirty="0"/>
              <a:t>枚となっています．</a:t>
            </a:r>
            <a:endParaRPr kumimoji="1" lang="en-US" altLang="ja-JP" dirty="0"/>
          </a:p>
          <a:p>
            <a:r>
              <a:rPr kumimoji="1" lang="ja-JP" altLang="en-US" dirty="0"/>
              <a:t>これは人によって枚数は異なり，</a:t>
            </a:r>
            <a:r>
              <a:rPr kumimoji="1" lang="en-US" altLang="ja-JP" dirty="0"/>
              <a:t>58</a:t>
            </a:r>
            <a:r>
              <a:rPr kumimoji="1" lang="ja-JP" altLang="en-US" dirty="0"/>
              <a:t>枚の内</a:t>
            </a:r>
            <a:r>
              <a:rPr kumimoji="1" lang="en-US" altLang="ja-JP" dirty="0"/>
              <a:t>2</a:t>
            </a:r>
            <a:r>
              <a:rPr kumimoji="1" lang="ja-JP" altLang="en-US" dirty="0"/>
              <a:t>枚は登録されていない人物です．</a:t>
            </a:r>
            <a:endParaRPr kumimoji="1" lang="en-US" altLang="ja-JP" dirty="0"/>
          </a:p>
          <a:p>
            <a:r>
              <a:rPr kumimoji="1" lang="ja-JP" altLang="en-US" dirty="0"/>
              <a:t>認識精度は，正解数</a:t>
            </a:r>
            <a:r>
              <a:rPr kumimoji="1" lang="en-US" altLang="ja-JP" dirty="0"/>
              <a:t>÷</a:t>
            </a:r>
            <a:r>
              <a:rPr kumimoji="1" lang="ja-JP" altLang="en-US" dirty="0"/>
              <a:t>クエリ数で計算しました．</a:t>
            </a:r>
          </a:p>
        </p:txBody>
      </p:sp>
      <p:sp>
        <p:nvSpPr>
          <p:cNvPr id="4" name="スライド番号プレースホルダー 3"/>
          <p:cNvSpPr>
            <a:spLocks noGrp="1"/>
          </p:cNvSpPr>
          <p:nvPr>
            <p:ph type="sldNum" sz="quarter" idx="10"/>
          </p:nvPr>
        </p:nvSpPr>
        <p:spPr/>
        <p:txBody>
          <a:bodyPr/>
          <a:lstStyle/>
          <a:p>
            <a:fld id="{4A270F9C-5D17-4C12-AD78-18BABC3D1868}" type="slidenum">
              <a:rPr kumimoji="1" lang="ja-JP" altLang="en-US" smtClean="0"/>
              <a:t>3</a:t>
            </a:fld>
            <a:endParaRPr kumimoji="1" lang="ja-JP" altLang="en-US"/>
          </a:p>
        </p:txBody>
      </p:sp>
    </p:spTree>
    <p:extLst>
      <p:ext uri="{BB962C8B-B14F-4D97-AF65-F5344CB8AC3E}">
        <p14:creationId xmlns:p14="http://schemas.microsoft.com/office/powerpoint/2010/main" val="199945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データセットはこんな感じになっています．</a:t>
            </a:r>
            <a:endParaRPr kumimoji="1" lang="en-US" altLang="ja-JP" dirty="0"/>
          </a:p>
          <a:p>
            <a:r>
              <a:rPr kumimoji="1" lang="ja-JP" altLang="en-US" dirty="0"/>
              <a:t>こちらが学習データで，こっちが検証用データです．</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4</a:t>
            </a:fld>
            <a:endParaRPr kumimoji="1" lang="ja-JP" altLang="en-US"/>
          </a:p>
        </p:txBody>
      </p:sp>
    </p:spTree>
    <p:extLst>
      <p:ext uri="{BB962C8B-B14F-4D97-AF65-F5344CB8AC3E}">
        <p14:creationId xmlns:p14="http://schemas.microsoft.com/office/powerpoint/2010/main" val="18958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システムの全体像はこのようになっています．</a:t>
            </a:r>
            <a:endParaRPr kumimoji="1" lang="en-US" altLang="ja-JP" dirty="0"/>
          </a:p>
          <a:p>
            <a:r>
              <a:rPr kumimoji="1" lang="ja-JP" altLang="en-US" dirty="0"/>
              <a:t>前処理部で，顔のトリミングなどをして，</a:t>
            </a:r>
            <a:endParaRPr kumimoji="1" lang="en-US" altLang="ja-JP" dirty="0"/>
          </a:p>
          <a:p>
            <a:r>
              <a:rPr kumimoji="1" lang="ja-JP" altLang="en-US" dirty="0"/>
              <a:t>特徴抽出部で顔の部位検出などを行います．</a:t>
            </a:r>
            <a:endParaRPr kumimoji="1" lang="en-US" altLang="ja-JP" dirty="0"/>
          </a:p>
          <a:p>
            <a:r>
              <a:rPr kumimoji="1" lang="ja-JP" altLang="en-US" dirty="0"/>
              <a:t>識別部で単純マッチングなどの手法を使用して，</a:t>
            </a:r>
            <a:endParaRPr kumimoji="1" lang="en-US" altLang="ja-JP" dirty="0"/>
          </a:p>
          <a:p>
            <a:r>
              <a:rPr kumimoji="1" lang="ja-JP" altLang="en-US" dirty="0"/>
              <a:t>分類を行い，後処理部で出力します．</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5</a:t>
            </a:fld>
            <a:endParaRPr kumimoji="1" lang="ja-JP" altLang="en-US"/>
          </a:p>
        </p:txBody>
      </p:sp>
    </p:spTree>
    <p:extLst>
      <p:ext uri="{BB962C8B-B14F-4D97-AF65-F5344CB8AC3E}">
        <p14:creationId xmlns:p14="http://schemas.microsoft.com/office/powerpoint/2010/main" val="394636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班の方針として，</a:t>
            </a:r>
            <a:r>
              <a:rPr kumimoji="1" lang="en-US" altLang="ja-JP" dirty="0" err="1"/>
              <a:t>Matlab</a:t>
            </a:r>
            <a:r>
              <a:rPr kumimoji="1" lang="ja-JP" altLang="en-US" dirty="0"/>
              <a:t>と画像処理系のライブラリが豊富な</a:t>
            </a:r>
            <a:r>
              <a:rPr kumimoji="1" lang="en-US" altLang="ja-JP" dirty="0"/>
              <a:t>Python</a:t>
            </a:r>
            <a:r>
              <a:rPr kumimoji="1" lang="ja-JP" altLang="en-US" dirty="0"/>
              <a:t>を使用することにしました</a:t>
            </a:r>
            <a:endParaRPr kumimoji="1" lang="en-US" altLang="ja-JP" dirty="0"/>
          </a:p>
          <a:p>
            <a:r>
              <a:rPr kumimoji="1" lang="ja-JP" altLang="en-US" dirty="0"/>
              <a:t>外部データは使用しない方針にしました</a:t>
            </a:r>
            <a:endParaRPr kumimoji="1" lang="en-US" altLang="ja-JP" dirty="0"/>
          </a:p>
          <a:p>
            <a:r>
              <a:rPr kumimoji="1" lang="ja-JP" altLang="en-US" dirty="0"/>
              <a:t>また最終的には</a:t>
            </a:r>
            <a:r>
              <a:rPr kumimoji="1" lang="en-US" altLang="ja-JP" dirty="0"/>
              <a:t>GUI</a:t>
            </a:r>
            <a:r>
              <a:rPr kumimoji="1" lang="ja-JP" altLang="en-US" dirty="0"/>
              <a:t>を使い，操作できるようにすることにしました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4A270F9C-5D17-4C12-AD78-18BABC3D1868}" type="slidenum">
              <a:rPr kumimoji="1" lang="ja-JP" altLang="en-US" smtClean="0"/>
              <a:t>6</a:t>
            </a:fld>
            <a:endParaRPr kumimoji="1" lang="ja-JP" altLang="en-US"/>
          </a:p>
        </p:txBody>
      </p:sp>
    </p:spTree>
    <p:extLst>
      <p:ext uri="{BB962C8B-B14F-4D97-AF65-F5344CB8AC3E}">
        <p14:creationId xmlns:p14="http://schemas.microsoft.com/office/powerpoint/2010/main" val="1530640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前処理部の顔のトリミングでは</a:t>
            </a:r>
            <a:r>
              <a:rPr kumimoji="1" lang="en-US" altLang="ja-JP" dirty="0"/>
              <a:t>OpenCV</a:t>
            </a:r>
            <a:r>
              <a:rPr kumimoji="1" lang="ja-JP" altLang="en-US" dirty="0"/>
              <a:t>で顔を切りだしました</a:t>
            </a:r>
            <a:endParaRPr kumimoji="1" lang="en-US" altLang="ja-JP" dirty="0"/>
          </a:p>
          <a:p>
            <a:r>
              <a:rPr kumimoji="1" lang="ja-JP" altLang="en-US" dirty="0"/>
              <a:t>これは検出領域の明暗差により特徴を捉えるアルゴリズムを使っています</a:t>
            </a:r>
            <a:endParaRPr kumimoji="1" lang="en-US" altLang="ja-JP" dirty="0"/>
          </a:p>
          <a:p>
            <a:r>
              <a:rPr kumimoji="1" lang="ja-JP" altLang="en-US" dirty="0"/>
              <a:t>また，</a:t>
            </a:r>
            <a:r>
              <a:rPr kumimoji="1" lang="en-US" altLang="ja-JP" dirty="0" err="1"/>
              <a:t>Dlib</a:t>
            </a:r>
            <a:r>
              <a:rPr kumimoji="1" lang="ja-JP" altLang="en-US" dirty="0"/>
              <a:t>で顔の部位の座標を求め，特徴量に使えるようにしました</a:t>
            </a:r>
          </a:p>
        </p:txBody>
      </p:sp>
      <p:sp>
        <p:nvSpPr>
          <p:cNvPr id="4" name="スライド番号プレースホルダー 3"/>
          <p:cNvSpPr>
            <a:spLocks noGrp="1"/>
          </p:cNvSpPr>
          <p:nvPr>
            <p:ph type="sldNum" sz="quarter" idx="10"/>
          </p:nvPr>
        </p:nvSpPr>
        <p:spPr/>
        <p:txBody>
          <a:bodyPr/>
          <a:lstStyle/>
          <a:p>
            <a:fld id="{4A270F9C-5D17-4C12-AD78-18BABC3D1868}" type="slidenum">
              <a:rPr kumimoji="1" lang="ja-JP" altLang="en-US" smtClean="0"/>
              <a:t>7</a:t>
            </a:fld>
            <a:endParaRPr kumimoji="1" lang="ja-JP" altLang="en-US"/>
          </a:p>
        </p:txBody>
      </p:sp>
    </p:spTree>
    <p:extLst>
      <p:ext uri="{BB962C8B-B14F-4D97-AF65-F5344CB8AC3E}">
        <p14:creationId xmlns:p14="http://schemas.microsoft.com/office/powerpoint/2010/main" val="343962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前処理部の正規化ですが，ひとによって切り出した画像サイズが違うので，</a:t>
            </a:r>
            <a:endParaRPr kumimoji="1" lang="en-US" altLang="ja-JP" dirty="0"/>
          </a:p>
          <a:p>
            <a:r>
              <a:rPr kumimoji="1" lang="ja-JP" altLang="en-US" dirty="0"/>
              <a:t>画像サイズを統一しました．</a:t>
            </a:r>
            <a:endParaRPr kumimoji="1" lang="en-US" altLang="ja-JP" dirty="0"/>
          </a:p>
          <a:p>
            <a:r>
              <a:rPr kumimoji="1" lang="ja-JP" altLang="en-US" dirty="0"/>
              <a:t>また画像によって全体的に暗いものや，明るいものがあったので，</a:t>
            </a:r>
            <a:endParaRPr kumimoji="1" lang="en-US" altLang="ja-JP" dirty="0"/>
          </a:p>
          <a:p>
            <a:r>
              <a:rPr kumimoji="1" lang="ja-JP" altLang="en-US" dirty="0"/>
              <a:t>画素値のヒストグラムを平坦化しました．</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8</a:t>
            </a:fld>
            <a:endParaRPr kumimoji="1" lang="ja-JP" altLang="en-US"/>
          </a:p>
        </p:txBody>
      </p:sp>
    </p:spTree>
    <p:extLst>
      <p:ext uri="{BB962C8B-B14F-4D97-AF65-F5344CB8AC3E}">
        <p14:creationId xmlns:p14="http://schemas.microsoft.com/office/powerpoint/2010/main" val="646740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今回，抽出した特徴量は，</a:t>
            </a:r>
            <a:endParaRPr kumimoji="1" lang="en-US" altLang="ja-JP" dirty="0"/>
          </a:p>
          <a:p>
            <a:r>
              <a:rPr kumimoji="1" lang="ja-JP" altLang="en-US" dirty="0"/>
              <a:t>顔の各部位の大きさと位置や，</a:t>
            </a:r>
            <a:endParaRPr kumimoji="1" lang="en-US" altLang="ja-JP" dirty="0"/>
          </a:p>
          <a:p>
            <a:r>
              <a:rPr kumimoji="1" lang="en-US" altLang="ja-JP" dirty="0"/>
              <a:t>DCT</a:t>
            </a:r>
            <a:r>
              <a:rPr kumimoji="1" lang="ja-JP" altLang="en-US" dirty="0"/>
              <a:t>変換による特徴量や</a:t>
            </a:r>
            <a:endParaRPr kumimoji="1" lang="en-US" altLang="ja-JP" dirty="0"/>
          </a:p>
          <a:p>
            <a:r>
              <a:rPr kumimoji="1" lang="en-US" altLang="ja-JP" dirty="0"/>
              <a:t>HOG</a:t>
            </a:r>
            <a:r>
              <a:rPr kumimoji="1" lang="ja-JP" altLang="en-US" dirty="0"/>
              <a:t>特徴量を使用しました</a:t>
            </a:r>
            <a:endParaRPr kumimoji="1" lang="en-US" altLang="ja-JP" dirty="0"/>
          </a:p>
          <a:p>
            <a:r>
              <a:rPr kumimoji="1" lang="ja-JP" altLang="en-US" dirty="0"/>
              <a:t>こちらがわかりづらいですが</a:t>
            </a:r>
            <a:r>
              <a:rPr kumimoji="1" lang="en-US" altLang="ja-JP" dirty="0"/>
              <a:t>DCT</a:t>
            </a:r>
            <a:r>
              <a:rPr kumimoji="1" lang="ja-JP" altLang="en-US" dirty="0"/>
              <a:t>変換後の例で，</a:t>
            </a:r>
            <a:endParaRPr kumimoji="1" lang="en-US" altLang="ja-JP" dirty="0"/>
          </a:p>
          <a:p>
            <a:r>
              <a:rPr kumimoji="1" lang="ja-JP" altLang="en-US" dirty="0"/>
              <a:t>こっちが，この画像の</a:t>
            </a:r>
            <a:r>
              <a:rPr kumimoji="1" lang="en-US" altLang="ja-JP" dirty="0"/>
              <a:t>HOG</a:t>
            </a:r>
            <a:r>
              <a:rPr kumimoji="1" lang="ja-JP" altLang="en-US" dirty="0"/>
              <a:t>特徴量を表示した例です．</a:t>
            </a:r>
            <a:endParaRPr kumimoji="1" lang="en-US" altLang="ja-JP" dirty="0"/>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9</a:t>
            </a:fld>
            <a:endParaRPr kumimoji="1" lang="ja-JP" altLang="en-US"/>
          </a:p>
        </p:txBody>
      </p:sp>
    </p:spTree>
    <p:extLst>
      <p:ext uri="{BB962C8B-B14F-4D97-AF65-F5344CB8AC3E}">
        <p14:creationId xmlns:p14="http://schemas.microsoft.com/office/powerpoint/2010/main" val="395228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70663-11E5-214F-B0FF-ACFEA4616C75}"/>
              </a:ext>
            </a:extLst>
          </p:cNvPr>
          <p:cNvSpPr>
            <a:spLocks noGrp="1"/>
          </p:cNvSpPr>
          <p:nvPr>
            <p:ph type="ctrTitle"/>
          </p:nvPr>
        </p:nvSpPr>
        <p:spPr>
          <a:xfrm>
            <a:off x="1524000" y="1122363"/>
            <a:ext cx="9144000" cy="2387600"/>
          </a:xfrm>
        </p:spPr>
        <p:txBody>
          <a:bodyPr anchor="b"/>
          <a:lstStyle>
            <a:lvl1pPr algn="ctr">
              <a:defRPr sz="6000" b="1" i="0">
                <a:latin typeface="Hiragino Kaku Gothic Pro W6" panose="020B0300000000000000" pitchFamily="34" charset="-128"/>
                <a:ea typeface="Hiragino Kaku Gothic Pro W6" panose="020B0300000000000000" pitchFamily="34" charset="-128"/>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101A3A6-6FF5-FA49-8631-744F628E7E8A}"/>
              </a:ext>
            </a:extLst>
          </p:cNvPr>
          <p:cNvSpPr>
            <a:spLocks noGrp="1"/>
          </p:cNvSpPr>
          <p:nvPr>
            <p:ph type="subTitle" idx="1"/>
          </p:nvPr>
        </p:nvSpPr>
        <p:spPr>
          <a:xfrm>
            <a:off x="1524000" y="3602038"/>
            <a:ext cx="9144000" cy="1655762"/>
          </a:xfrm>
        </p:spPr>
        <p:txBody>
          <a:bodyPr/>
          <a:lstStyle>
            <a:lvl1pPr marL="0" indent="0" algn="ctr">
              <a:buNone/>
              <a:defRPr sz="2400" b="0" i="0">
                <a:latin typeface="Hiragino Kaku Gothic Pro W3" panose="020B0300000000000000" pitchFamily="34" charset="-128"/>
                <a:ea typeface="Hiragino Kaku Gothic Pro W3" panose="020B03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E783723-DDA1-5F45-AA77-A09A0067FD93}"/>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533CE0DC-E60F-0A40-A61B-4AB30C6E29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C37C04-993E-E748-B260-A9A7F9FB4DF4}"/>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11947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8C921-3D8B-544D-BC8E-5F44ED168C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2952C0-C67A-B34C-8300-B5B9A4ADBCCC}"/>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8369A-5378-C54A-8EB3-BCFC9F12F959}"/>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7CE72F6F-D588-BB4A-8FB4-509E397C25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4389C0-4164-3544-BFDE-4ED3BE1C672C}"/>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75526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4B7A79-C32E-AB49-916F-BC02C003D0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46B0B7-4E08-A04E-8627-52B509E8C0B2}"/>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EE214C-3DB4-474B-A3AE-4AA2D06D90CE}"/>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AE70EF11-C57E-B540-9B5D-45D963936A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A7B253-B849-BB4D-99C8-15AF456E9AE2}"/>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4040763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99116-720A-D442-BCAE-8C74BCBA461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B8E55C-E48A-9647-9880-619F0E2F2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970EED5-EB65-C940-BCE5-97D6FB6F802B}"/>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799AFFCA-B689-E447-AB6A-A4A723F283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E68341-11E1-7042-B711-2232178897B1}"/>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73528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B56C4-BD95-9E4C-8ADD-788EEBAC028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88D08C-425C-8042-9008-1882D131DD71}"/>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7F6346-5DFB-BE40-9CC1-E86E0B6E4F23}"/>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F91F8601-4FCE-2F44-8477-BE0A2091D7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8F25B5-223D-F34C-BB61-99F7F4B22A56}"/>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787408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4B1CC5-BB7D-A141-BF80-95F96C0253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1CA36C-75E4-E449-98CD-13CBC38B0D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0D5EBB-9A95-D34F-AAB1-183781250CDF}"/>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EF34D33F-9275-6A48-A425-9E611EEFEB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AD7EC4-5ADB-A043-9EE6-088BE2296F67}"/>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764596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82E750-CB17-3241-8C4D-FFD45C0DD40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9B60B6-A237-4542-89B8-B793EA31DD25}"/>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68BC513-7358-B740-9CFA-69A3C25031AD}"/>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4DCC9B1-EAE1-6D4F-9C6D-E5BA7C65B28E}"/>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7E76E8E6-EF1B-6547-94EE-11E3EAE0B1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6EC0E5-9B45-CB4A-8DA9-8D307F25459B}"/>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148474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602661-A460-2440-90C6-D016F346CD2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66BEA6-77CF-984E-9E43-D9A7ED09D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BD077AB-C1F1-E640-A3BF-B254C3BE4028}"/>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2BBE25B-521E-2749-9DFA-8B111BAA6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519FDA54-2DD5-2443-8072-C70867C753EF}"/>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CBC91B7-8564-9A47-8979-B757BD1039F6}"/>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8" name="フッター プレースホルダー 7">
            <a:extLst>
              <a:ext uri="{FF2B5EF4-FFF2-40B4-BE49-F238E27FC236}">
                <a16:creationId xmlns:a16="http://schemas.microsoft.com/office/drawing/2014/main" id="{22A0F4CA-1503-8542-B7CA-EDBB73F2D01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573902-E43A-E64D-B3D1-4138CA452BD5}"/>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345362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F68508-48EB-4644-9D11-541B382808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170D220-530B-864E-AFDF-D78D61AB495B}"/>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4" name="フッター プレースホルダー 3">
            <a:extLst>
              <a:ext uri="{FF2B5EF4-FFF2-40B4-BE49-F238E27FC236}">
                <a16:creationId xmlns:a16="http://schemas.microsoft.com/office/drawing/2014/main" id="{9D66EA71-19F4-AD4C-9485-3144F5B9141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083326-471E-8B4C-9BB7-2C39506AE1D0}"/>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141787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0AA145A-12CD-7D4A-A752-3AECB47E6F19}"/>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3" name="フッター プレースホルダー 2">
            <a:extLst>
              <a:ext uri="{FF2B5EF4-FFF2-40B4-BE49-F238E27FC236}">
                <a16:creationId xmlns:a16="http://schemas.microsoft.com/office/drawing/2014/main" id="{E410A49A-657B-6C49-89AE-B4A592E1AE4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C4AC6E-E951-7F47-8105-4034D87E413D}"/>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395137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8CE28-19F9-504E-8A40-EF75022EE4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0FC871-8D20-0041-A074-91627B33A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E3A4B8-9A6F-CF4B-9504-290C0A61E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A1FF41-F5D6-ED49-B5EA-A3CCE4639CC6}"/>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079FF1DA-207C-8042-9696-F2DD196224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001044C-6F50-F64A-956A-C16543C84706}"/>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230094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428B60-B662-3547-8D8F-E09604BF22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97A70C-A31D-A341-A059-DE21733B1A6E}"/>
              </a:ext>
            </a:extLst>
          </p:cNvPr>
          <p:cNvSpPr>
            <a:spLocks noGrp="1"/>
          </p:cNvSpPr>
          <p:nvPr>
            <p:ph idx="1"/>
          </p:nvPr>
        </p:nvSpPr>
        <p:spPr/>
        <p:txBody>
          <a:body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F6AB4483-360D-794D-A717-70AFC62C8316}"/>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5A476F6B-F2AD-B84B-A5E8-1D2D8A59A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E8CAAE-C921-0B4C-B515-E32D40E1042E}"/>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272578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B1AB9-CEB3-2241-BA09-9FC407C236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8F00D48-ED95-674C-8A04-5EA8941B9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215C4A-EDDE-D447-AA02-61798B758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F104075-65C6-6F49-9CB3-39BBB2A44BD1}"/>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8B98E129-9170-8B44-84BF-7EB3857C19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9B5CB1-EEBB-8749-B832-110FD0A59BE0}"/>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92350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424C47-F01F-C741-9509-031F4C537C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87A802-C4F0-6C47-8199-D5663105BA45}"/>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F38BBD-D617-E74A-9553-42DA594751C7}"/>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A9FE30E1-CFA5-A642-9184-542DCC62FD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35B08A-6E85-FC47-9123-A4165F2BC065}"/>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875837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7902C4-9092-AD48-A425-3652185C3BF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6BF61B-A942-DB40-ABB0-AB80AF27556E}"/>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4A9FC3-3ED5-8B4C-9EE2-4803CAC977E4}"/>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9C580334-A4BF-444D-802E-C56AC0A92D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6797DD-C207-E049-8837-560A9139FA2F}"/>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84681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42338B-FA32-BA4A-8DC6-A62B4148C0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A623B5-8F8B-394C-8861-AAED26CDC3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B33CCA-F3F6-EB49-93DD-FF2D3BAD76B8}"/>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C1C5AF38-BB83-1447-ACE6-FFFA475FD8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1AB3E1-3651-CC4F-81B7-6A7683DC4A43}"/>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79422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9B11E-AB0F-8C4C-92CD-DFB45F941EB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CAC6F6-BCD7-DA42-A7E5-FD5E25DA3C0B}"/>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B9037E-4A59-8746-A90A-5E3339977984}"/>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002799-4B15-A449-B1F2-3306ED25DABB}"/>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71007CC2-D753-0D43-B608-8BC667C1BF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D9B6DD-099E-7B47-A457-0D6CB9DA46D0}"/>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16758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DFA00-F9D0-994B-B8AD-387990FA45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12B820-6184-0949-A5ED-69D3036ED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3A86176-45D6-E94D-B94B-620E2DAF437B}"/>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0B2FE26-D673-8942-9521-F2849C6D1E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A23A0F2D-0484-F442-8363-5493CD93DDED}"/>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89E19AF-12AF-BE49-9FB9-E58E72E07417}"/>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8" name="フッター プレースホルダー 7">
            <a:extLst>
              <a:ext uri="{FF2B5EF4-FFF2-40B4-BE49-F238E27FC236}">
                <a16:creationId xmlns:a16="http://schemas.microsoft.com/office/drawing/2014/main" id="{5836DB63-37D6-6049-9B6C-A819B220DF5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DC847A9-E0B7-C14B-BB00-76BD1BD8A5CE}"/>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278846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242E3-9427-3D4B-9C05-B5BF5C7CB59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5676D70-0404-4441-BFC3-CAC1F8158B86}"/>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4" name="フッター プレースホルダー 3">
            <a:extLst>
              <a:ext uri="{FF2B5EF4-FFF2-40B4-BE49-F238E27FC236}">
                <a16:creationId xmlns:a16="http://schemas.microsoft.com/office/drawing/2014/main" id="{7556E360-203E-6147-8DFE-269D712BE9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1898938-1ACB-594F-A17C-5DF48C68C1AE}"/>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33659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927CEF-AB0A-AE4E-858C-FF47524C8FEB}"/>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3" name="フッター プレースホルダー 2">
            <a:extLst>
              <a:ext uri="{FF2B5EF4-FFF2-40B4-BE49-F238E27FC236}">
                <a16:creationId xmlns:a16="http://schemas.microsoft.com/office/drawing/2014/main" id="{029656AF-C838-584F-AB6F-7CB86681A5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0A0BC2-2610-5445-B2B3-667813CFD583}"/>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309749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A1F76-B485-A146-8006-C7C6787D60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B72331-1B1F-7247-92CE-91FC9125C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4" name="テキスト プレースホルダー 3">
            <a:extLst>
              <a:ext uri="{FF2B5EF4-FFF2-40B4-BE49-F238E27FC236}">
                <a16:creationId xmlns:a16="http://schemas.microsoft.com/office/drawing/2014/main" id="{8EC15E00-DCE1-6B4A-9578-82C2018CF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5" name="日付プレースホルダー 4">
            <a:extLst>
              <a:ext uri="{FF2B5EF4-FFF2-40B4-BE49-F238E27FC236}">
                <a16:creationId xmlns:a16="http://schemas.microsoft.com/office/drawing/2014/main" id="{12452AA6-717A-D343-BFB4-B1A780BC0B10}"/>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A2573C1C-3B1D-C643-92A8-9699B303AC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9008CA-0751-6D4A-BF0E-093917B85175}"/>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329580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81316-3C39-A743-A3AC-A1CFDC2089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E0892D3-9306-424F-BB05-75F3C47DD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26B41F-87E2-9640-831B-BAF932755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000F84-3B6D-2E4C-A209-C03C418D0DE6}"/>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17AC5C56-60D7-2042-ABF8-D560AB0077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7C032F-6CF3-6045-8961-6C1EEB37E30E}"/>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267341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586A65-89C1-7A45-913A-0D52B3EE9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F6E7A1-B9A5-D843-A7D4-659F4E39B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7DE46584-9298-D841-8C3C-553952ED4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97032AA8-DFB8-364C-AA4B-AA19D30F3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964527F-901B-AF4D-AB35-60A0CC89B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50215-FE20-5B40-8B2B-20B4AB431C55}" type="slidenum">
              <a:rPr kumimoji="1" lang="ja-JP" altLang="en-US" smtClean="0"/>
              <a:t>‹#›</a:t>
            </a:fld>
            <a:endParaRPr kumimoji="1" lang="ja-JP" altLang="en-US"/>
          </a:p>
        </p:txBody>
      </p:sp>
      <p:sp>
        <p:nvSpPr>
          <p:cNvPr id="9" name="ProgressBarBG">
            <a:extLst>
              <a:ext uri="{FF2B5EF4-FFF2-40B4-BE49-F238E27FC236}">
                <a16:creationId xmlns:a16="http://schemas.microsoft.com/office/drawing/2014/main" id="{D00163D5-07F4-954E-8E25-7EB594086E03}"/>
              </a:ext>
            </a:extLst>
          </p:cNvPr>
          <p:cNvSpPr/>
          <p:nvPr userDrawn="1"/>
        </p:nvSpPr>
        <p:spPr>
          <a:xfrm>
            <a:off x="0" y="6731000"/>
            <a:ext cx="12192000" cy="127000"/>
          </a:xfrm>
          <a:prstGeom prst="rect">
            <a:avLst/>
          </a:prstGeom>
          <a:solidFill>
            <a:srgbClr val="009900">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064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1" i="0" kern="1200">
          <a:solidFill>
            <a:schemeClr val="tx1"/>
          </a:solidFill>
          <a:latin typeface="Hiragino Kaku Gothic Pro W6" panose="020B0300000000000000" pitchFamily="34" charset="-128"/>
          <a:ea typeface="Hiragino Kaku Gothic Pro W6"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DIN Alternate" panose="020B0500000000000000" pitchFamily="34" charset="0"/>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70F98DB-87DC-9F46-9A1B-66C30FD69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1C67B2-C454-B944-B3E7-F5499FA1F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A552D4AB-F836-3E4A-B2A8-511B921A8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C15C348A-BFE1-A74F-A4E9-E87ECABEC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6726D87-0BA9-6A4E-B272-8F51F05C6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1846064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b="0" i="0" kern="1200">
          <a:solidFill>
            <a:schemeClr val="tx1"/>
          </a:solidFill>
          <a:latin typeface="Hiragino Kaku Gothic Pro W3" panose="020B0300000000000000" pitchFamily="34" charset="-128"/>
          <a:ea typeface="Hiragino Kaku Gothic Pro W3"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DIN Alternate" panose="020B0500000000000000" pitchFamily="34" charset="0"/>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jpg"/><Relationship Id="rId26" Type="http://schemas.openxmlformats.org/officeDocument/2006/relationships/image" Target="../media/image24.jpg"/><Relationship Id="rId3" Type="http://schemas.openxmlformats.org/officeDocument/2006/relationships/image" Target="../media/image1.jpg"/><Relationship Id="rId21" Type="http://schemas.openxmlformats.org/officeDocument/2006/relationships/image" Target="../media/image19.jpg"/><Relationship Id="rId34" Type="http://schemas.openxmlformats.org/officeDocument/2006/relationships/image" Target="../media/image32.jp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jpg"/><Relationship Id="rId25" Type="http://schemas.openxmlformats.org/officeDocument/2006/relationships/image" Target="../media/image23.jpg"/><Relationship Id="rId33" Type="http://schemas.openxmlformats.org/officeDocument/2006/relationships/image" Target="../media/image31.jpg"/><Relationship Id="rId2" Type="http://schemas.openxmlformats.org/officeDocument/2006/relationships/notesSlide" Target="../notesSlides/notesSlide4.xml"/><Relationship Id="rId16" Type="http://schemas.openxmlformats.org/officeDocument/2006/relationships/image" Target="../media/image14.jpg"/><Relationship Id="rId20" Type="http://schemas.openxmlformats.org/officeDocument/2006/relationships/image" Target="../media/image18.jpg"/><Relationship Id="rId29"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9.jpg"/><Relationship Id="rId24" Type="http://schemas.openxmlformats.org/officeDocument/2006/relationships/image" Target="../media/image22.jpg"/><Relationship Id="rId32" Type="http://schemas.openxmlformats.org/officeDocument/2006/relationships/image" Target="../media/image30.jpg"/><Relationship Id="rId37" Type="http://schemas.openxmlformats.org/officeDocument/2006/relationships/image" Target="../media/image35.jpg"/><Relationship Id="rId5" Type="http://schemas.openxmlformats.org/officeDocument/2006/relationships/image" Target="../media/image3.jpg"/><Relationship Id="rId15" Type="http://schemas.openxmlformats.org/officeDocument/2006/relationships/image" Target="../media/image13.jpg"/><Relationship Id="rId23" Type="http://schemas.openxmlformats.org/officeDocument/2006/relationships/image" Target="../media/image21.jpg"/><Relationship Id="rId28" Type="http://schemas.openxmlformats.org/officeDocument/2006/relationships/image" Target="../media/image26.jpg"/><Relationship Id="rId36" Type="http://schemas.openxmlformats.org/officeDocument/2006/relationships/image" Target="../media/image34.jpg"/><Relationship Id="rId10" Type="http://schemas.openxmlformats.org/officeDocument/2006/relationships/image" Target="../media/image8.jpg"/><Relationship Id="rId19" Type="http://schemas.openxmlformats.org/officeDocument/2006/relationships/image" Target="../media/image17.jpg"/><Relationship Id="rId31" Type="http://schemas.openxmlformats.org/officeDocument/2006/relationships/image" Target="../media/image29.jp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 Id="rId22" Type="http://schemas.openxmlformats.org/officeDocument/2006/relationships/image" Target="../media/image20.jpg"/><Relationship Id="rId27" Type="http://schemas.openxmlformats.org/officeDocument/2006/relationships/image" Target="../media/image25.jpg"/><Relationship Id="rId30" Type="http://schemas.openxmlformats.org/officeDocument/2006/relationships/image" Target="../media/image28.jpg"/><Relationship Id="rId35" Type="http://schemas.openxmlformats.org/officeDocument/2006/relationships/image" Target="../media/image33.jpg"/></Relationships>
</file>

<file path=ppt/slides/_rels/slide5.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2.jpg"/><Relationship Id="rId7" Type="http://schemas.openxmlformats.org/officeDocument/2006/relationships/image" Target="../media/image3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8.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44.jpg"/><Relationship Id="rId7" Type="http://schemas.openxmlformats.org/officeDocument/2006/relationships/image" Target="../media/image47.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38.jpg"/><Relationship Id="rId9"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46432D-8973-E24C-94AD-AAE0979417CC}"/>
              </a:ext>
            </a:extLst>
          </p:cNvPr>
          <p:cNvSpPr>
            <a:spLocks noGrp="1"/>
          </p:cNvSpPr>
          <p:nvPr>
            <p:ph type="ctrTitle"/>
          </p:nvPr>
        </p:nvSpPr>
        <p:spPr>
          <a:xfrm>
            <a:off x="1524000" y="1514242"/>
            <a:ext cx="9144000" cy="2387600"/>
          </a:xfrm>
        </p:spPr>
        <p:txBody>
          <a:bodyPr>
            <a:normAutofit/>
          </a:bodyPr>
          <a:lstStyle/>
          <a:p>
            <a:r>
              <a:rPr kumimoji="1" lang="ja-JP" altLang="en-US" sz="5400" dirty="0">
                <a:latin typeface="Hiragino Kaku Gothic Pro W3" panose="020B0300000000000000" pitchFamily="34" charset="-128"/>
                <a:ea typeface="Hiragino Kaku Gothic Pro W3" panose="020B0300000000000000" pitchFamily="34" charset="-128"/>
              </a:rPr>
              <a:t>マルチメディア情報検索</a:t>
            </a:r>
            <a:br>
              <a:rPr kumimoji="1" lang="en-US" altLang="ja-JP" sz="5400" dirty="0">
                <a:latin typeface="Hiragino Kaku Gothic Pro W3" panose="020B0300000000000000" pitchFamily="34" charset="-128"/>
                <a:ea typeface="Hiragino Kaku Gothic Pro W3" panose="020B0300000000000000" pitchFamily="34" charset="-128"/>
              </a:rPr>
            </a:br>
            <a:r>
              <a:rPr kumimoji="1" lang="ja-JP" altLang="en-US" sz="5400" dirty="0">
                <a:latin typeface="Hiragino Kaku Gothic Pro W3" panose="020B0300000000000000" pitchFamily="34" charset="-128"/>
                <a:ea typeface="Hiragino Kaku Gothic Pro W3" panose="020B0300000000000000" pitchFamily="34" charset="-128"/>
              </a:rPr>
              <a:t>　</a:t>
            </a:r>
            <a:r>
              <a:rPr kumimoji="1" lang="en-US" altLang="ja-JP" sz="5400" dirty="0">
                <a:latin typeface="DIN Alternate" panose="020B0500000000000000" pitchFamily="34" charset="0"/>
                <a:ea typeface="Hiragino Kaku Gothic Pro W3" panose="020B0300000000000000" pitchFamily="34" charset="-128"/>
              </a:rPr>
              <a:t>B1</a:t>
            </a:r>
            <a:r>
              <a:rPr kumimoji="1" lang="ja-JP" altLang="en-US" sz="5400" dirty="0">
                <a:latin typeface="Hiragino Kaku Gothic Pro W3" panose="020B0300000000000000" pitchFamily="34" charset="-128"/>
                <a:ea typeface="Hiragino Kaku Gothic Pro W3" panose="020B0300000000000000" pitchFamily="34" charset="-128"/>
              </a:rPr>
              <a:t>班</a:t>
            </a:r>
            <a:r>
              <a:rPr lang="ja-JP" altLang="en-US" sz="5400" dirty="0">
                <a:latin typeface="Hiragino Kaku Gothic Pro W3" panose="020B0300000000000000" pitchFamily="34" charset="-128"/>
                <a:ea typeface="Hiragino Kaku Gothic Pro W3" panose="020B0300000000000000" pitchFamily="34" charset="-128"/>
              </a:rPr>
              <a:t>　最終</a:t>
            </a:r>
            <a:r>
              <a:rPr kumimoji="1" lang="ja-JP" altLang="en-US" sz="5400" dirty="0">
                <a:latin typeface="Hiragino Kaku Gothic Pro W3" panose="020B0300000000000000" pitchFamily="34" charset="-128"/>
                <a:ea typeface="Hiragino Kaku Gothic Pro W3" panose="020B0300000000000000" pitchFamily="34" charset="-128"/>
              </a:rPr>
              <a:t>発表</a:t>
            </a:r>
          </a:p>
        </p:txBody>
      </p:sp>
      <p:sp>
        <p:nvSpPr>
          <p:cNvPr id="3" name="字幕 2">
            <a:extLst>
              <a:ext uri="{FF2B5EF4-FFF2-40B4-BE49-F238E27FC236}">
                <a16:creationId xmlns:a16="http://schemas.microsoft.com/office/drawing/2014/main" id="{210B227D-0938-C24B-8380-13B0938F66F0}"/>
              </a:ext>
            </a:extLst>
          </p:cNvPr>
          <p:cNvSpPr>
            <a:spLocks noGrp="1"/>
          </p:cNvSpPr>
          <p:nvPr>
            <p:ph type="subTitle" idx="1"/>
          </p:nvPr>
        </p:nvSpPr>
        <p:spPr>
          <a:xfrm>
            <a:off x="3668486" y="4572004"/>
            <a:ext cx="4855028" cy="1830412"/>
          </a:xfrm>
        </p:spPr>
        <p:txBody>
          <a:bodyPr>
            <a:normAutofit/>
          </a:bodyPr>
          <a:lstStyle/>
          <a:p>
            <a:r>
              <a:rPr lang="en-US" altLang="ja-JP" sz="2800" dirty="0">
                <a:latin typeface="DIN Alternate" panose="020B0500000000000000" pitchFamily="34" charset="0"/>
              </a:rPr>
              <a:t>2018/1/24(</a:t>
            </a:r>
            <a:r>
              <a:rPr lang="ja-JP" altLang="en-US" sz="2800" dirty="0">
                <a:latin typeface="DIN Alternate" panose="020B0500000000000000" pitchFamily="34" charset="0"/>
              </a:rPr>
              <a:t>木</a:t>
            </a:r>
            <a:r>
              <a:rPr lang="en-US" altLang="ja-JP" sz="2800" dirty="0">
                <a:latin typeface="DIN Alternate" panose="020B0500000000000000" pitchFamily="34" charset="0"/>
              </a:rPr>
              <a:t>)</a:t>
            </a:r>
          </a:p>
          <a:p>
            <a:r>
              <a:rPr lang="ja-JP" altLang="en-US" sz="2800" dirty="0"/>
              <a:t>伊藤広樹　　</a:t>
            </a:r>
            <a:r>
              <a:rPr kumimoji="1" lang="ja-JP" altLang="en-US" sz="2800" dirty="0"/>
              <a:t>平尾礼央</a:t>
            </a:r>
            <a:endParaRPr lang="en-US" altLang="ja-JP" sz="2800" dirty="0"/>
          </a:p>
          <a:p>
            <a:r>
              <a:rPr kumimoji="1" lang="ja-JP" altLang="en-US" sz="2800" dirty="0"/>
              <a:t>伊藤光太郎</a:t>
            </a:r>
            <a:r>
              <a:rPr lang="ja-JP" altLang="en-US" sz="2800" dirty="0"/>
              <a:t>　</a:t>
            </a:r>
            <a:r>
              <a:rPr kumimoji="1" lang="ja-JP" altLang="en-US" sz="2800" dirty="0"/>
              <a:t>林田和磨</a:t>
            </a:r>
          </a:p>
        </p:txBody>
      </p:sp>
      <p:sp>
        <p:nvSpPr>
          <p:cNvPr id="6" name="ProgressBar">
            <a:extLst>
              <a:ext uri="{FF2B5EF4-FFF2-40B4-BE49-F238E27FC236}">
                <a16:creationId xmlns:a16="http://schemas.microsoft.com/office/drawing/2014/main" id="{69BC9673-EFED-C445-8151-8A9DD9C1A2D6}"/>
              </a:ext>
            </a:extLst>
          </p:cNvPr>
          <p:cNvSpPr/>
          <p:nvPr/>
        </p:nvSpPr>
        <p:spPr>
          <a:xfrm>
            <a:off x="0" y="6731000"/>
            <a:ext cx="580571"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6985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565A58-7AC2-E54D-BE59-EA82B31343C8}"/>
              </a:ext>
            </a:extLst>
          </p:cNvPr>
          <p:cNvSpPr>
            <a:spLocks noGrp="1"/>
          </p:cNvSpPr>
          <p:nvPr>
            <p:ph type="title"/>
          </p:nvPr>
        </p:nvSpPr>
        <p:spPr/>
        <p:txBody>
          <a:bodyPr/>
          <a:lstStyle/>
          <a:p>
            <a:r>
              <a:rPr kumimoji="1" lang="ja-JP" altLang="en-US"/>
              <a:t>識別部</a:t>
            </a:r>
          </a:p>
        </p:txBody>
      </p:sp>
      <p:sp>
        <p:nvSpPr>
          <p:cNvPr id="3" name="コンテンツ プレースホルダー 2">
            <a:extLst>
              <a:ext uri="{FF2B5EF4-FFF2-40B4-BE49-F238E27FC236}">
                <a16:creationId xmlns:a16="http://schemas.microsoft.com/office/drawing/2014/main" id="{6FA33524-8885-4E48-A25B-BB9E5643E962}"/>
              </a:ext>
            </a:extLst>
          </p:cNvPr>
          <p:cNvSpPr>
            <a:spLocks noGrp="1"/>
          </p:cNvSpPr>
          <p:nvPr>
            <p:ph sz="half" idx="1"/>
          </p:nvPr>
        </p:nvSpPr>
        <p:spPr>
          <a:xfrm>
            <a:off x="838200" y="1825625"/>
            <a:ext cx="5433680" cy="4351338"/>
          </a:xfrm>
        </p:spPr>
        <p:txBody>
          <a:bodyPr/>
          <a:lstStyle/>
          <a:p>
            <a:r>
              <a:rPr lang="ja-JP" altLang="en-US" dirty="0"/>
              <a:t>画像そのものを使用</a:t>
            </a:r>
            <a:endParaRPr lang="en-US" altLang="ja-JP" dirty="0"/>
          </a:p>
          <a:p>
            <a:pPr lvl="1">
              <a:buFont typeface="Wingdings" pitchFamily="2" charset="2"/>
              <a:buChar char="Ø"/>
            </a:pPr>
            <a:r>
              <a:rPr lang="ja-JP" altLang="en-US" sz="2600" b="1" dirty="0">
                <a:latin typeface="Hiragino Kaku Gothic Pro W3" panose="020B0300000000000000" pitchFamily="34" charset="-128"/>
                <a:ea typeface="Hiragino Kaku Gothic Pro W3" panose="020B0300000000000000" pitchFamily="34" charset="-128"/>
              </a:rPr>
              <a:t>ピクセルマッチング</a:t>
            </a:r>
            <a:endParaRPr lang="en-US" altLang="ja-JP" sz="2600" b="1" dirty="0">
              <a:latin typeface="Hiragino Kaku Gothic Pro W3" panose="020B0300000000000000" pitchFamily="34" charset="-128"/>
              <a:ea typeface="Hiragino Kaku Gothic Pro W3" panose="020B0300000000000000" pitchFamily="34" charset="-128"/>
            </a:endParaRPr>
          </a:p>
          <a:p>
            <a:pPr lvl="1">
              <a:buFont typeface="Wingdings" pitchFamily="2" charset="2"/>
              <a:buChar char="Ø"/>
            </a:pPr>
            <a:r>
              <a:rPr lang="en-US" altLang="ja-JP" sz="2600" b="1" dirty="0">
                <a:latin typeface="DIN Alternate" panose="020B0500000000000000"/>
                <a:ea typeface="Hiragino Kaku Gothic Pro W3" panose="020B0300000000000000" pitchFamily="34" charset="-128"/>
              </a:rPr>
              <a:t>NN</a:t>
            </a:r>
          </a:p>
          <a:p>
            <a:pPr lvl="1">
              <a:buFont typeface="Wingdings" pitchFamily="2" charset="2"/>
              <a:buChar char="Ø"/>
            </a:pPr>
            <a:r>
              <a:rPr lang="en-US" altLang="ja-JP" sz="2600" b="1" dirty="0">
                <a:latin typeface="DIN Alternate" panose="020B0500000000000000" pitchFamily="34" charset="0"/>
                <a:ea typeface="Hiragino Kaku Gothic Pro W3" panose="020B0300000000000000" pitchFamily="34" charset="-128"/>
              </a:rPr>
              <a:t>CNN</a:t>
            </a:r>
          </a:p>
          <a:p>
            <a:pPr marL="457200" lvl="1" indent="0">
              <a:buNone/>
            </a:pPr>
            <a:endParaRPr lang="en-US" altLang="ja-JP" sz="2600" dirty="0">
              <a:latin typeface="DIN Alternate" panose="020B0500000000000000" pitchFamily="34" charset="0"/>
              <a:ea typeface="Hiragino Kaku Gothic Pro W3" panose="020B0300000000000000" pitchFamily="34" charset="-128"/>
            </a:endParaRPr>
          </a:p>
          <a:p>
            <a:r>
              <a:rPr lang="ja-JP" altLang="en-US" dirty="0"/>
              <a:t>前処理で出力した特徴量を使用</a:t>
            </a:r>
            <a:endParaRPr lang="en-US" altLang="ja-JP" dirty="0"/>
          </a:p>
          <a:p>
            <a:pPr lvl="1">
              <a:buFont typeface="Wingdings" pitchFamily="2" charset="2"/>
              <a:buChar char="Ø"/>
            </a:pPr>
            <a:r>
              <a:rPr lang="en-US" altLang="ja-JP" sz="2600" b="1" dirty="0">
                <a:latin typeface="DIN Alternate" panose="020B0500000000000000" pitchFamily="34" charset="0"/>
                <a:ea typeface="Hiragino Kaku Gothic Pro W3" panose="020B0300000000000000" pitchFamily="34" charset="-128"/>
              </a:rPr>
              <a:t>k</a:t>
            </a:r>
            <a:r>
              <a:rPr kumimoji="1" lang="ja-JP" altLang="en-US" sz="2600" b="1" dirty="0">
                <a:latin typeface="Hiragino Kaku Gothic Pro W3" panose="020B0300000000000000" pitchFamily="34" charset="-128"/>
                <a:ea typeface="Hiragino Kaku Gothic Pro W3" panose="020B0300000000000000" pitchFamily="34" charset="-128"/>
              </a:rPr>
              <a:t>最近傍法</a:t>
            </a:r>
            <a:endParaRPr kumimoji="1" lang="en-US" altLang="ja-JP" sz="2600" b="1" dirty="0">
              <a:latin typeface="Hiragino Kaku Gothic Pro W3" panose="020B0300000000000000" pitchFamily="34" charset="-128"/>
              <a:ea typeface="Hiragino Kaku Gothic Pro W3" panose="020B0300000000000000" pitchFamily="34" charset="-128"/>
            </a:endParaRPr>
          </a:p>
          <a:p>
            <a:pPr lvl="1">
              <a:buFont typeface="Wingdings" pitchFamily="2" charset="2"/>
              <a:buChar char="Ø"/>
            </a:pPr>
            <a:r>
              <a:rPr lang="ja-JP" altLang="en-US" sz="2600" b="1" dirty="0">
                <a:latin typeface="Hiragino Kaku Gothic Pro W3" panose="020B0300000000000000" pitchFamily="34" charset="-128"/>
                <a:ea typeface="Hiragino Kaku Gothic Pro W3" panose="020B0300000000000000" pitchFamily="34" charset="-128"/>
              </a:rPr>
              <a:t>部分空間法</a:t>
            </a:r>
            <a:endParaRPr lang="en-US" altLang="ja-JP" sz="2600" b="1" dirty="0">
              <a:latin typeface="Hiragino Kaku Gothic Pro W3" panose="020B0300000000000000" pitchFamily="34" charset="-128"/>
              <a:ea typeface="Hiragino Kaku Gothic Pro W3" panose="020B0300000000000000" pitchFamily="34" charset="-128"/>
            </a:endParaRPr>
          </a:p>
          <a:p>
            <a:pPr lvl="1">
              <a:buFont typeface="Wingdings" pitchFamily="2" charset="2"/>
              <a:buChar char="Ø"/>
            </a:pPr>
            <a:r>
              <a:rPr kumimoji="1" lang="en-US" altLang="ja-JP" sz="2600" b="1" dirty="0" err="1">
                <a:latin typeface="DIN Alternate" panose="020B0500000000000000" pitchFamily="34" charset="0"/>
                <a:ea typeface="Hiragino Kaku Gothic Pro W3" panose="020B0300000000000000" pitchFamily="34" charset="-128"/>
              </a:rPr>
              <a:t>LightGBM</a:t>
            </a:r>
            <a:endParaRPr kumimoji="1" lang="en-US" altLang="ja-JP" sz="2600" b="1" dirty="0">
              <a:latin typeface="DIN Alternate" panose="020B0500000000000000" pitchFamily="34" charset="0"/>
              <a:ea typeface="Hiragino Kaku Gothic Pro W3" panose="020B0300000000000000" pitchFamily="34" charset="-128"/>
            </a:endParaRPr>
          </a:p>
          <a:p>
            <a:endParaRPr kumimoji="1" lang="en-US" altLang="ja-JP" dirty="0"/>
          </a:p>
          <a:p>
            <a:endParaRPr kumimoji="1" lang="ja-JP" altLang="en-US" dirty="0"/>
          </a:p>
        </p:txBody>
      </p:sp>
      <p:sp>
        <p:nvSpPr>
          <p:cNvPr id="5" name="正方形/長方形 4">
            <a:extLst>
              <a:ext uri="{FF2B5EF4-FFF2-40B4-BE49-F238E27FC236}">
                <a16:creationId xmlns:a16="http://schemas.microsoft.com/office/drawing/2014/main" id="{D5F358A9-2C27-7A41-90CA-EDAB0A28D583}"/>
              </a:ext>
            </a:extLst>
          </p:cNvPr>
          <p:cNvSpPr/>
          <p:nvPr/>
        </p:nvSpPr>
        <p:spPr>
          <a:xfrm>
            <a:off x="7345046" y="1635057"/>
            <a:ext cx="2954655" cy="461665"/>
          </a:xfrm>
          <a:prstGeom prst="rect">
            <a:avLst/>
          </a:prstGeom>
        </p:spPr>
        <p:txBody>
          <a:bodyPr wrap="none">
            <a:spAutoFit/>
          </a:bodyPr>
          <a:lstStyle/>
          <a:p>
            <a:r>
              <a:rPr lang="ja-JP" altLang="en-US" sz="2400" b="1" dirty="0">
                <a:latin typeface="Hiragino Kaku Gothic Pro W3" panose="020B0300000000000000" pitchFamily="34" charset="-128"/>
                <a:ea typeface="Hiragino Kaku Gothic Pro W3" panose="020B0300000000000000" pitchFamily="34" charset="-128"/>
              </a:rPr>
              <a:t>ピクセルマッチング</a:t>
            </a:r>
            <a:endParaRPr lang="en-US" altLang="ja-JP" sz="2400" b="1" dirty="0">
              <a:latin typeface="Hiragino Kaku Gothic Pro W3" panose="020B0300000000000000" pitchFamily="34" charset="-128"/>
              <a:ea typeface="Hiragino Kaku Gothic Pro W3" panose="020B0300000000000000" pitchFamily="34" charset="-128"/>
            </a:endParaRPr>
          </a:p>
        </p:txBody>
      </p:sp>
      <p:pic>
        <p:nvPicPr>
          <p:cNvPr id="6" name="図 5">
            <a:extLst>
              <a:ext uri="{FF2B5EF4-FFF2-40B4-BE49-F238E27FC236}">
                <a16:creationId xmlns:a16="http://schemas.microsoft.com/office/drawing/2014/main" id="{8CDE7D1B-20A6-A844-8417-01526086D458}"/>
              </a:ext>
            </a:extLst>
          </p:cNvPr>
          <p:cNvPicPr>
            <a:picLocks noChangeAspect="1"/>
          </p:cNvPicPr>
          <p:nvPr/>
        </p:nvPicPr>
        <p:blipFill>
          <a:blip r:embed="rId3"/>
          <a:stretch>
            <a:fillRect/>
          </a:stretch>
        </p:blipFill>
        <p:spPr>
          <a:xfrm>
            <a:off x="8179150" y="2199003"/>
            <a:ext cx="1270000" cy="1270000"/>
          </a:xfrm>
          <a:prstGeom prst="rect">
            <a:avLst/>
          </a:prstGeom>
        </p:spPr>
      </p:pic>
      <p:sp>
        <p:nvSpPr>
          <p:cNvPr id="7" name="正方形/長方形 6">
            <a:extLst>
              <a:ext uri="{FF2B5EF4-FFF2-40B4-BE49-F238E27FC236}">
                <a16:creationId xmlns:a16="http://schemas.microsoft.com/office/drawing/2014/main" id="{A105CA61-C6CD-2144-BF92-0CBCA141A20B}"/>
              </a:ext>
            </a:extLst>
          </p:cNvPr>
          <p:cNvSpPr>
            <a:spLocks noChangeAspect="1"/>
          </p:cNvSpPr>
          <p:nvPr/>
        </p:nvSpPr>
        <p:spPr>
          <a:xfrm>
            <a:off x="7229713" y="4008595"/>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100</a:t>
            </a:r>
            <a:endParaRPr kumimoji="1" lang="ja-JP" altLang="en-US" sz="1400"/>
          </a:p>
        </p:txBody>
      </p:sp>
      <p:sp>
        <p:nvSpPr>
          <p:cNvPr id="8" name="正方形/長方形 7">
            <a:extLst>
              <a:ext uri="{FF2B5EF4-FFF2-40B4-BE49-F238E27FC236}">
                <a16:creationId xmlns:a16="http://schemas.microsoft.com/office/drawing/2014/main" id="{8B726311-C3BC-4542-B91A-5B10C0D91F77}"/>
              </a:ext>
            </a:extLst>
          </p:cNvPr>
          <p:cNvSpPr>
            <a:spLocks noChangeAspect="1"/>
          </p:cNvSpPr>
          <p:nvPr/>
        </p:nvSpPr>
        <p:spPr>
          <a:xfrm>
            <a:off x="7766821" y="4008595"/>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 name="正方形/長方形 8">
            <a:extLst>
              <a:ext uri="{FF2B5EF4-FFF2-40B4-BE49-F238E27FC236}">
                <a16:creationId xmlns:a16="http://schemas.microsoft.com/office/drawing/2014/main" id="{93161F6C-27D1-484E-ACAE-D240A9A7980C}"/>
              </a:ext>
            </a:extLst>
          </p:cNvPr>
          <p:cNvSpPr>
            <a:spLocks noChangeAspect="1"/>
          </p:cNvSpPr>
          <p:nvPr/>
        </p:nvSpPr>
        <p:spPr>
          <a:xfrm>
            <a:off x="7229713" y="4548595"/>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150</a:t>
            </a:r>
            <a:endParaRPr kumimoji="1" lang="ja-JP" altLang="en-US" sz="1400"/>
          </a:p>
        </p:txBody>
      </p:sp>
      <p:sp>
        <p:nvSpPr>
          <p:cNvPr id="10" name="正方形/長方形 9">
            <a:extLst>
              <a:ext uri="{FF2B5EF4-FFF2-40B4-BE49-F238E27FC236}">
                <a16:creationId xmlns:a16="http://schemas.microsoft.com/office/drawing/2014/main" id="{2D6A3EE5-CB0E-6B4D-8000-BC6495AC3A42}"/>
              </a:ext>
            </a:extLst>
          </p:cNvPr>
          <p:cNvSpPr>
            <a:spLocks noChangeAspect="1"/>
          </p:cNvSpPr>
          <p:nvPr/>
        </p:nvSpPr>
        <p:spPr>
          <a:xfrm>
            <a:off x="7766821" y="4548595"/>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200</a:t>
            </a:r>
            <a:endParaRPr kumimoji="1" lang="ja-JP" altLang="en-US" sz="1400"/>
          </a:p>
        </p:txBody>
      </p:sp>
      <p:sp>
        <p:nvSpPr>
          <p:cNvPr id="11" name="正方形/長方形 10">
            <a:extLst>
              <a:ext uri="{FF2B5EF4-FFF2-40B4-BE49-F238E27FC236}">
                <a16:creationId xmlns:a16="http://schemas.microsoft.com/office/drawing/2014/main" id="{00BD5AAA-DA9D-6E47-8D93-B82C45D94915}"/>
              </a:ext>
            </a:extLst>
          </p:cNvPr>
          <p:cNvSpPr>
            <a:spLocks noChangeAspect="1"/>
          </p:cNvSpPr>
          <p:nvPr/>
        </p:nvSpPr>
        <p:spPr>
          <a:xfrm>
            <a:off x="9239959" y="3820944"/>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2" name="正方形/長方形 11">
            <a:extLst>
              <a:ext uri="{FF2B5EF4-FFF2-40B4-BE49-F238E27FC236}">
                <a16:creationId xmlns:a16="http://schemas.microsoft.com/office/drawing/2014/main" id="{DFC003C0-B484-A848-A1E1-0296AA6AD39B}"/>
              </a:ext>
            </a:extLst>
          </p:cNvPr>
          <p:cNvSpPr>
            <a:spLocks noChangeAspect="1"/>
          </p:cNvSpPr>
          <p:nvPr/>
        </p:nvSpPr>
        <p:spPr>
          <a:xfrm>
            <a:off x="9777067" y="3820944"/>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3" name="正方形/長方形 12">
            <a:extLst>
              <a:ext uri="{FF2B5EF4-FFF2-40B4-BE49-F238E27FC236}">
                <a16:creationId xmlns:a16="http://schemas.microsoft.com/office/drawing/2014/main" id="{AE4FF567-5B87-EF49-87B7-C05876BC17C3}"/>
              </a:ext>
            </a:extLst>
          </p:cNvPr>
          <p:cNvSpPr>
            <a:spLocks noChangeAspect="1"/>
          </p:cNvSpPr>
          <p:nvPr/>
        </p:nvSpPr>
        <p:spPr>
          <a:xfrm>
            <a:off x="9239959" y="4360944"/>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4" name="正方形/長方形 13">
            <a:extLst>
              <a:ext uri="{FF2B5EF4-FFF2-40B4-BE49-F238E27FC236}">
                <a16:creationId xmlns:a16="http://schemas.microsoft.com/office/drawing/2014/main" id="{4BAC5603-6353-F24D-A021-7400F058FFF5}"/>
              </a:ext>
            </a:extLst>
          </p:cNvPr>
          <p:cNvSpPr>
            <a:spLocks noChangeAspect="1"/>
          </p:cNvSpPr>
          <p:nvPr/>
        </p:nvSpPr>
        <p:spPr>
          <a:xfrm>
            <a:off x="9777067" y="4360944"/>
            <a:ext cx="540000" cy="54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5" name="正方形/長方形 14">
            <a:extLst>
              <a:ext uri="{FF2B5EF4-FFF2-40B4-BE49-F238E27FC236}">
                <a16:creationId xmlns:a16="http://schemas.microsoft.com/office/drawing/2014/main" id="{91E2A52F-D770-BB4C-B739-09AC653A60FB}"/>
              </a:ext>
            </a:extLst>
          </p:cNvPr>
          <p:cNvSpPr>
            <a:spLocks noChangeAspect="1"/>
          </p:cNvSpPr>
          <p:nvPr/>
        </p:nvSpPr>
        <p:spPr>
          <a:xfrm>
            <a:off x="9093256" y="3922070"/>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6" name="正方形/長方形 15">
            <a:extLst>
              <a:ext uri="{FF2B5EF4-FFF2-40B4-BE49-F238E27FC236}">
                <a16:creationId xmlns:a16="http://schemas.microsoft.com/office/drawing/2014/main" id="{C37F1D9E-7013-2E43-A955-3EF6AA76538F}"/>
              </a:ext>
            </a:extLst>
          </p:cNvPr>
          <p:cNvSpPr>
            <a:spLocks noChangeAspect="1"/>
          </p:cNvSpPr>
          <p:nvPr/>
        </p:nvSpPr>
        <p:spPr>
          <a:xfrm>
            <a:off x="9630364" y="3922070"/>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7" name="正方形/長方形 16">
            <a:extLst>
              <a:ext uri="{FF2B5EF4-FFF2-40B4-BE49-F238E27FC236}">
                <a16:creationId xmlns:a16="http://schemas.microsoft.com/office/drawing/2014/main" id="{285403AA-F5CF-4046-A67F-9E4EC9999EA1}"/>
              </a:ext>
            </a:extLst>
          </p:cNvPr>
          <p:cNvSpPr>
            <a:spLocks noChangeAspect="1"/>
          </p:cNvSpPr>
          <p:nvPr/>
        </p:nvSpPr>
        <p:spPr>
          <a:xfrm>
            <a:off x="9093256" y="4462070"/>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8" name="正方形/長方形 17">
            <a:extLst>
              <a:ext uri="{FF2B5EF4-FFF2-40B4-BE49-F238E27FC236}">
                <a16:creationId xmlns:a16="http://schemas.microsoft.com/office/drawing/2014/main" id="{F4A530A6-E60E-4D4E-A45B-1B90231F02FA}"/>
              </a:ext>
            </a:extLst>
          </p:cNvPr>
          <p:cNvSpPr>
            <a:spLocks noChangeAspect="1"/>
          </p:cNvSpPr>
          <p:nvPr/>
        </p:nvSpPr>
        <p:spPr>
          <a:xfrm>
            <a:off x="9630364" y="4462070"/>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9" name="正方形/長方形 18">
            <a:extLst>
              <a:ext uri="{FF2B5EF4-FFF2-40B4-BE49-F238E27FC236}">
                <a16:creationId xmlns:a16="http://schemas.microsoft.com/office/drawing/2014/main" id="{D655AABD-E80C-A145-9C3F-D5185747F38B}"/>
              </a:ext>
            </a:extLst>
          </p:cNvPr>
          <p:cNvSpPr>
            <a:spLocks noChangeAspect="1"/>
          </p:cNvSpPr>
          <p:nvPr/>
        </p:nvSpPr>
        <p:spPr>
          <a:xfrm>
            <a:off x="8969077" y="4023892"/>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20" name="正方形/長方形 19">
            <a:extLst>
              <a:ext uri="{FF2B5EF4-FFF2-40B4-BE49-F238E27FC236}">
                <a16:creationId xmlns:a16="http://schemas.microsoft.com/office/drawing/2014/main" id="{BBDA55DB-729F-A64F-8EB4-A64668AE5C8E}"/>
              </a:ext>
            </a:extLst>
          </p:cNvPr>
          <p:cNvSpPr>
            <a:spLocks noChangeAspect="1"/>
          </p:cNvSpPr>
          <p:nvPr/>
        </p:nvSpPr>
        <p:spPr>
          <a:xfrm>
            <a:off x="9506185" y="4023892"/>
            <a:ext cx="540000" cy="540000"/>
          </a:xfrm>
          <a:prstGeom prst="rect">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21" name="正方形/長方形 20">
            <a:extLst>
              <a:ext uri="{FF2B5EF4-FFF2-40B4-BE49-F238E27FC236}">
                <a16:creationId xmlns:a16="http://schemas.microsoft.com/office/drawing/2014/main" id="{2E2696CB-FDFB-9448-B36F-A78C8104EA93}"/>
              </a:ext>
            </a:extLst>
          </p:cNvPr>
          <p:cNvSpPr>
            <a:spLocks noChangeAspect="1"/>
          </p:cNvSpPr>
          <p:nvPr/>
        </p:nvSpPr>
        <p:spPr>
          <a:xfrm>
            <a:off x="8969077" y="4563892"/>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22" name="正方形/長方形 21">
            <a:extLst>
              <a:ext uri="{FF2B5EF4-FFF2-40B4-BE49-F238E27FC236}">
                <a16:creationId xmlns:a16="http://schemas.microsoft.com/office/drawing/2014/main" id="{46680B69-52C1-B14A-9D60-7153B9237FAB}"/>
              </a:ext>
            </a:extLst>
          </p:cNvPr>
          <p:cNvSpPr>
            <a:spLocks noChangeAspect="1"/>
          </p:cNvSpPr>
          <p:nvPr/>
        </p:nvSpPr>
        <p:spPr>
          <a:xfrm>
            <a:off x="9506185" y="4563892"/>
            <a:ext cx="540000" cy="5400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23" name="正方形/長方形 22">
            <a:extLst>
              <a:ext uri="{FF2B5EF4-FFF2-40B4-BE49-F238E27FC236}">
                <a16:creationId xmlns:a16="http://schemas.microsoft.com/office/drawing/2014/main" id="{87BA1B28-6185-C44D-9371-E33290A0150D}"/>
              </a:ext>
            </a:extLst>
          </p:cNvPr>
          <p:cNvSpPr>
            <a:spLocks noChangeAspect="1"/>
          </p:cNvSpPr>
          <p:nvPr/>
        </p:nvSpPr>
        <p:spPr>
          <a:xfrm>
            <a:off x="8822374" y="4125018"/>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80</a:t>
            </a:r>
            <a:endParaRPr kumimoji="1" lang="ja-JP" altLang="en-US" sz="1400"/>
          </a:p>
        </p:txBody>
      </p:sp>
      <p:sp>
        <p:nvSpPr>
          <p:cNvPr id="24" name="正方形/長方形 23">
            <a:extLst>
              <a:ext uri="{FF2B5EF4-FFF2-40B4-BE49-F238E27FC236}">
                <a16:creationId xmlns:a16="http://schemas.microsoft.com/office/drawing/2014/main" id="{3A575B96-30AD-A34B-82A9-93ACC7CC6150}"/>
              </a:ext>
            </a:extLst>
          </p:cNvPr>
          <p:cNvSpPr>
            <a:spLocks noChangeAspect="1"/>
          </p:cNvSpPr>
          <p:nvPr/>
        </p:nvSpPr>
        <p:spPr>
          <a:xfrm>
            <a:off x="9359482" y="4125018"/>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150</a:t>
            </a:r>
            <a:endParaRPr kumimoji="1" lang="ja-JP" altLang="en-US" sz="1400"/>
          </a:p>
        </p:txBody>
      </p:sp>
      <p:sp>
        <p:nvSpPr>
          <p:cNvPr id="25" name="正方形/長方形 24">
            <a:extLst>
              <a:ext uri="{FF2B5EF4-FFF2-40B4-BE49-F238E27FC236}">
                <a16:creationId xmlns:a16="http://schemas.microsoft.com/office/drawing/2014/main" id="{D06C3FC1-6137-F041-95B7-63DDD6EF4B43}"/>
              </a:ext>
            </a:extLst>
          </p:cNvPr>
          <p:cNvSpPr>
            <a:spLocks noChangeAspect="1"/>
          </p:cNvSpPr>
          <p:nvPr/>
        </p:nvSpPr>
        <p:spPr>
          <a:xfrm>
            <a:off x="8822374" y="4665018"/>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150</a:t>
            </a:r>
            <a:endParaRPr kumimoji="1" lang="ja-JP" altLang="en-US" sz="1400"/>
          </a:p>
        </p:txBody>
      </p:sp>
      <p:sp>
        <p:nvSpPr>
          <p:cNvPr id="26" name="正方形/長方形 25">
            <a:extLst>
              <a:ext uri="{FF2B5EF4-FFF2-40B4-BE49-F238E27FC236}">
                <a16:creationId xmlns:a16="http://schemas.microsoft.com/office/drawing/2014/main" id="{DB54810D-7D83-5844-B012-74654B934FBA}"/>
              </a:ext>
            </a:extLst>
          </p:cNvPr>
          <p:cNvSpPr>
            <a:spLocks noChangeAspect="1"/>
          </p:cNvSpPr>
          <p:nvPr/>
        </p:nvSpPr>
        <p:spPr>
          <a:xfrm>
            <a:off x="9359482" y="4665018"/>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200</a:t>
            </a:r>
            <a:endParaRPr kumimoji="1" lang="ja-JP" altLang="en-US" sz="1400"/>
          </a:p>
        </p:txBody>
      </p:sp>
      <p:sp>
        <p:nvSpPr>
          <p:cNvPr id="27" name="正方形/長方形 26">
            <a:extLst>
              <a:ext uri="{FF2B5EF4-FFF2-40B4-BE49-F238E27FC236}">
                <a16:creationId xmlns:a16="http://schemas.microsoft.com/office/drawing/2014/main" id="{A70B5CCA-765D-674B-A8CA-ADDB8F9A2E03}"/>
              </a:ext>
            </a:extLst>
          </p:cNvPr>
          <p:cNvSpPr/>
          <p:nvPr/>
        </p:nvSpPr>
        <p:spPr>
          <a:xfrm>
            <a:off x="8179151" y="2199004"/>
            <a:ext cx="312166" cy="31216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4AA6C59A-CF81-B246-A384-40D31432E5DA}"/>
              </a:ext>
            </a:extLst>
          </p:cNvPr>
          <p:cNvCxnSpPr>
            <a:cxnSpLocks/>
            <a:stCxn id="27" idx="2"/>
          </p:cNvCxnSpPr>
          <p:nvPr/>
        </p:nvCxnSpPr>
        <p:spPr>
          <a:xfrm flipH="1">
            <a:off x="7788745" y="2511170"/>
            <a:ext cx="546489" cy="14974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789A2BF9-C20A-5644-8048-B524F46648B1}"/>
              </a:ext>
            </a:extLst>
          </p:cNvPr>
          <p:cNvSpPr/>
          <p:nvPr/>
        </p:nvSpPr>
        <p:spPr>
          <a:xfrm>
            <a:off x="6876196" y="5444671"/>
            <a:ext cx="4185761" cy="830997"/>
          </a:xfrm>
          <a:prstGeom prst="rect">
            <a:avLst/>
          </a:prstGeom>
        </p:spPr>
        <p:txBody>
          <a:bodyPr wrap="none">
            <a:spAutoFit/>
          </a:bodyPr>
          <a:lstStyle/>
          <a:p>
            <a:r>
              <a:rPr lang="ja-JP" altLang="en-US" sz="2400">
                <a:latin typeface="Hiragino Kaku Gothic Pro W3" panose="020B0300000000000000" pitchFamily="34" charset="-128"/>
                <a:ea typeface="Hiragino Kaku Gothic Pro W3" panose="020B0300000000000000" pitchFamily="34" charset="-128"/>
              </a:rPr>
              <a:t>ピクセルの値を比較</a:t>
            </a:r>
            <a:endParaRPr lang="en-US" altLang="ja-JP" sz="2400" dirty="0">
              <a:latin typeface="Hiragino Kaku Gothic Pro W3" panose="020B0300000000000000" pitchFamily="34" charset="-128"/>
              <a:ea typeface="Hiragino Kaku Gothic Pro W3" panose="020B0300000000000000" pitchFamily="34" charset="-128"/>
            </a:endParaRPr>
          </a:p>
          <a:p>
            <a:r>
              <a:rPr lang="ja-JP" altLang="en-US" sz="2400">
                <a:latin typeface="Hiragino Kaku Gothic Pro W3" panose="020B0300000000000000" pitchFamily="34" charset="-128"/>
                <a:ea typeface="Hiragino Kaku Gothic Pro W3" panose="020B0300000000000000" pitchFamily="34" charset="-128"/>
              </a:rPr>
              <a:t>差が最も小さいデータを選ぶ</a:t>
            </a:r>
            <a:endParaRPr lang="en-US" altLang="ja-JP" sz="2400" dirty="0">
              <a:latin typeface="Hiragino Kaku Gothic Pro W3" panose="020B0300000000000000" pitchFamily="34" charset="-128"/>
              <a:ea typeface="Hiragino Kaku Gothic Pro W3" panose="020B0300000000000000" pitchFamily="34" charset="-128"/>
            </a:endParaRPr>
          </a:p>
        </p:txBody>
      </p:sp>
      <p:sp>
        <p:nvSpPr>
          <p:cNvPr id="31" name="ProgressBar">
            <a:extLst>
              <a:ext uri="{FF2B5EF4-FFF2-40B4-BE49-F238E27FC236}">
                <a16:creationId xmlns:a16="http://schemas.microsoft.com/office/drawing/2014/main" id="{14BB7519-ECF9-6E4F-BB03-EAA42C458002}"/>
              </a:ext>
            </a:extLst>
          </p:cNvPr>
          <p:cNvSpPr/>
          <p:nvPr/>
        </p:nvSpPr>
        <p:spPr>
          <a:xfrm>
            <a:off x="0" y="6731000"/>
            <a:ext cx="5225143"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317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67E686-EE18-E94A-92AE-01E68E683977}"/>
              </a:ext>
            </a:extLst>
          </p:cNvPr>
          <p:cNvSpPr>
            <a:spLocks noGrp="1"/>
          </p:cNvSpPr>
          <p:nvPr>
            <p:ph type="title"/>
          </p:nvPr>
        </p:nvSpPr>
        <p:spPr>
          <a:xfrm>
            <a:off x="838200" y="365125"/>
            <a:ext cx="10515600" cy="1325563"/>
          </a:xfrm>
        </p:spPr>
        <p:txBody>
          <a:bodyPr/>
          <a:lstStyle/>
          <a:p>
            <a:r>
              <a:rPr lang="en-US" altLang="ja-JP"/>
              <a:t>GUI(PyQt5</a:t>
            </a:r>
            <a:r>
              <a:rPr lang="ja-JP" altLang="en-US"/>
              <a:t>を使用</a:t>
            </a:r>
            <a:r>
              <a:rPr lang="en-US" altLang="ja-JP"/>
              <a:t>)</a:t>
            </a:r>
            <a:endParaRPr kumimoji="1" lang="ja-JP" altLang="en-US" dirty="0"/>
          </a:p>
        </p:txBody>
      </p:sp>
      <p:sp>
        <p:nvSpPr>
          <p:cNvPr id="3" name="コンテンツ プレースホルダー 2">
            <a:extLst>
              <a:ext uri="{FF2B5EF4-FFF2-40B4-BE49-F238E27FC236}">
                <a16:creationId xmlns:a16="http://schemas.microsoft.com/office/drawing/2014/main" id="{EE93F3AC-2CC8-1146-BF31-03BB6C54DDB5}"/>
              </a:ext>
            </a:extLst>
          </p:cNvPr>
          <p:cNvSpPr>
            <a:spLocks noGrp="1"/>
          </p:cNvSpPr>
          <p:nvPr>
            <p:ph idx="1"/>
          </p:nvPr>
        </p:nvSpPr>
        <p:spPr>
          <a:xfrm>
            <a:off x="838201" y="1825625"/>
            <a:ext cx="5954486" cy="4456422"/>
          </a:xfrm>
        </p:spPr>
        <p:txBody>
          <a:bodyPr>
            <a:normAutofit/>
          </a:bodyPr>
          <a:lstStyle/>
          <a:p>
            <a:pPr>
              <a:lnSpc>
                <a:spcPct val="100000"/>
              </a:lnSpc>
            </a:pPr>
            <a:r>
              <a:rPr lang="ja-JP" altLang="en-US" dirty="0">
                <a:ea typeface="Hiragino Kaku Gothic Pro W3" panose="020B0300000000000000"/>
              </a:rPr>
              <a:t>入力データ・処理方法を選択し，</a:t>
            </a:r>
            <a:br>
              <a:rPr lang="en-US" altLang="ja-JP" dirty="0">
                <a:ea typeface="Hiragino Kaku Gothic Pro W3" panose="020B0300000000000000"/>
              </a:rPr>
            </a:br>
            <a:r>
              <a:rPr lang="ja-JP" altLang="en-US" dirty="0">
                <a:ea typeface="Hiragino Kaku Gothic Pro W3" panose="020B0300000000000000"/>
              </a:rPr>
              <a:t>正解率を出力する</a:t>
            </a:r>
            <a:r>
              <a:rPr lang="en-US" altLang="ja-JP" dirty="0">
                <a:ea typeface="Hiragino Kaku Gothic Pro W3" panose="020B0300000000000000"/>
              </a:rPr>
              <a:t>GUI</a:t>
            </a:r>
            <a:r>
              <a:rPr lang="ja-JP" altLang="en-US" dirty="0">
                <a:ea typeface="Hiragino Kaku Gothic Pro W3" panose="020B0300000000000000"/>
              </a:rPr>
              <a:t>を作成</a:t>
            </a:r>
            <a:endParaRPr lang="en-US" altLang="ja-JP" dirty="0">
              <a:ea typeface="Hiragino Kaku Gothic Pro W3" panose="020B0300000000000000"/>
            </a:endParaRPr>
          </a:p>
          <a:p>
            <a:pPr marL="0" indent="0">
              <a:lnSpc>
                <a:spcPct val="100000"/>
              </a:lnSpc>
              <a:buNone/>
            </a:pPr>
            <a:endParaRPr lang="en-US" altLang="ja-JP" dirty="0">
              <a:ea typeface="Hiragino Kaku Gothic Pro W3" panose="020B0300000000000000"/>
            </a:endParaRPr>
          </a:p>
          <a:p>
            <a:pPr>
              <a:lnSpc>
                <a:spcPct val="100000"/>
              </a:lnSpc>
            </a:pPr>
            <a:r>
              <a:rPr lang="ja-JP" altLang="en-US" dirty="0">
                <a:ea typeface="Hiragino Kaku Gothic Pro W3" panose="020B0300000000000000"/>
              </a:rPr>
              <a:t>操作手順として，</a:t>
            </a:r>
            <a:endParaRPr lang="en-US" altLang="ja-JP" dirty="0">
              <a:ea typeface="Hiragino Kaku Gothic Pro W3" panose="020B0300000000000000"/>
            </a:endParaRPr>
          </a:p>
          <a:p>
            <a:pPr marL="971550" lvl="1" indent="-514350">
              <a:lnSpc>
                <a:spcPct val="100000"/>
              </a:lnSpc>
              <a:buFont typeface="+mj-lt"/>
              <a:buAutoNum type="arabicPeriod"/>
            </a:pPr>
            <a:r>
              <a:rPr lang="ja-JP" altLang="en-US" dirty="0">
                <a:ea typeface="Hiragino Kaku Gothic Pro W3" panose="020B0300000000000000"/>
              </a:rPr>
              <a:t>学習</a:t>
            </a:r>
            <a:r>
              <a:rPr lang="en-US" altLang="ja-JP" dirty="0">
                <a:ea typeface="Hiragino Kaku Gothic Pro W3" panose="020B0300000000000000"/>
              </a:rPr>
              <a:t>,</a:t>
            </a:r>
            <a:r>
              <a:rPr lang="ja-JP" altLang="en-US" dirty="0">
                <a:ea typeface="Hiragino Kaku Gothic Pro W3" panose="020B0300000000000000"/>
              </a:rPr>
              <a:t>検証データのフォルダを選択</a:t>
            </a:r>
            <a:endParaRPr lang="en-US" altLang="ja-JP" dirty="0">
              <a:ea typeface="Hiragino Kaku Gothic Pro W3" panose="020B0300000000000000"/>
            </a:endParaRPr>
          </a:p>
          <a:p>
            <a:pPr marL="971550" lvl="1" indent="-514350">
              <a:lnSpc>
                <a:spcPct val="100000"/>
              </a:lnSpc>
              <a:buFont typeface="+mj-lt"/>
              <a:buAutoNum type="arabicPeriod"/>
            </a:pPr>
            <a:r>
              <a:rPr lang="ja-JP" altLang="en-US" dirty="0">
                <a:ea typeface="Hiragino Kaku Gothic Pro W3" panose="020B0300000000000000"/>
              </a:rPr>
              <a:t>分類手法の選択</a:t>
            </a:r>
            <a:endParaRPr lang="en-US" altLang="ja-JP" dirty="0">
              <a:ea typeface="Hiragino Kaku Gothic Pro W3" panose="020B0300000000000000"/>
            </a:endParaRPr>
          </a:p>
          <a:p>
            <a:pPr marL="971550" lvl="1" indent="-514350">
              <a:lnSpc>
                <a:spcPct val="100000"/>
              </a:lnSpc>
              <a:buFont typeface="+mj-lt"/>
              <a:buAutoNum type="arabicPeriod"/>
            </a:pPr>
            <a:r>
              <a:rPr lang="ja-JP" altLang="en-US" dirty="0">
                <a:ea typeface="Hiragino Kaku Gothic Pro W3" panose="020B0300000000000000"/>
              </a:rPr>
              <a:t>実行し，検証データの正解率を</a:t>
            </a:r>
            <a:br>
              <a:rPr lang="en-US" altLang="ja-JP" dirty="0">
                <a:ea typeface="Hiragino Kaku Gothic Pro W3" panose="020B0300000000000000"/>
              </a:rPr>
            </a:br>
            <a:r>
              <a:rPr lang="ja-JP" altLang="en-US" dirty="0">
                <a:ea typeface="Hiragino Kaku Gothic Pro W3" panose="020B0300000000000000"/>
              </a:rPr>
              <a:t>表示する</a:t>
            </a:r>
            <a:endParaRPr lang="en-US" altLang="ja-JP" dirty="0">
              <a:ea typeface="Hiragino Kaku Gothic Pro W3" panose="020B0300000000000000"/>
            </a:endParaRPr>
          </a:p>
          <a:p>
            <a:pPr marL="0" indent="0">
              <a:lnSpc>
                <a:spcPct val="150000"/>
              </a:lnSpc>
              <a:buNone/>
            </a:pPr>
            <a:endParaRPr lang="en-US" altLang="ja-JP" dirty="0">
              <a:ea typeface="Hiragino Kaku Gothic Pro W3" panose="020B0300000000000000"/>
            </a:endParaRPr>
          </a:p>
        </p:txBody>
      </p:sp>
      <p:sp>
        <p:nvSpPr>
          <p:cNvPr id="9" name="正方形/長方形 8">
            <a:extLst>
              <a:ext uri="{FF2B5EF4-FFF2-40B4-BE49-F238E27FC236}">
                <a16:creationId xmlns:a16="http://schemas.microsoft.com/office/drawing/2014/main" id="{88CFCED6-B886-45EB-B09D-25A361307CD4}"/>
              </a:ext>
            </a:extLst>
          </p:cNvPr>
          <p:cNvSpPr/>
          <p:nvPr/>
        </p:nvSpPr>
        <p:spPr>
          <a:xfrm>
            <a:off x="8826491" y="5058839"/>
            <a:ext cx="662361" cy="461665"/>
          </a:xfrm>
          <a:prstGeom prst="rect">
            <a:avLst/>
          </a:prstGeom>
        </p:spPr>
        <p:txBody>
          <a:bodyPr wrap="none">
            <a:spAutoFit/>
          </a:bodyPr>
          <a:lstStyle/>
          <a:p>
            <a:r>
              <a:rPr lang="en-US" altLang="ja-JP" sz="2400" b="1" dirty="0">
                <a:latin typeface="DIN Alternate" panose="020B0500000000000000"/>
                <a:ea typeface="Hiragino Kaku Gothic Pro W3" panose="020B0300000000000000" pitchFamily="34" charset="-128"/>
              </a:rPr>
              <a:t>GUI</a:t>
            </a:r>
          </a:p>
        </p:txBody>
      </p:sp>
      <p:sp>
        <p:nvSpPr>
          <p:cNvPr id="7" name="ProgressBar">
            <a:extLst>
              <a:ext uri="{FF2B5EF4-FFF2-40B4-BE49-F238E27FC236}">
                <a16:creationId xmlns:a16="http://schemas.microsoft.com/office/drawing/2014/main" id="{126FCD72-2FD7-3A40-8AFC-72D4230B98EE}"/>
              </a:ext>
            </a:extLst>
          </p:cNvPr>
          <p:cNvSpPr/>
          <p:nvPr/>
        </p:nvSpPr>
        <p:spPr>
          <a:xfrm>
            <a:off x="0" y="6731000"/>
            <a:ext cx="11030857"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61F0E310-291F-42AC-ABEB-3ABE30247149}"/>
              </a:ext>
            </a:extLst>
          </p:cNvPr>
          <p:cNvPicPr>
            <a:picLocks noChangeAspect="1"/>
          </p:cNvPicPr>
          <p:nvPr/>
        </p:nvPicPr>
        <p:blipFill>
          <a:blip r:embed="rId3"/>
          <a:stretch>
            <a:fillRect/>
          </a:stretch>
        </p:blipFill>
        <p:spPr>
          <a:xfrm>
            <a:off x="7284488" y="1690688"/>
            <a:ext cx="3746369" cy="3223967"/>
          </a:xfrm>
          <a:prstGeom prst="rect">
            <a:avLst/>
          </a:prstGeom>
        </p:spPr>
      </p:pic>
    </p:spTree>
    <p:extLst>
      <p:ext uri="{BB962C8B-B14F-4D97-AF65-F5344CB8AC3E}">
        <p14:creationId xmlns:p14="http://schemas.microsoft.com/office/powerpoint/2010/main" val="34384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4AB9A-4ACF-47C7-A12C-65427B847AD1}"/>
              </a:ext>
            </a:extLst>
          </p:cNvPr>
          <p:cNvSpPr>
            <a:spLocks noGrp="1"/>
          </p:cNvSpPr>
          <p:nvPr>
            <p:ph type="title"/>
          </p:nvPr>
        </p:nvSpPr>
        <p:spPr/>
        <p:txBody>
          <a:bodyPr/>
          <a:lstStyle/>
          <a:p>
            <a:r>
              <a:rPr lang="ja-JP" altLang="en-US" dirty="0"/>
              <a:t>認識精度が高かった手法</a:t>
            </a:r>
            <a:endParaRPr kumimoji="1" lang="ja-JP" altLang="en-US" dirty="0"/>
          </a:p>
        </p:txBody>
      </p:sp>
      <p:sp>
        <p:nvSpPr>
          <p:cNvPr id="3" name="コンテンツ プレースホルダー 2">
            <a:extLst>
              <a:ext uri="{FF2B5EF4-FFF2-40B4-BE49-F238E27FC236}">
                <a16:creationId xmlns:a16="http://schemas.microsoft.com/office/drawing/2014/main" id="{2CE3EAE2-68A6-433C-871F-1538BD0E91E0}"/>
              </a:ext>
            </a:extLst>
          </p:cNvPr>
          <p:cNvSpPr>
            <a:spLocks noGrp="1"/>
          </p:cNvSpPr>
          <p:nvPr>
            <p:ph idx="1"/>
          </p:nvPr>
        </p:nvSpPr>
        <p:spPr>
          <a:xfrm>
            <a:off x="838200" y="1825625"/>
            <a:ext cx="10515600" cy="4540250"/>
          </a:xfrm>
        </p:spPr>
        <p:txBody>
          <a:bodyPr>
            <a:normAutofit/>
          </a:bodyPr>
          <a:lstStyle/>
          <a:p>
            <a:r>
              <a:rPr kumimoji="1" lang="en-US" altLang="ja-JP" sz="3200" dirty="0"/>
              <a:t>DCT</a:t>
            </a:r>
            <a:r>
              <a:rPr lang="ja-JP" altLang="en-US" sz="3200" dirty="0"/>
              <a:t> </a:t>
            </a:r>
            <a:r>
              <a:rPr kumimoji="1" lang="ja-JP" altLang="en-US" sz="3200" dirty="0"/>
              <a:t>＆ 単純マッチング　</a:t>
            </a:r>
            <a:r>
              <a:rPr lang="en-US" altLang="ja-JP" sz="3200" b="1" dirty="0">
                <a:solidFill>
                  <a:schemeClr val="accent2"/>
                </a:solidFill>
              </a:rPr>
              <a:t>82.76</a:t>
            </a:r>
            <a:r>
              <a:rPr kumimoji="1" lang="en-US" altLang="ja-JP" sz="3200" b="1" dirty="0">
                <a:solidFill>
                  <a:schemeClr val="accent2"/>
                </a:solidFill>
              </a:rPr>
              <a:t>%</a:t>
            </a:r>
          </a:p>
          <a:p>
            <a:pPr marL="457200" lvl="1" indent="0">
              <a:buNone/>
            </a:pPr>
            <a:r>
              <a:rPr lang="ja-JP" altLang="en-US" sz="2800" dirty="0">
                <a:latin typeface="DIN Alternate" panose="020B0500000000000000"/>
                <a:ea typeface="Hiragino Kaku Gothic Pro W3" panose="020B0300000000000000"/>
              </a:rPr>
              <a:t>エッジ検出後の</a:t>
            </a:r>
            <a:r>
              <a:rPr lang="en-US" altLang="ja-JP" sz="2800" dirty="0">
                <a:latin typeface="DIN Alternate" panose="020B0500000000000000"/>
                <a:ea typeface="Hiragino Kaku Gothic Pro W3" panose="020B0300000000000000"/>
              </a:rPr>
              <a:t>DCT</a:t>
            </a:r>
            <a:r>
              <a:rPr lang="ja-JP" altLang="en-US" sz="2800" dirty="0">
                <a:ea typeface="Hiragino Kaku Gothic Pro W3" panose="020B0300000000000000"/>
              </a:rPr>
              <a:t>特徴量を，単純マッチングで分類</a:t>
            </a:r>
            <a:endParaRPr lang="en-US" altLang="ja-JP" sz="2800" dirty="0">
              <a:ea typeface="Hiragino Kaku Gothic Pro W3" panose="020B0300000000000000"/>
            </a:endParaRPr>
          </a:p>
          <a:p>
            <a:pPr marL="457200" lvl="1" indent="0">
              <a:buNone/>
            </a:pPr>
            <a:endParaRPr kumimoji="1" lang="en-US" altLang="ja-JP" sz="1050" dirty="0">
              <a:ea typeface="Hiragino Kaku Gothic Pro W3" panose="020B0300000000000000"/>
            </a:endParaRPr>
          </a:p>
          <a:p>
            <a:r>
              <a:rPr lang="en-US" altLang="ja-JP" sz="3200" dirty="0"/>
              <a:t>HOG</a:t>
            </a:r>
            <a:r>
              <a:rPr lang="ja-JP" altLang="en-US" sz="3200" dirty="0"/>
              <a:t> ＆ </a:t>
            </a:r>
            <a:r>
              <a:rPr lang="en-US" altLang="ja-JP" sz="3200" dirty="0" err="1"/>
              <a:t>kNN</a:t>
            </a:r>
            <a:r>
              <a:rPr kumimoji="1" lang="ja-JP" altLang="en-US" sz="3200" dirty="0"/>
              <a:t>　</a:t>
            </a:r>
            <a:r>
              <a:rPr lang="en-US" altLang="ja-JP" sz="3200" b="1" dirty="0"/>
              <a:t>75.86</a:t>
            </a:r>
            <a:r>
              <a:rPr kumimoji="1" lang="en-US" altLang="ja-JP" sz="3200" b="1" dirty="0"/>
              <a:t>%</a:t>
            </a:r>
          </a:p>
          <a:p>
            <a:pPr marL="457200" lvl="1" indent="0">
              <a:buNone/>
            </a:pPr>
            <a:r>
              <a:rPr lang="ja-JP" altLang="en-US" sz="2800" dirty="0">
                <a:latin typeface="DIN Alternate" panose="020B0500000000000000"/>
                <a:ea typeface="Hiragino Kaku Gothic Pro W3" panose="020B0300000000000000"/>
              </a:rPr>
              <a:t>エッジ検出後の</a:t>
            </a:r>
            <a:r>
              <a:rPr lang="en-US" altLang="ja-JP" sz="2800" dirty="0">
                <a:latin typeface="DIN Alternate" panose="020B0500000000000000"/>
                <a:ea typeface="Hiragino Kaku Gothic Pro W3" panose="020B0300000000000000"/>
              </a:rPr>
              <a:t>HOG</a:t>
            </a:r>
            <a:r>
              <a:rPr lang="ja-JP" altLang="en-US" sz="2800" dirty="0">
                <a:latin typeface="DIN Alternate" panose="020B0500000000000000"/>
                <a:ea typeface="Hiragino Kaku Gothic Pro W3" panose="020B0300000000000000"/>
              </a:rPr>
              <a:t>特徴量を，</a:t>
            </a:r>
            <a:r>
              <a:rPr lang="en-US" altLang="ja-JP" sz="2800" dirty="0" err="1">
                <a:latin typeface="DIN Alternate" panose="020B0500000000000000"/>
                <a:ea typeface="Hiragino Kaku Gothic Pro W3" panose="020B0300000000000000"/>
              </a:rPr>
              <a:t>kNN</a:t>
            </a:r>
            <a:r>
              <a:rPr lang="ja-JP" altLang="en-US" sz="2800" dirty="0">
                <a:latin typeface="DIN Alternate" panose="020B0500000000000000"/>
                <a:ea typeface="Hiragino Kaku Gothic Pro W3" panose="020B0300000000000000"/>
              </a:rPr>
              <a:t>で分類</a:t>
            </a:r>
            <a:endParaRPr lang="en-US" altLang="ja-JP" sz="2800" dirty="0">
              <a:latin typeface="DIN Alternate" panose="020B0500000000000000"/>
              <a:ea typeface="Hiragino Kaku Gothic Pro W3" panose="020B0300000000000000"/>
            </a:endParaRPr>
          </a:p>
          <a:p>
            <a:pPr marL="457200" lvl="1" indent="0">
              <a:buNone/>
            </a:pPr>
            <a:endParaRPr lang="en-US" altLang="ja-JP" sz="1050" dirty="0">
              <a:latin typeface="DIN Alternate" panose="020B0500000000000000"/>
              <a:ea typeface="Hiragino Kaku Gothic Pro W3" panose="020B0300000000000000"/>
            </a:endParaRPr>
          </a:p>
          <a:p>
            <a:r>
              <a:rPr lang="en-US" altLang="ja-JP" sz="3200" dirty="0"/>
              <a:t>DCT </a:t>
            </a:r>
            <a:r>
              <a:rPr lang="ja-JP" altLang="en-US" sz="3200" dirty="0"/>
              <a:t>＆ </a:t>
            </a:r>
            <a:r>
              <a:rPr lang="en-US" altLang="ja-JP" sz="3200" dirty="0" err="1"/>
              <a:t>kNN</a:t>
            </a:r>
            <a:r>
              <a:rPr lang="ja-JP" altLang="en-US" sz="3200" dirty="0"/>
              <a:t>　</a:t>
            </a:r>
            <a:r>
              <a:rPr lang="en-US" altLang="ja-JP" sz="3200" b="1" dirty="0"/>
              <a:t>74.14%</a:t>
            </a:r>
          </a:p>
          <a:p>
            <a:pPr marL="457200" lvl="1" indent="0">
              <a:buNone/>
            </a:pPr>
            <a:r>
              <a:rPr lang="ja-JP" altLang="en-US" sz="2800" dirty="0">
                <a:ea typeface="Hiragino Kaku Gothic Pro W3" panose="020B0300000000000000"/>
              </a:rPr>
              <a:t>エッジ検出後の</a:t>
            </a:r>
            <a:r>
              <a:rPr lang="en-US" altLang="ja-JP" sz="2800" dirty="0">
                <a:latin typeface="DIN Alternate" panose="020B0500000000000000"/>
                <a:ea typeface="Hiragino Kaku Gothic Pro W3" panose="020B0300000000000000"/>
              </a:rPr>
              <a:t>DCT</a:t>
            </a:r>
            <a:r>
              <a:rPr lang="ja-JP" altLang="en-US" sz="2800" dirty="0">
                <a:ea typeface="Hiragino Kaku Gothic Pro W3" panose="020B0300000000000000"/>
              </a:rPr>
              <a:t>特徴量を，</a:t>
            </a:r>
            <a:r>
              <a:rPr lang="en-US" altLang="ja-JP" sz="2800" dirty="0" err="1">
                <a:latin typeface="DIN Alternate" panose="020B0500000000000000"/>
                <a:ea typeface="Hiragino Kaku Gothic Pro W3" panose="020B0300000000000000"/>
              </a:rPr>
              <a:t>kNN</a:t>
            </a:r>
            <a:r>
              <a:rPr lang="ja-JP" altLang="en-US" sz="2800" dirty="0">
                <a:ea typeface="Hiragino Kaku Gothic Pro W3" panose="020B0300000000000000"/>
              </a:rPr>
              <a:t>で分類</a:t>
            </a:r>
            <a:endParaRPr kumimoji="1" lang="en-US" altLang="ja-JP" sz="2800" dirty="0">
              <a:ea typeface="Hiragino Kaku Gothic Pro W3" panose="020B0300000000000000"/>
            </a:endParaRPr>
          </a:p>
        </p:txBody>
      </p:sp>
      <p:sp>
        <p:nvSpPr>
          <p:cNvPr id="6" name="ProgressBar">
            <a:extLst>
              <a:ext uri="{FF2B5EF4-FFF2-40B4-BE49-F238E27FC236}">
                <a16:creationId xmlns:a16="http://schemas.microsoft.com/office/drawing/2014/main" id="{E075FDAA-0F75-F54E-8328-2D1FD439F71C}"/>
              </a:ext>
            </a:extLst>
          </p:cNvPr>
          <p:cNvSpPr/>
          <p:nvPr/>
        </p:nvSpPr>
        <p:spPr>
          <a:xfrm>
            <a:off x="0" y="6731000"/>
            <a:ext cx="8708572"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847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B44A6-28C0-C640-B246-554CF01AA028}"/>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F381E79-D9FC-9C46-8538-2367D5FE84B0}"/>
              </a:ext>
            </a:extLst>
          </p:cNvPr>
          <p:cNvSpPr>
            <a:spLocks noGrp="1"/>
          </p:cNvSpPr>
          <p:nvPr>
            <p:ph idx="1"/>
          </p:nvPr>
        </p:nvSpPr>
        <p:spPr>
          <a:xfrm>
            <a:off x="838200" y="1825625"/>
            <a:ext cx="10515600" cy="4122688"/>
          </a:xfrm>
        </p:spPr>
        <p:txBody>
          <a:bodyPr>
            <a:normAutofit/>
          </a:bodyPr>
          <a:lstStyle/>
          <a:p>
            <a:pPr>
              <a:lnSpc>
                <a:spcPct val="150000"/>
              </a:lnSpc>
              <a:buClr>
                <a:schemeClr val="tx1"/>
              </a:buClr>
            </a:pPr>
            <a:r>
              <a:rPr kumimoji="1" lang="en-US" altLang="ja-JP" sz="3200" dirty="0"/>
              <a:t>Canny</a:t>
            </a:r>
            <a:r>
              <a:rPr kumimoji="1" lang="ja-JP" altLang="en-US" sz="3200" dirty="0"/>
              <a:t>法による</a:t>
            </a:r>
            <a:r>
              <a:rPr kumimoji="1" lang="ja-JP" altLang="en-US" sz="3200" dirty="0">
                <a:solidFill>
                  <a:schemeClr val="accent2"/>
                </a:solidFill>
              </a:rPr>
              <a:t>エッジ検出</a:t>
            </a:r>
            <a:r>
              <a:rPr kumimoji="1" lang="ja-JP" altLang="en-US" sz="3200" dirty="0"/>
              <a:t>が有効だとわかった</a:t>
            </a:r>
            <a:endParaRPr kumimoji="1" lang="en-US" altLang="ja-JP" sz="3200" dirty="0"/>
          </a:p>
          <a:p>
            <a:pPr>
              <a:lnSpc>
                <a:spcPct val="100000"/>
              </a:lnSpc>
            </a:pPr>
            <a:r>
              <a:rPr kumimoji="1" lang="ja-JP" altLang="en-US" sz="3200" dirty="0"/>
              <a:t>分類手法として</a:t>
            </a:r>
            <a:r>
              <a:rPr kumimoji="1" lang="ja-JP" altLang="en-US" sz="3200" dirty="0">
                <a:solidFill>
                  <a:schemeClr val="accent2"/>
                </a:solidFill>
              </a:rPr>
              <a:t>単純マッチング</a:t>
            </a:r>
            <a:r>
              <a:rPr kumimoji="1" lang="ja-JP" altLang="en-US" sz="3200" dirty="0"/>
              <a:t>や</a:t>
            </a:r>
            <a:r>
              <a:rPr kumimoji="1" lang="en-US" altLang="ja-JP" sz="3200" dirty="0" err="1">
                <a:solidFill>
                  <a:schemeClr val="accent2"/>
                </a:solidFill>
              </a:rPr>
              <a:t>kNN</a:t>
            </a:r>
            <a:r>
              <a:rPr kumimoji="1" lang="ja-JP" altLang="en-US" sz="3200" dirty="0"/>
              <a:t>の方が精度が良かったのは，データ数が少ないことが一つの要因として考えられる</a:t>
            </a:r>
            <a:endParaRPr kumimoji="1" lang="en-US" altLang="ja-JP" sz="3200" dirty="0"/>
          </a:p>
          <a:p>
            <a:pPr>
              <a:lnSpc>
                <a:spcPct val="100000"/>
              </a:lnSpc>
            </a:pPr>
            <a:r>
              <a:rPr lang="ja-JP" altLang="en-US" sz="3200" dirty="0"/>
              <a:t>特徴量として</a:t>
            </a:r>
            <a:r>
              <a:rPr lang="en-US" altLang="ja-JP" sz="3200" dirty="0">
                <a:solidFill>
                  <a:schemeClr val="accent2"/>
                </a:solidFill>
              </a:rPr>
              <a:t>DCT</a:t>
            </a:r>
            <a:r>
              <a:rPr lang="ja-JP" altLang="en-US" sz="3200" dirty="0"/>
              <a:t>特徴量が有効だとわかった</a:t>
            </a:r>
            <a:endParaRPr kumimoji="1" lang="en-US" altLang="ja-JP" sz="3200" dirty="0"/>
          </a:p>
          <a:p>
            <a:pPr>
              <a:lnSpc>
                <a:spcPct val="150000"/>
              </a:lnSpc>
            </a:pPr>
            <a:r>
              <a:rPr kumimoji="1" lang="ja-JP" altLang="en-US" sz="3200" dirty="0"/>
              <a:t>最終的に，正解率</a:t>
            </a:r>
            <a:r>
              <a:rPr kumimoji="1" lang="en-US" altLang="ja-JP" sz="3200" dirty="0">
                <a:solidFill>
                  <a:schemeClr val="accent2"/>
                </a:solidFill>
              </a:rPr>
              <a:t>82.76%</a:t>
            </a:r>
            <a:r>
              <a:rPr kumimoji="1" lang="ja-JP" altLang="en-US" sz="3200" dirty="0" err="1"/>
              <a:t>に到</a:t>
            </a:r>
            <a:r>
              <a:rPr kumimoji="1" lang="ja-JP" altLang="en-US" sz="3200" dirty="0"/>
              <a:t>達することが出来た</a:t>
            </a:r>
            <a:endParaRPr kumimoji="1" lang="en-US" altLang="ja-JP" sz="3200" dirty="0"/>
          </a:p>
          <a:p>
            <a:endParaRPr kumimoji="1" lang="ja-JP" altLang="en-US" dirty="0"/>
          </a:p>
        </p:txBody>
      </p:sp>
      <p:sp>
        <p:nvSpPr>
          <p:cNvPr id="5" name="ProgressBar">
            <a:extLst>
              <a:ext uri="{FF2B5EF4-FFF2-40B4-BE49-F238E27FC236}">
                <a16:creationId xmlns:a16="http://schemas.microsoft.com/office/drawing/2014/main" id="{B87365D9-49AA-884B-AF5B-DD907384044E}"/>
              </a:ext>
            </a:extLst>
          </p:cNvPr>
          <p:cNvSpPr/>
          <p:nvPr/>
        </p:nvSpPr>
        <p:spPr>
          <a:xfrm>
            <a:off x="0" y="6731000"/>
            <a:ext cx="9289143"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46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664D1-7272-0F4F-AE7D-6EF153CDB207}"/>
              </a:ext>
            </a:extLst>
          </p:cNvPr>
          <p:cNvSpPr>
            <a:spLocks noGrp="1"/>
          </p:cNvSpPr>
          <p:nvPr>
            <p:ph type="title"/>
          </p:nvPr>
        </p:nvSpPr>
        <p:spPr>
          <a:xfrm>
            <a:off x="838200" y="2766218"/>
            <a:ext cx="10515600" cy="1325563"/>
          </a:xfrm>
        </p:spPr>
        <p:txBody>
          <a:bodyPr/>
          <a:lstStyle/>
          <a:p>
            <a:pPr algn="ctr"/>
            <a:r>
              <a:rPr kumimoji="1" lang="ja-JP" altLang="en-US"/>
              <a:t>ご静聴ありがとうございました</a:t>
            </a:r>
          </a:p>
        </p:txBody>
      </p:sp>
      <p:sp>
        <p:nvSpPr>
          <p:cNvPr id="5" name="ProgressBar">
            <a:extLst>
              <a:ext uri="{FF2B5EF4-FFF2-40B4-BE49-F238E27FC236}">
                <a16:creationId xmlns:a16="http://schemas.microsoft.com/office/drawing/2014/main" id="{96B61B2A-7A21-104F-B7E6-E8A1FFD4C3AB}"/>
              </a:ext>
            </a:extLst>
          </p:cNvPr>
          <p:cNvSpPr/>
          <p:nvPr/>
        </p:nvSpPr>
        <p:spPr>
          <a:xfrm>
            <a:off x="0" y="6731000"/>
            <a:ext cx="12192000"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79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089DEB74-39BB-4043-8ED9-52520153567C}"/>
              </a:ext>
            </a:extLst>
          </p:cNvPr>
          <p:cNvSpPr>
            <a:spLocks noGrp="1"/>
          </p:cNvSpPr>
          <p:nvPr>
            <p:ph idx="1"/>
          </p:nvPr>
        </p:nvSpPr>
        <p:spPr>
          <a:xfrm>
            <a:off x="838200" y="1825625"/>
            <a:ext cx="9717350" cy="3831463"/>
          </a:xfrm>
        </p:spPr>
        <p:txBody>
          <a:bodyPr>
            <a:normAutofit fontScale="92500" lnSpcReduction="20000"/>
          </a:bodyPr>
          <a:lstStyle/>
          <a:p>
            <a:pPr marL="0" indent="0">
              <a:lnSpc>
                <a:spcPct val="170000"/>
              </a:lnSpc>
              <a:buNone/>
            </a:pPr>
            <a:r>
              <a:rPr lang="ja-JP" altLang="en-US" sz="3200" dirty="0"/>
              <a:t>「芸能人に一番似ているのは誰か」という疑問や、</a:t>
            </a:r>
            <a:br>
              <a:rPr lang="en-US" altLang="ja-JP" sz="3200" dirty="0"/>
            </a:br>
            <a:r>
              <a:rPr lang="ja-JP" altLang="en-US" sz="3200" dirty="0"/>
              <a:t>「顔をパスワードの代わりとして利用したい」と言った要求に答えるシステムを開発する。代表的なパターン</a:t>
            </a:r>
            <a:endParaRPr lang="en-US" altLang="ja-JP" sz="3200" dirty="0"/>
          </a:p>
          <a:p>
            <a:pPr marL="0" indent="0">
              <a:lnSpc>
                <a:spcPct val="170000"/>
              </a:lnSpc>
              <a:buNone/>
            </a:pPr>
            <a:r>
              <a:rPr lang="ja-JP" altLang="en-US" sz="3200" dirty="0"/>
              <a:t>識別手法 </a:t>
            </a:r>
            <a:r>
              <a:rPr lang="en-US" altLang="ja-JP" sz="3200" dirty="0"/>
              <a:t>(K </a:t>
            </a:r>
            <a:r>
              <a:rPr lang="ja-JP" altLang="en-US" sz="3200" dirty="0"/>
              <a:t>最近傍法、部分空間法等</a:t>
            </a:r>
            <a:r>
              <a:rPr lang="en-US" altLang="ja-JP" sz="3200" dirty="0"/>
              <a:t>) </a:t>
            </a:r>
            <a:r>
              <a:rPr lang="ja-JP" altLang="en-US" sz="3200" dirty="0"/>
              <a:t>を学びながら、</a:t>
            </a:r>
            <a:endParaRPr lang="en-US" altLang="ja-JP" sz="3200" dirty="0"/>
          </a:p>
          <a:p>
            <a:pPr marL="0" indent="0">
              <a:lnSpc>
                <a:spcPct val="170000"/>
              </a:lnSpc>
              <a:buNone/>
            </a:pPr>
            <a:r>
              <a:rPr lang="ja-JP" altLang="en-US" sz="3200" dirty="0"/>
              <a:t>高速で認識率のよいアルゴリズムを作成する。</a:t>
            </a:r>
            <a:endParaRPr lang="en-US" altLang="ja-JP" dirty="0"/>
          </a:p>
          <a:p>
            <a:pPr marL="0" indent="0">
              <a:lnSpc>
                <a:spcPct val="170000"/>
              </a:lnSpc>
              <a:buNone/>
            </a:pPr>
            <a:endParaRPr kumimoji="1" lang="ja-JP" altLang="en-US" dirty="0"/>
          </a:p>
        </p:txBody>
      </p:sp>
      <p:sp>
        <p:nvSpPr>
          <p:cNvPr id="4" name="テキスト ボックス 3">
            <a:extLst>
              <a:ext uri="{FF2B5EF4-FFF2-40B4-BE49-F238E27FC236}">
                <a16:creationId xmlns:a16="http://schemas.microsoft.com/office/drawing/2014/main" id="{ED8C36C8-4007-42FD-A640-2406ACF0450F}"/>
              </a:ext>
            </a:extLst>
          </p:cNvPr>
          <p:cNvSpPr txBox="1"/>
          <p:nvPr/>
        </p:nvSpPr>
        <p:spPr>
          <a:xfrm>
            <a:off x="2182368" y="6001623"/>
            <a:ext cx="9171432" cy="461665"/>
          </a:xfrm>
          <a:prstGeom prst="rect">
            <a:avLst/>
          </a:prstGeom>
          <a:noFill/>
        </p:spPr>
        <p:txBody>
          <a:bodyPr wrap="square" rtlCol="0">
            <a:spAutoFit/>
          </a:bodyPr>
          <a:lstStyle/>
          <a:p>
            <a:pPr algn="r"/>
            <a:r>
              <a:rPr kumimoji="1" lang="en-US" altLang="ja-JP" sz="2400" dirty="0">
                <a:latin typeface="DIN Alternate" panose="020B0500000000000000" pitchFamily="34" charset="0"/>
                <a:ea typeface="Hiragino Kaku Gothic Pro W3" panose="020B0300000000000000" pitchFamily="34" charset="-128"/>
              </a:rPr>
              <a:t>『</a:t>
            </a:r>
            <a:r>
              <a:rPr kumimoji="1" lang="ja-JP" altLang="en-US" sz="2400" dirty="0">
                <a:latin typeface="DIN Alternate" panose="020B0500000000000000" pitchFamily="34" charset="0"/>
                <a:ea typeface="Hiragino Kaku Gothic Pro W3" panose="020B0300000000000000" pitchFamily="34" charset="-128"/>
              </a:rPr>
              <a:t>情報プロジェクト</a:t>
            </a:r>
            <a:r>
              <a:rPr lang="ja-JP" altLang="en-US" sz="2400" dirty="0">
                <a:latin typeface="DIN Alternate" panose="020B0500000000000000" pitchFamily="34" charset="0"/>
                <a:ea typeface="Hiragino Kaku Gothic Pro W3" panose="020B0300000000000000" pitchFamily="34" charset="-128"/>
              </a:rPr>
              <a:t>：マルチメディア情報検索</a:t>
            </a:r>
            <a:r>
              <a:rPr lang="en-US" altLang="ja-JP" sz="2400" dirty="0">
                <a:latin typeface="DIN Alternate" panose="020B0500000000000000" pitchFamily="34" charset="0"/>
                <a:ea typeface="Hiragino Kaku Gothic Pro W3" panose="020B0300000000000000" pitchFamily="34" charset="-128"/>
              </a:rPr>
              <a:t>』</a:t>
            </a:r>
            <a:r>
              <a:rPr lang="ja-JP" altLang="en-US" sz="2400" dirty="0">
                <a:latin typeface="DIN Alternate" panose="020B0500000000000000" pitchFamily="34" charset="0"/>
                <a:ea typeface="Hiragino Kaku Gothic Pro W3" panose="020B0300000000000000" pitchFamily="34" charset="-128"/>
              </a:rPr>
              <a:t>配布資料</a:t>
            </a:r>
            <a:endParaRPr kumimoji="1" lang="ja-JP" altLang="en-US" sz="2400" dirty="0">
              <a:latin typeface="DIN Alternate" panose="020B0500000000000000" pitchFamily="34" charset="0"/>
              <a:ea typeface="Hiragino Kaku Gothic Pro W3" panose="020B0300000000000000" pitchFamily="34" charset="-128"/>
            </a:endParaRPr>
          </a:p>
        </p:txBody>
      </p:sp>
      <p:sp>
        <p:nvSpPr>
          <p:cNvPr id="7" name="ProgressBar">
            <a:extLst>
              <a:ext uri="{FF2B5EF4-FFF2-40B4-BE49-F238E27FC236}">
                <a16:creationId xmlns:a16="http://schemas.microsoft.com/office/drawing/2014/main" id="{B0C65F1C-96A5-164B-9442-70DFF1DE0335}"/>
              </a:ext>
            </a:extLst>
          </p:cNvPr>
          <p:cNvSpPr/>
          <p:nvPr/>
        </p:nvSpPr>
        <p:spPr>
          <a:xfrm>
            <a:off x="0" y="6731000"/>
            <a:ext cx="1161143"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493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p:txBody>
          <a:bodyPr/>
          <a:lstStyle/>
          <a:p>
            <a:r>
              <a:rPr kumimoji="1" lang="ja-JP" altLang="en-US" dirty="0"/>
              <a:t>使用データセット</a:t>
            </a:r>
          </a:p>
        </p:txBody>
      </p:sp>
      <p:sp>
        <p:nvSpPr>
          <p:cNvPr id="3" name="コンテンツ プレースホルダー 2">
            <a:extLst>
              <a:ext uri="{FF2B5EF4-FFF2-40B4-BE49-F238E27FC236}">
                <a16:creationId xmlns:a16="http://schemas.microsoft.com/office/drawing/2014/main" id="{089DEB74-39BB-4043-8ED9-52520153567C}"/>
              </a:ext>
            </a:extLst>
          </p:cNvPr>
          <p:cNvSpPr>
            <a:spLocks noGrp="1"/>
          </p:cNvSpPr>
          <p:nvPr>
            <p:ph idx="1"/>
          </p:nvPr>
        </p:nvSpPr>
        <p:spPr>
          <a:xfrm>
            <a:off x="838200" y="1825625"/>
            <a:ext cx="10515600" cy="4381211"/>
          </a:xfrm>
        </p:spPr>
        <p:txBody>
          <a:bodyPr>
            <a:normAutofit/>
          </a:bodyPr>
          <a:lstStyle/>
          <a:p>
            <a:pPr>
              <a:lnSpc>
                <a:spcPct val="150000"/>
              </a:lnSpc>
            </a:pPr>
            <a:r>
              <a:rPr lang="ja-JP" altLang="en-US" sz="3600" dirty="0"/>
              <a:t>与えられたデータは</a:t>
            </a:r>
            <a:r>
              <a:rPr lang="en-US" altLang="ja-JP" sz="3600" dirty="0"/>
              <a:t>20</a:t>
            </a:r>
            <a:r>
              <a:rPr lang="ja-JP" altLang="en-US" sz="3600" dirty="0"/>
              <a:t>人の顔写真が</a:t>
            </a:r>
            <a:r>
              <a:rPr lang="en-US" altLang="ja-JP" sz="3600" dirty="0"/>
              <a:t>10</a:t>
            </a:r>
            <a:r>
              <a:rPr lang="ja-JP" altLang="en-US" sz="3600" dirty="0"/>
              <a:t>枚ずつ</a:t>
            </a:r>
            <a:endParaRPr kumimoji="1" lang="en-US" altLang="ja-JP" sz="3600" dirty="0"/>
          </a:p>
          <a:p>
            <a:pPr>
              <a:lnSpc>
                <a:spcPct val="150000"/>
              </a:lnSpc>
            </a:pPr>
            <a:r>
              <a:rPr kumimoji="1" lang="ja-JP" altLang="en-US" sz="3600" dirty="0">
                <a:latin typeface="Hiragino Kaku Gothic Pro W3" panose="020B0300000000000000" pitchFamily="34" charset="-128"/>
              </a:rPr>
              <a:t>検証用のクエリデータは</a:t>
            </a:r>
            <a:r>
              <a:rPr kumimoji="1" lang="en-US" altLang="ja-JP" sz="3600" dirty="0"/>
              <a:t>58</a:t>
            </a:r>
            <a:r>
              <a:rPr kumimoji="1" lang="ja-JP" altLang="en-US" sz="3600" dirty="0">
                <a:latin typeface="Hiragino Kaku Gothic Pro W3" panose="020B0300000000000000" pitchFamily="34" charset="-128"/>
              </a:rPr>
              <a:t>枚</a:t>
            </a:r>
            <a:endParaRPr lang="en-US" altLang="ja-JP" sz="3600" dirty="0">
              <a:latin typeface="Hiragino Kaku Gothic Pro W3" panose="020B0300000000000000" pitchFamily="34" charset="-128"/>
            </a:endParaRPr>
          </a:p>
          <a:p>
            <a:pPr lvl="1">
              <a:buFont typeface="Wingdings" pitchFamily="2" charset="2"/>
              <a:buChar char="Ø"/>
            </a:pPr>
            <a:r>
              <a:rPr lang="ja-JP" altLang="en-US" sz="3600" dirty="0">
                <a:latin typeface="Hiragino Kaku Gothic Pro W3" panose="020B0300000000000000" pitchFamily="34" charset="-128"/>
                <a:ea typeface="Hiragino Kaku Gothic Pro W3" panose="020B0300000000000000" pitchFamily="34" charset="-128"/>
              </a:rPr>
              <a:t>人によって枚数は異なる</a:t>
            </a:r>
            <a:endParaRPr lang="en-US" altLang="ja-JP" sz="3600" dirty="0">
              <a:latin typeface="Hiragino Kaku Gothic Pro W3" panose="020B0300000000000000" pitchFamily="34" charset="-128"/>
              <a:ea typeface="Hiragino Kaku Gothic Pro W3" panose="020B0300000000000000" pitchFamily="34" charset="-128"/>
            </a:endParaRPr>
          </a:p>
          <a:p>
            <a:pPr lvl="1">
              <a:buFont typeface="Wingdings" pitchFamily="2" charset="2"/>
              <a:buChar char="Ø"/>
            </a:pPr>
            <a:r>
              <a:rPr lang="en-US" altLang="ja-JP" sz="3600" dirty="0">
                <a:latin typeface="DIN Alternate" panose="020B0500000000000000" pitchFamily="34" charset="0"/>
                <a:ea typeface="Hiragino Kaku Gothic Pro W3" panose="020B0300000000000000" pitchFamily="34" charset="-128"/>
              </a:rPr>
              <a:t>58</a:t>
            </a:r>
            <a:r>
              <a:rPr lang="ja-JP" altLang="en-US" sz="3600" dirty="0">
                <a:latin typeface="Hiragino Kaku Gothic Pro W3" panose="020B0300000000000000" pitchFamily="34" charset="-128"/>
                <a:ea typeface="Hiragino Kaku Gothic Pro W3" panose="020B0300000000000000" pitchFamily="34" charset="-128"/>
              </a:rPr>
              <a:t>枚の内</a:t>
            </a:r>
            <a:r>
              <a:rPr lang="en-US" altLang="ja-JP" sz="3600" dirty="0">
                <a:latin typeface="DIN Alternate" panose="020B0500000000000000" pitchFamily="34" charset="0"/>
                <a:ea typeface="Hiragino Kaku Gothic Pro W3" panose="020B0300000000000000" pitchFamily="34" charset="-128"/>
              </a:rPr>
              <a:t>2</a:t>
            </a:r>
            <a:r>
              <a:rPr lang="ja-JP" altLang="en-US" sz="3600" dirty="0">
                <a:latin typeface="Hiragino Kaku Gothic Pro W3" panose="020B0300000000000000" pitchFamily="34" charset="-128"/>
                <a:ea typeface="Hiragino Kaku Gothic Pro W3" panose="020B0300000000000000" pitchFamily="34" charset="-128"/>
              </a:rPr>
              <a:t>枚は</a:t>
            </a:r>
            <a:r>
              <a:rPr lang="ja-JP" altLang="en-US" sz="3600" b="1" dirty="0">
                <a:solidFill>
                  <a:schemeClr val="accent2"/>
                </a:solidFill>
                <a:latin typeface="Hiragino Kaku Gothic Pro W3" panose="020B0300000000000000" pitchFamily="34" charset="-128"/>
                <a:ea typeface="Hiragino Kaku Gothic Pro W3" panose="020B0300000000000000" pitchFamily="34" charset="-128"/>
              </a:rPr>
              <a:t>登録されていない</a:t>
            </a:r>
            <a:r>
              <a:rPr lang="ja-JP" altLang="en-US" sz="3600" dirty="0">
                <a:latin typeface="Hiragino Kaku Gothic Pro W3" panose="020B0300000000000000" pitchFamily="34" charset="-128"/>
                <a:ea typeface="Hiragino Kaku Gothic Pro W3" panose="020B0300000000000000" pitchFamily="34" charset="-128"/>
              </a:rPr>
              <a:t>人物</a:t>
            </a:r>
            <a:endParaRPr lang="en-US" altLang="ja-JP" sz="36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3600" dirty="0"/>
              <a:t>認識精度は「</a:t>
            </a:r>
            <a:r>
              <a:rPr lang="ja-JP" altLang="en-US" sz="3600" b="1" dirty="0">
                <a:solidFill>
                  <a:schemeClr val="accent2"/>
                </a:solidFill>
              </a:rPr>
              <a:t>正解数</a:t>
            </a:r>
            <a:r>
              <a:rPr lang="en-US" altLang="ja-JP" sz="3600" b="1" dirty="0">
                <a:solidFill>
                  <a:schemeClr val="accent2"/>
                </a:solidFill>
              </a:rPr>
              <a:t>÷</a:t>
            </a:r>
            <a:r>
              <a:rPr lang="ja-JP" altLang="en-US" sz="3600" b="1" dirty="0">
                <a:solidFill>
                  <a:schemeClr val="accent2"/>
                </a:solidFill>
              </a:rPr>
              <a:t>クエリ数</a:t>
            </a:r>
            <a:r>
              <a:rPr lang="en-US" altLang="ja-JP" sz="3600" b="1" dirty="0">
                <a:solidFill>
                  <a:schemeClr val="accent2"/>
                </a:solidFill>
                <a:ea typeface="Hiragino Kaku Gothic Pro W3" panose="020B0300000000000000"/>
              </a:rPr>
              <a:t>(</a:t>
            </a:r>
            <a:r>
              <a:rPr lang="en-US" altLang="ja-JP" sz="3600" b="1" dirty="0">
                <a:solidFill>
                  <a:schemeClr val="accent2"/>
                </a:solidFill>
              </a:rPr>
              <a:t>58</a:t>
            </a:r>
            <a:r>
              <a:rPr lang="en-US" altLang="ja-JP" sz="3600" b="1" dirty="0">
                <a:solidFill>
                  <a:schemeClr val="accent2"/>
                </a:solidFill>
                <a:ea typeface="Hiragino Kaku Gothic Pro W3" panose="020B0300000000000000"/>
              </a:rPr>
              <a:t>)</a:t>
            </a:r>
            <a:r>
              <a:rPr lang="ja-JP" altLang="en-US" sz="3600" dirty="0">
                <a:ea typeface="Hiragino Kaku Gothic Pro W3" panose="020B0300000000000000"/>
              </a:rPr>
              <a:t>」</a:t>
            </a:r>
            <a:r>
              <a:rPr lang="ja-JP" altLang="en-US" sz="3600" dirty="0"/>
              <a:t>で計算</a:t>
            </a:r>
            <a:endParaRPr lang="en-US" altLang="ja-JP" sz="3600" dirty="0"/>
          </a:p>
        </p:txBody>
      </p:sp>
      <p:sp>
        <p:nvSpPr>
          <p:cNvPr id="6" name="ProgressBar">
            <a:extLst>
              <a:ext uri="{FF2B5EF4-FFF2-40B4-BE49-F238E27FC236}">
                <a16:creationId xmlns:a16="http://schemas.microsoft.com/office/drawing/2014/main" id="{2E99E5BA-3891-154B-9A6E-893DF241C2D9}"/>
              </a:ext>
            </a:extLst>
          </p:cNvPr>
          <p:cNvSpPr/>
          <p:nvPr/>
        </p:nvSpPr>
        <p:spPr>
          <a:xfrm>
            <a:off x="0" y="6731000"/>
            <a:ext cx="1741714"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9243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3F06A-42DE-8F4F-A1FB-A0C8617BBB6A}"/>
              </a:ext>
            </a:extLst>
          </p:cNvPr>
          <p:cNvSpPr>
            <a:spLocks noGrp="1"/>
          </p:cNvSpPr>
          <p:nvPr>
            <p:ph type="title"/>
          </p:nvPr>
        </p:nvSpPr>
        <p:spPr/>
        <p:txBody>
          <a:bodyPr/>
          <a:lstStyle/>
          <a:p>
            <a:r>
              <a:rPr kumimoji="1" lang="ja-JP" altLang="en-US"/>
              <a:t>データセット</a:t>
            </a:r>
          </a:p>
        </p:txBody>
      </p:sp>
      <p:pic>
        <p:nvPicPr>
          <p:cNvPr id="5" name="図 4">
            <a:extLst>
              <a:ext uri="{FF2B5EF4-FFF2-40B4-BE49-F238E27FC236}">
                <a16:creationId xmlns:a16="http://schemas.microsoft.com/office/drawing/2014/main" id="{C18E1C1C-7193-1041-9D16-24FA7D4DDCAB}"/>
              </a:ext>
            </a:extLst>
          </p:cNvPr>
          <p:cNvPicPr>
            <a:picLocks noChangeAspect="1"/>
          </p:cNvPicPr>
          <p:nvPr/>
        </p:nvPicPr>
        <p:blipFill>
          <a:blip r:embed="rId3"/>
          <a:stretch>
            <a:fillRect/>
          </a:stretch>
        </p:blipFill>
        <p:spPr>
          <a:xfrm>
            <a:off x="1175426" y="1567987"/>
            <a:ext cx="1432188" cy="1066682"/>
          </a:xfrm>
          <a:prstGeom prst="rect">
            <a:avLst/>
          </a:prstGeom>
        </p:spPr>
      </p:pic>
      <p:pic>
        <p:nvPicPr>
          <p:cNvPr id="7" name="図 6">
            <a:extLst>
              <a:ext uri="{FF2B5EF4-FFF2-40B4-BE49-F238E27FC236}">
                <a16:creationId xmlns:a16="http://schemas.microsoft.com/office/drawing/2014/main" id="{4302E28E-6C9C-6F49-8C57-0D5CEE08D39F}"/>
              </a:ext>
            </a:extLst>
          </p:cNvPr>
          <p:cNvPicPr>
            <a:picLocks noChangeAspect="1"/>
          </p:cNvPicPr>
          <p:nvPr/>
        </p:nvPicPr>
        <p:blipFill>
          <a:blip r:embed="rId4"/>
          <a:stretch>
            <a:fillRect/>
          </a:stretch>
        </p:blipFill>
        <p:spPr>
          <a:xfrm>
            <a:off x="1138839" y="1604574"/>
            <a:ext cx="1432188" cy="1066682"/>
          </a:xfrm>
          <a:prstGeom prst="rect">
            <a:avLst/>
          </a:prstGeom>
        </p:spPr>
      </p:pic>
      <p:pic>
        <p:nvPicPr>
          <p:cNvPr id="9" name="図 8">
            <a:extLst>
              <a:ext uri="{FF2B5EF4-FFF2-40B4-BE49-F238E27FC236}">
                <a16:creationId xmlns:a16="http://schemas.microsoft.com/office/drawing/2014/main" id="{B7026380-9F96-3741-85B1-878324B77DE2}"/>
              </a:ext>
            </a:extLst>
          </p:cNvPr>
          <p:cNvPicPr>
            <a:picLocks noChangeAspect="1"/>
          </p:cNvPicPr>
          <p:nvPr/>
        </p:nvPicPr>
        <p:blipFill>
          <a:blip r:embed="rId5"/>
          <a:stretch>
            <a:fillRect/>
          </a:stretch>
        </p:blipFill>
        <p:spPr>
          <a:xfrm>
            <a:off x="1098252" y="1645161"/>
            <a:ext cx="1432188" cy="1066682"/>
          </a:xfrm>
          <a:prstGeom prst="rect">
            <a:avLst/>
          </a:prstGeom>
        </p:spPr>
      </p:pic>
      <p:pic>
        <p:nvPicPr>
          <p:cNvPr id="11" name="図 10">
            <a:extLst>
              <a:ext uri="{FF2B5EF4-FFF2-40B4-BE49-F238E27FC236}">
                <a16:creationId xmlns:a16="http://schemas.microsoft.com/office/drawing/2014/main" id="{46D0022D-BB92-654D-9D0A-4102C51F97B7}"/>
              </a:ext>
            </a:extLst>
          </p:cNvPr>
          <p:cNvPicPr>
            <a:picLocks noChangeAspect="1"/>
          </p:cNvPicPr>
          <p:nvPr/>
        </p:nvPicPr>
        <p:blipFill>
          <a:blip r:embed="rId6"/>
          <a:stretch>
            <a:fillRect/>
          </a:stretch>
        </p:blipFill>
        <p:spPr>
          <a:xfrm>
            <a:off x="1053654" y="1689759"/>
            <a:ext cx="1432188" cy="1066682"/>
          </a:xfrm>
          <a:prstGeom prst="rect">
            <a:avLst/>
          </a:prstGeom>
        </p:spPr>
      </p:pic>
      <p:pic>
        <p:nvPicPr>
          <p:cNvPr id="13" name="図 12">
            <a:extLst>
              <a:ext uri="{FF2B5EF4-FFF2-40B4-BE49-F238E27FC236}">
                <a16:creationId xmlns:a16="http://schemas.microsoft.com/office/drawing/2014/main" id="{9F8BDD55-FE2B-3640-8BC1-19EA6DE7DB5D}"/>
              </a:ext>
            </a:extLst>
          </p:cNvPr>
          <p:cNvPicPr>
            <a:picLocks noChangeAspect="1"/>
          </p:cNvPicPr>
          <p:nvPr/>
        </p:nvPicPr>
        <p:blipFill>
          <a:blip r:embed="rId7"/>
          <a:stretch>
            <a:fillRect/>
          </a:stretch>
        </p:blipFill>
        <p:spPr>
          <a:xfrm>
            <a:off x="1014834" y="1732590"/>
            <a:ext cx="1432188" cy="1066682"/>
          </a:xfrm>
          <a:prstGeom prst="rect">
            <a:avLst/>
          </a:prstGeom>
        </p:spPr>
      </p:pic>
      <p:pic>
        <p:nvPicPr>
          <p:cNvPr id="15" name="図 14">
            <a:extLst>
              <a:ext uri="{FF2B5EF4-FFF2-40B4-BE49-F238E27FC236}">
                <a16:creationId xmlns:a16="http://schemas.microsoft.com/office/drawing/2014/main" id="{B9A5874B-B25A-1D47-855B-29363A16155E}"/>
              </a:ext>
            </a:extLst>
          </p:cNvPr>
          <p:cNvPicPr>
            <a:picLocks noChangeAspect="1"/>
          </p:cNvPicPr>
          <p:nvPr/>
        </p:nvPicPr>
        <p:blipFill>
          <a:blip r:embed="rId8"/>
          <a:stretch>
            <a:fillRect/>
          </a:stretch>
        </p:blipFill>
        <p:spPr>
          <a:xfrm>
            <a:off x="2992035" y="1551145"/>
            <a:ext cx="1432188" cy="1066682"/>
          </a:xfrm>
          <a:prstGeom prst="rect">
            <a:avLst/>
          </a:prstGeom>
        </p:spPr>
      </p:pic>
      <p:pic>
        <p:nvPicPr>
          <p:cNvPr id="17" name="図 16">
            <a:extLst>
              <a:ext uri="{FF2B5EF4-FFF2-40B4-BE49-F238E27FC236}">
                <a16:creationId xmlns:a16="http://schemas.microsoft.com/office/drawing/2014/main" id="{058A73A0-42DB-E640-9B2D-E52EF3212327}"/>
              </a:ext>
            </a:extLst>
          </p:cNvPr>
          <p:cNvPicPr>
            <a:picLocks noChangeAspect="1"/>
          </p:cNvPicPr>
          <p:nvPr/>
        </p:nvPicPr>
        <p:blipFill>
          <a:blip r:embed="rId9"/>
          <a:stretch>
            <a:fillRect/>
          </a:stretch>
        </p:blipFill>
        <p:spPr>
          <a:xfrm>
            <a:off x="2954493" y="1590875"/>
            <a:ext cx="1432188" cy="1066682"/>
          </a:xfrm>
          <a:prstGeom prst="rect">
            <a:avLst/>
          </a:prstGeom>
        </p:spPr>
      </p:pic>
      <p:pic>
        <p:nvPicPr>
          <p:cNvPr id="19" name="図 18">
            <a:extLst>
              <a:ext uri="{FF2B5EF4-FFF2-40B4-BE49-F238E27FC236}">
                <a16:creationId xmlns:a16="http://schemas.microsoft.com/office/drawing/2014/main" id="{9BEEE504-0B88-954C-8884-08FF11AF0BD3}"/>
              </a:ext>
            </a:extLst>
          </p:cNvPr>
          <p:cNvPicPr>
            <a:picLocks noChangeAspect="1"/>
          </p:cNvPicPr>
          <p:nvPr/>
        </p:nvPicPr>
        <p:blipFill>
          <a:blip r:embed="rId10"/>
          <a:stretch>
            <a:fillRect/>
          </a:stretch>
        </p:blipFill>
        <p:spPr>
          <a:xfrm>
            <a:off x="2910378" y="1643492"/>
            <a:ext cx="1432188" cy="1066682"/>
          </a:xfrm>
          <a:prstGeom prst="rect">
            <a:avLst/>
          </a:prstGeom>
        </p:spPr>
      </p:pic>
      <p:pic>
        <p:nvPicPr>
          <p:cNvPr id="21" name="図 20">
            <a:extLst>
              <a:ext uri="{FF2B5EF4-FFF2-40B4-BE49-F238E27FC236}">
                <a16:creationId xmlns:a16="http://schemas.microsoft.com/office/drawing/2014/main" id="{8B28F382-7ED6-FD40-A06A-F4CDA91CFBA1}"/>
              </a:ext>
            </a:extLst>
          </p:cNvPr>
          <p:cNvPicPr>
            <a:picLocks noChangeAspect="1"/>
          </p:cNvPicPr>
          <p:nvPr/>
        </p:nvPicPr>
        <p:blipFill>
          <a:blip r:embed="rId11"/>
          <a:stretch>
            <a:fillRect/>
          </a:stretch>
        </p:blipFill>
        <p:spPr>
          <a:xfrm>
            <a:off x="2869733" y="1699750"/>
            <a:ext cx="1432188" cy="1066682"/>
          </a:xfrm>
          <a:prstGeom prst="rect">
            <a:avLst/>
          </a:prstGeom>
        </p:spPr>
      </p:pic>
      <p:pic>
        <p:nvPicPr>
          <p:cNvPr id="23" name="図 22">
            <a:extLst>
              <a:ext uri="{FF2B5EF4-FFF2-40B4-BE49-F238E27FC236}">
                <a16:creationId xmlns:a16="http://schemas.microsoft.com/office/drawing/2014/main" id="{B92E96A0-C2CD-4245-B15C-33575E758090}"/>
              </a:ext>
            </a:extLst>
          </p:cNvPr>
          <p:cNvPicPr>
            <a:picLocks noChangeAspect="1"/>
          </p:cNvPicPr>
          <p:nvPr/>
        </p:nvPicPr>
        <p:blipFill>
          <a:blip r:embed="rId12"/>
          <a:stretch>
            <a:fillRect/>
          </a:stretch>
        </p:blipFill>
        <p:spPr>
          <a:xfrm>
            <a:off x="2832304" y="1745703"/>
            <a:ext cx="1432188" cy="1066682"/>
          </a:xfrm>
          <a:prstGeom prst="rect">
            <a:avLst/>
          </a:prstGeom>
        </p:spPr>
      </p:pic>
      <p:pic>
        <p:nvPicPr>
          <p:cNvPr id="38" name="図 37">
            <a:extLst>
              <a:ext uri="{FF2B5EF4-FFF2-40B4-BE49-F238E27FC236}">
                <a16:creationId xmlns:a16="http://schemas.microsoft.com/office/drawing/2014/main" id="{F2E41D87-291D-EE4B-A2CD-0C17612EFF42}"/>
              </a:ext>
            </a:extLst>
          </p:cNvPr>
          <p:cNvPicPr>
            <a:picLocks noChangeAspect="1"/>
          </p:cNvPicPr>
          <p:nvPr/>
        </p:nvPicPr>
        <p:blipFill>
          <a:blip r:embed="rId13"/>
          <a:stretch>
            <a:fillRect/>
          </a:stretch>
        </p:blipFill>
        <p:spPr>
          <a:xfrm>
            <a:off x="4709242" y="1561763"/>
            <a:ext cx="1452426" cy="1081755"/>
          </a:xfrm>
          <a:prstGeom prst="rect">
            <a:avLst/>
          </a:prstGeom>
        </p:spPr>
      </p:pic>
      <p:pic>
        <p:nvPicPr>
          <p:cNvPr id="40" name="図 39">
            <a:extLst>
              <a:ext uri="{FF2B5EF4-FFF2-40B4-BE49-F238E27FC236}">
                <a16:creationId xmlns:a16="http://schemas.microsoft.com/office/drawing/2014/main" id="{0FDC87BB-1404-AA41-A930-46BBE30F3CC9}"/>
              </a:ext>
            </a:extLst>
          </p:cNvPr>
          <p:cNvPicPr>
            <a:picLocks noChangeAspect="1"/>
          </p:cNvPicPr>
          <p:nvPr/>
        </p:nvPicPr>
        <p:blipFill>
          <a:blip r:embed="rId14"/>
          <a:stretch>
            <a:fillRect/>
          </a:stretch>
        </p:blipFill>
        <p:spPr>
          <a:xfrm>
            <a:off x="4674705" y="1598696"/>
            <a:ext cx="1452426" cy="1081755"/>
          </a:xfrm>
          <a:prstGeom prst="rect">
            <a:avLst/>
          </a:prstGeom>
        </p:spPr>
      </p:pic>
      <p:pic>
        <p:nvPicPr>
          <p:cNvPr id="42" name="図 41">
            <a:extLst>
              <a:ext uri="{FF2B5EF4-FFF2-40B4-BE49-F238E27FC236}">
                <a16:creationId xmlns:a16="http://schemas.microsoft.com/office/drawing/2014/main" id="{96E31B87-8174-2D4C-BA3E-A754FCF2453D}"/>
              </a:ext>
            </a:extLst>
          </p:cNvPr>
          <p:cNvPicPr>
            <a:picLocks noChangeAspect="1"/>
          </p:cNvPicPr>
          <p:nvPr/>
        </p:nvPicPr>
        <p:blipFill>
          <a:blip r:embed="rId15"/>
          <a:stretch>
            <a:fillRect/>
          </a:stretch>
        </p:blipFill>
        <p:spPr>
          <a:xfrm>
            <a:off x="4641002" y="1642036"/>
            <a:ext cx="1452426" cy="1081755"/>
          </a:xfrm>
          <a:prstGeom prst="rect">
            <a:avLst/>
          </a:prstGeom>
        </p:spPr>
      </p:pic>
      <p:pic>
        <p:nvPicPr>
          <p:cNvPr id="44" name="図 43">
            <a:extLst>
              <a:ext uri="{FF2B5EF4-FFF2-40B4-BE49-F238E27FC236}">
                <a16:creationId xmlns:a16="http://schemas.microsoft.com/office/drawing/2014/main" id="{D7383EE7-AF28-F44D-8FD1-F1187302C8E4}"/>
              </a:ext>
            </a:extLst>
          </p:cNvPr>
          <p:cNvPicPr>
            <a:picLocks noChangeAspect="1"/>
          </p:cNvPicPr>
          <p:nvPr/>
        </p:nvPicPr>
        <p:blipFill>
          <a:blip r:embed="rId16"/>
          <a:stretch>
            <a:fillRect/>
          </a:stretch>
        </p:blipFill>
        <p:spPr>
          <a:xfrm>
            <a:off x="4601675" y="1686989"/>
            <a:ext cx="1452426" cy="1081755"/>
          </a:xfrm>
          <a:prstGeom prst="rect">
            <a:avLst/>
          </a:prstGeom>
        </p:spPr>
      </p:pic>
      <p:pic>
        <p:nvPicPr>
          <p:cNvPr id="46" name="図 45">
            <a:extLst>
              <a:ext uri="{FF2B5EF4-FFF2-40B4-BE49-F238E27FC236}">
                <a16:creationId xmlns:a16="http://schemas.microsoft.com/office/drawing/2014/main" id="{88DD424A-E839-1B40-A18B-DFED0AE831DE}"/>
              </a:ext>
            </a:extLst>
          </p:cNvPr>
          <p:cNvPicPr>
            <a:picLocks noChangeAspect="1"/>
          </p:cNvPicPr>
          <p:nvPr/>
        </p:nvPicPr>
        <p:blipFill>
          <a:blip r:embed="rId17"/>
          <a:stretch>
            <a:fillRect/>
          </a:stretch>
        </p:blipFill>
        <p:spPr>
          <a:xfrm>
            <a:off x="4563125" y="1732590"/>
            <a:ext cx="1452426" cy="1081755"/>
          </a:xfrm>
          <a:prstGeom prst="rect">
            <a:avLst/>
          </a:prstGeom>
        </p:spPr>
      </p:pic>
      <p:pic>
        <p:nvPicPr>
          <p:cNvPr id="59" name="図 58">
            <a:extLst>
              <a:ext uri="{FF2B5EF4-FFF2-40B4-BE49-F238E27FC236}">
                <a16:creationId xmlns:a16="http://schemas.microsoft.com/office/drawing/2014/main" id="{D8DE3C90-C9F1-6D4D-9A52-ED7C38DE613B}"/>
              </a:ext>
            </a:extLst>
          </p:cNvPr>
          <p:cNvPicPr>
            <a:picLocks noChangeAspect="1"/>
          </p:cNvPicPr>
          <p:nvPr/>
        </p:nvPicPr>
        <p:blipFill>
          <a:blip r:embed="rId18"/>
          <a:stretch>
            <a:fillRect/>
          </a:stretch>
        </p:blipFill>
        <p:spPr>
          <a:xfrm>
            <a:off x="6543230" y="1545175"/>
            <a:ext cx="1452426" cy="1081755"/>
          </a:xfrm>
          <a:prstGeom prst="rect">
            <a:avLst/>
          </a:prstGeom>
        </p:spPr>
      </p:pic>
      <p:pic>
        <p:nvPicPr>
          <p:cNvPr id="61" name="図 60">
            <a:extLst>
              <a:ext uri="{FF2B5EF4-FFF2-40B4-BE49-F238E27FC236}">
                <a16:creationId xmlns:a16="http://schemas.microsoft.com/office/drawing/2014/main" id="{4F6A04A6-0D6B-2E45-80FF-F44BFE8BDDDE}"/>
              </a:ext>
            </a:extLst>
          </p:cNvPr>
          <p:cNvPicPr>
            <a:picLocks noChangeAspect="1"/>
          </p:cNvPicPr>
          <p:nvPr/>
        </p:nvPicPr>
        <p:blipFill>
          <a:blip r:embed="rId19"/>
          <a:stretch>
            <a:fillRect/>
          </a:stretch>
        </p:blipFill>
        <p:spPr>
          <a:xfrm>
            <a:off x="6499920" y="1585694"/>
            <a:ext cx="1452426" cy="1081755"/>
          </a:xfrm>
          <a:prstGeom prst="rect">
            <a:avLst/>
          </a:prstGeom>
        </p:spPr>
      </p:pic>
      <p:pic>
        <p:nvPicPr>
          <p:cNvPr id="63" name="図 62">
            <a:extLst>
              <a:ext uri="{FF2B5EF4-FFF2-40B4-BE49-F238E27FC236}">
                <a16:creationId xmlns:a16="http://schemas.microsoft.com/office/drawing/2014/main" id="{91F18481-D6DD-BB49-97D7-77382DA5C6ED}"/>
              </a:ext>
            </a:extLst>
          </p:cNvPr>
          <p:cNvPicPr>
            <a:picLocks noChangeAspect="1"/>
          </p:cNvPicPr>
          <p:nvPr/>
        </p:nvPicPr>
        <p:blipFill>
          <a:blip r:embed="rId20"/>
          <a:stretch>
            <a:fillRect/>
          </a:stretch>
        </p:blipFill>
        <p:spPr>
          <a:xfrm>
            <a:off x="6454557" y="1632611"/>
            <a:ext cx="1452426" cy="1081755"/>
          </a:xfrm>
          <a:prstGeom prst="rect">
            <a:avLst/>
          </a:prstGeom>
        </p:spPr>
      </p:pic>
      <p:pic>
        <p:nvPicPr>
          <p:cNvPr id="65" name="図 64">
            <a:extLst>
              <a:ext uri="{FF2B5EF4-FFF2-40B4-BE49-F238E27FC236}">
                <a16:creationId xmlns:a16="http://schemas.microsoft.com/office/drawing/2014/main" id="{B8A8635B-966C-2543-A84F-6D1EAC9F616B}"/>
              </a:ext>
            </a:extLst>
          </p:cNvPr>
          <p:cNvPicPr>
            <a:picLocks noChangeAspect="1"/>
          </p:cNvPicPr>
          <p:nvPr/>
        </p:nvPicPr>
        <p:blipFill>
          <a:blip r:embed="rId21"/>
          <a:stretch>
            <a:fillRect/>
          </a:stretch>
        </p:blipFill>
        <p:spPr>
          <a:xfrm>
            <a:off x="6418441" y="1680488"/>
            <a:ext cx="1452426" cy="1081755"/>
          </a:xfrm>
          <a:prstGeom prst="rect">
            <a:avLst/>
          </a:prstGeom>
        </p:spPr>
      </p:pic>
      <p:pic>
        <p:nvPicPr>
          <p:cNvPr id="67" name="図 66">
            <a:extLst>
              <a:ext uri="{FF2B5EF4-FFF2-40B4-BE49-F238E27FC236}">
                <a16:creationId xmlns:a16="http://schemas.microsoft.com/office/drawing/2014/main" id="{F6297C75-B3C9-3146-9EA5-4ACED82CA9C5}"/>
              </a:ext>
            </a:extLst>
          </p:cNvPr>
          <p:cNvPicPr>
            <a:picLocks noChangeAspect="1"/>
          </p:cNvPicPr>
          <p:nvPr/>
        </p:nvPicPr>
        <p:blipFill>
          <a:blip r:embed="rId22"/>
          <a:stretch>
            <a:fillRect/>
          </a:stretch>
        </p:blipFill>
        <p:spPr>
          <a:xfrm>
            <a:off x="6377613" y="1723888"/>
            <a:ext cx="1452426" cy="1081755"/>
          </a:xfrm>
          <a:prstGeom prst="rect">
            <a:avLst/>
          </a:prstGeom>
        </p:spPr>
      </p:pic>
      <p:pic>
        <p:nvPicPr>
          <p:cNvPr id="71" name="図 70">
            <a:extLst>
              <a:ext uri="{FF2B5EF4-FFF2-40B4-BE49-F238E27FC236}">
                <a16:creationId xmlns:a16="http://schemas.microsoft.com/office/drawing/2014/main" id="{BE5746FB-E02B-8542-BDFC-53357EF9B886}"/>
              </a:ext>
            </a:extLst>
          </p:cNvPr>
          <p:cNvPicPr>
            <a:picLocks noChangeAspect="1"/>
          </p:cNvPicPr>
          <p:nvPr/>
        </p:nvPicPr>
        <p:blipFill>
          <a:blip r:embed="rId23"/>
          <a:stretch>
            <a:fillRect/>
          </a:stretch>
        </p:blipFill>
        <p:spPr>
          <a:xfrm>
            <a:off x="8353797" y="1565485"/>
            <a:ext cx="1454148" cy="1083037"/>
          </a:xfrm>
          <a:prstGeom prst="rect">
            <a:avLst/>
          </a:prstGeom>
        </p:spPr>
      </p:pic>
      <p:pic>
        <p:nvPicPr>
          <p:cNvPr id="73" name="図 72">
            <a:extLst>
              <a:ext uri="{FF2B5EF4-FFF2-40B4-BE49-F238E27FC236}">
                <a16:creationId xmlns:a16="http://schemas.microsoft.com/office/drawing/2014/main" id="{35D75CA8-C895-C94B-B06A-B14313D22B78}"/>
              </a:ext>
            </a:extLst>
          </p:cNvPr>
          <p:cNvPicPr>
            <a:picLocks noChangeAspect="1"/>
          </p:cNvPicPr>
          <p:nvPr/>
        </p:nvPicPr>
        <p:blipFill>
          <a:blip r:embed="rId24"/>
          <a:stretch>
            <a:fillRect/>
          </a:stretch>
        </p:blipFill>
        <p:spPr>
          <a:xfrm>
            <a:off x="8313882" y="1605901"/>
            <a:ext cx="1454148" cy="1083037"/>
          </a:xfrm>
          <a:prstGeom prst="rect">
            <a:avLst/>
          </a:prstGeom>
        </p:spPr>
      </p:pic>
      <p:pic>
        <p:nvPicPr>
          <p:cNvPr id="75" name="図 74">
            <a:extLst>
              <a:ext uri="{FF2B5EF4-FFF2-40B4-BE49-F238E27FC236}">
                <a16:creationId xmlns:a16="http://schemas.microsoft.com/office/drawing/2014/main" id="{657F3F8B-AC5B-E744-BF9A-9F217E542DED}"/>
              </a:ext>
            </a:extLst>
          </p:cNvPr>
          <p:cNvPicPr>
            <a:picLocks noChangeAspect="1"/>
          </p:cNvPicPr>
          <p:nvPr/>
        </p:nvPicPr>
        <p:blipFill>
          <a:blip r:embed="rId25"/>
          <a:stretch>
            <a:fillRect/>
          </a:stretch>
        </p:blipFill>
        <p:spPr>
          <a:xfrm>
            <a:off x="8277500" y="1635975"/>
            <a:ext cx="1454148" cy="1083037"/>
          </a:xfrm>
          <a:prstGeom prst="rect">
            <a:avLst/>
          </a:prstGeom>
        </p:spPr>
      </p:pic>
      <p:pic>
        <p:nvPicPr>
          <p:cNvPr id="77" name="図 76">
            <a:extLst>
              <a:ext uri="{FF2B5EF4-FFF2-40B4-BE49-F238E27FC236}">
                <a16:creationId xmlns:a16="http://schemas.microsoft.com/office/drawing/2014/main" id="{767CB1A6-DA4C-D847-9224-DAE155C47514}"/>
              </a:ext>
            </a:extLst>
          </p:cNvPr>
          <p:cNvPicPr>
            <a:picLocks noChangeAspect="1"/>
          </p:cNvPicPr>
          <p:nvPr/>
        </p:nvPicPr>
        <p:blipFill>
          <a:blip r:embed="rId26"/>
          <a:stretch>
            <a:fillRect/>
          </a:stretch>
        </p:blipFill>
        <p:spPr>
          <a:xfrm>
            <a:off x="8240522" y="1673035"/>
            <a:ext cx="1454148" cy="1083037"/>
          </a:xfrm>
          <a:prstGeom prst="rect">
            <a:avLst/>
          </a:prstGeom>
        </p:spPr>
      </p:pic>
      <p:pic>
        <p:nvPicPr>
          <p:cNvPr id="79" name="図 78">
            <a:extLst>
              <a:ext uri="{FF2B5EF4-FFF2-40B4-BE49-F238E27FC236}">
                <a16:creationId xmlns:a16="http://schemas.microsoft.com/office/drawing/2014/main" id="{0E366E86-E9A9-084B-AE09-502AC6719CAB}"/>
              </a:ext>
            </a:extLst>
          </p:cNvPr>
          <p:cNvPicPr>
            <a:picLocks noChangeAspect="1"/>
          </p:cNvPicPr>
          <p:nvPr/>
        </p:nvPicPr>
        <p:blipFill>
          <a:blip r:embed="rId27"/>
          <a:stretch>
            <a:fillRect/>
          </a:stretch>
        </p:blipFill>
        <p:spPr>
          <a:xfrm>
            <a:off x="8199872" y="1716235"/>
            <a:ext cx="1454148" cy="1083037"/>
          </a:xfrm>
          <a:prstGeom prst="rect">
            <a:avLst/>
          </a:prstGeom>
        </p:spPr>
      </p:pic>
      <p:sp>
        <p:nvSpPr>
          <p:cNvPr id="81" name="テキスト ボックス 80">
            <a:extLst>
              <a:ext uri="{FF2B5EF4-FFF2-40B4-BE49-F238E27FC236}">
                <a16:creationId xmlns:a16="http://schemas.microsoft.com/office/drawing/2014/main" id="{5705DA08-B3EF-D940-9FD9-24AEE0ED7A30}"/>
              </a:ext>
            </a:extLst>
          </p:cNvPr>
          <p:cNvSpPr txBox="1"/>
          <p:nvPr/>
        </p:nvSpPr>
        <p:spPr>
          <a:xfrm>
            <a:off x="9873472" y="1983720"/>
            <a:ext cx="1127232" cy="461665"/>
          </a:xfrm>
          <a:prstGeom prst="rect">
            <a:avLst/>
          </a:prstGeom>
          <a:noFill/>
        </p:spPr>
        <p:txBody>
          <a:bodyPr wrap="none" rtlCol="0">
            <a:spAutoFit/>
          </a:bodyPr>
          <a:lstStyle/>
          <a:p>
            <a:r>
              <a:rPr kumimoji="1" lang="ja-JP" altLang="en-US" sz="2400" b="1">
                <a:latin typeface="Hiragino Kaku Gothic Pro W3" panose="020B0300000000000000" pitchFamily="34" charset="-128"/>
                <a:ea typeface="Hiragino Kaku Gothic Pro W3" panose="020B0300000000000000" pitchFamily="34" charset="-128"/>
              </a:rPr>
              <a:t>・・・</a:t>
            </a:r>
          </a:p>
        </p:txBody>
      </p:sp>
      <p:pic>
        <p:nvPicPr>
          <p:cNvPr id="85" name="図 84">
            <a:extLst>
              <a:ext uri="{FF2B5EF4-FFF2-40B4-BE49-F238E27FC236}">
                <a16:creationId xmlns:a16="http://schemas.microsoft.com/office/drawing/2014/main" id="{383D164C-7F4F-1348-9D96-D1E792CBB626}"/>
              </a:ext>
            </a:extLst>
          </p:cNvPr>
          <p:cNvPicPr>
            <a:picLocks noChangeAspect="1"/>
          </p:cNvPicPr>
          <p:nvPr/>
        </p:nvPicPr>
        <p:blipFill>
          <a:blip r:embed="rId28"/>
          <a:stretch>
            <a:fillRect/>
          </a:stretch>
        </p:blipFill>
        <p:spPr>
          <a:xfrm>
            <a:off x="1030875" y="4820689"/>
            <a:ext cx="1452426" cy="1081755"/>
          </a:xfrm>
          <a:prstGeom prst="rect">
            <a:avLst/>
          </a:prstGeom>
        </p:spPr>
      </p:pic>
      <p:pic>
        <p:nvPicPr>
          <p:cNvPr id="87" name="図 86">
            <a:extLst>
              <a:ext uri="{FF2B5EF4-FFF2-40B4-BE49-F238E27FC236}">
                <a16:creationId xmlns:a16="http://schemas.microsoft.com/office/drawing/2014/main" id="{E5A14569-1074-6746-9FC3-6DB5CA6D96DB}"/>
              </a:ext>
            </a:extLst>
          </p:cNvPr>
          <p:cNvPicPr>
            <a:picLocks noChangeAspect="1"/>
          </p:cNvPicPr>
          <p:nvPr/>
        </p:nvPicPr>
        <p:blipFill>
          <a:blip r:embed="rId29"/>
          <a:stretch>
            <a:fillRect/>
          </a:stretch>
        </p:blipFill>
        <p:spPr>
          <a:xfrm>
            <a:off x="1030875" y="3578474"/>
            <a:ext cx="1432189" cy="1066683"/>
          </a:xfrm>
          <a:prstGeom prst="rect">
            <a:avLst/>
          </a:prstGeom>
        </p:spPr>
      </p:pic>
      <p:pic>
        <p:nvPicPr>
          <p:cNvPr id="89" name="図 88">
            <a:extLst>
              <a:ext uri="{FF2B5EF4-FFF2-40B4-BE49-F238E27FC236}">
                <a16:creationId xmlns:a16="http://schemas.microsoft.com/office/drawing/2014/main" id="{FABB8A68-4328-9F44-8CB7-1BC87F1147DF}"/>
              </a:ext>
            </a:extLst>
          </p:cNvPr>
          <p:cNvPicPr>
            <a:picLocks noChangeAspect="1"/>
          </p:cNvPicPr>
          <p:nvPr/>
        </p:nvPicPr>
        <p:blipFill>
          <a:blip r:embed="rId30"/>
          <a:stretch>
            <a:fillRect/>
          </a:stretch>
        </p:blipFill>
        <p:spPr>
          <a:xfrm>
            <a:off x="2906182" y="4820688"/>
            <a:ext cx="1452426" cy="1081755"/>
          </a:xfrm>
          <a:prstGeom prst="rect">
            <a:avLst/>
          </a:prstGeom>
        </p:spPr>
      </p:pic>
      <p:pic>
        <p:nvPicPr>
          <p:cNvPr id="91" name="図 90">
            <a:extLst>
              <a:ext uri="{FF2B5EF4-FFF2-40B4-BE49-F238E27FC236}">
                <a16:creationId xmlns:a16="http://schemas.microsoft.com/office/drawing/2014/main" id="{B86F64EE-920A-2E4F-A580-34C5573E60C8}"/>
              </a:ext>
            </a:extLst>
          </p:cNvPr>
          <p:cNvPicPr>
            <a:picLocks noChangeAspect="1"/>
          </p:cNvPicPr>
          <p:nvPr/>
        </p:nvPicPr>
        <p:blipFill>
          <a:blip r:embed="rId31"/>
          <a:stretch>
            <a:fillRect/>
          </a:stretch>
        </p:blipFill>
        <p:spPr>
          <a:xfrm>
            <a:off x="2885775" y="3578225"/>
            <a:ext cx="1452426" cy="1081755"/>
          </a:xfrm>
          <a:prstGeom prst="rect">
            <a:avLst/>
          </a:prstGeom>
        </p:spPr>
      </p:pic>
      <p:pic>
        <p:nvPicPr>
          <p:cNvPr id="93" name="図 92">
            <a:extLst>
              <a:ext uri="{FF2B5EF4-FFF2-40B4-BE49-F238E27FC236}">
                <a16:creationId xmlns:a16="http://schemas.microsoft.com/office/drawing/2014/main" id="{7146DE68-C3D7-E945-B1B7-BBE305625AC3}"/>
              </a:ext>
            </a:extLst>
          </p:cNvPr>
          <p:cNvPicPr>
            <a:picLocks noChangeAspect="1"/>
          </p:cNvPicPr>
          <p:nvPr/>
        </p:nvPicPr>
        <p:blipFill>
          <a:blip r:embed="rId32"/>
          <a:stretch>
            <a:fillRect/>
          </a:stretch>
        </p:blipFill>
        <p:spPr>
          <a:xfrm>
            <a:off x="4649542" y="4820687"/>
            <a:ext cx="1452426" cy="1081755"/>
          </a:xfrm>
          <a:prstGeom prst="rect">
            <a:avLst/>
          </a:prstGeom>
        </p:spPr>
      </p:pic>
      <p:pic>
        <p:nvPicPr>
          <p:cNvPr id="95" name="図 94">
            <a:extLst>
              <a:ext uri="{FF2B5EF4-FFF2-40B4-BE49-F238E27FC236}">
                <a16:creationId xmlns:a16="http://schemas.microsoft.com/office/drawing/2014/main" id="{FEAFD79D-72BA-6F4A-AEA5-793CD2656CC8}"/>
              </a:ext>
            </a:extLst>
          </p:cNvPr>
          <p:cNvPicPr>
            <a:picLocks noChangeAspect="1"/>
          </p:cNvPicPr>
          <p:nvPr/>
        </p:nvPicPr>
        <p:blipFill>
          <a:blip r:embed="rId33"/>
          <a:stretch>
            <a:fillRect/>
          </a:stretch>
        </p:blipFill>
        <p:spPr>
          <a:xfrm>
            <a:off x="4649542" y="3575913"/>
            <a:ext cx="1452426" cy="1081755"/>
          </a:xfrm>
          <a:prstGeom prst="rect">
            <a:avLst/>
          </a:prstGeom>
        </p:spPr>
      </p:pic>
      <p:pic>
        <p:nvPicPr>
          <p:cNvPr id="97" name="図 96">
            <a:extLst>
              <a:ext uri="{FF2B5EF4-FFF2-40B4-BE49-F238E27FC236}">
                <a16:creationId xmlns:a16="http://schemas.microsoft.com/office/drawing/2014/main" id="{3E80522B-DBD0-7D43-846F-296A36FAF8E7}"/>
              </a:ext>
            </a:extLst>
          </p:cNvPr>
          <p:cNvPicPr>
            <a:picLocks noChangeAspect="1"/>
          </p:cNvPicPr>
          <p:nvPr/>
        </p:nvPicPr>
        <p:blipFill>
          <a:blip r:embed="rId34"/>
          <a:stretch>
            <a:fillRect/>
          </a:stretch>
        </p:blipFill>
        <p:spPr>
          <a:xfrm>
            <a:off x="6398712" y="4827630"/>
            <a:ext cx="1452427" cy="1081756"/>
          </a:xfrm>
          <a:prstGeom prst="rect">
            <a:avLst/>
          </a:prstGeom>
        </p:spPr>
      </p:pic>
      <p:pic>
        <p:nvPicPr>
          <p:cNvPr id="99" name="図 98">
            <a:extLst>
              <a:ext uri="{FF2B5EF4-FFF2-40B4-BE49-F238E27FC236}">
                <a16:creationId xmlns:a16="http://schemas.microsoft.com/office/drawing/2014/main" id="{8A28282A-B8C4-6544-ABB2-2282859D5DEC}"/>
              </a:ext>
            </a:extLst>
          </p:cNvPr>
          <p:cNvPicPr>
            <a:picLocks noChangeAspect="1"/>
          </p:cNvPicPr>
          <p:nvPr/>
        </p:nvPicPr>
        <p:blipFill>
          <a:blip r:embed="rId35"/>
          <a:stretch>
            <a:fillRect/>
          </a:stretch>
        </p:blipFill>
        <p:spPr>
          <a:xfrm>
            <a:off x="6393654" y="3578224"/>
            <a:ext cx="1452427" cy="1081756"/>
          </a:xfrm>
          <a:prstGeom prst="rect">
            <a:avLst/>
          </a:prstGeom>
        </p:spPr>
      </p:pic>
      <p:pic>
        <p:nvPicPr>
          <p:cNvPr id="101" name="図 100">
            <a:extLst>
              <a:ext uri="{FF2B5EF4-FFF2-40B4-BE49-F238E27FC236}">
                <a16:creationId xmlns:a16="http://schemas.microsoft.com/office/drawing/2014/main" id="{79E19303-CC52-D140-8D13-4D87047E239D}"/>
              </a:ext>
            </a:extLst>
          </p:cNvPr>
          <p:cNvPicPr>
            <a:picLocks noChangeAspect="1"/>
          </p:cNvPicPr>
          <p:nvPr/>
        </p:nvPicPr>
        <p:blipFill>
          <a:blip r:embed="rId36"/>
          <a:stretch>
            <a:fillRect/>
          </a:stretch>
        </p:blipFill>
        <p:spPr>
          <a:xfrm>
            <a:off x="8137767" y="4827631"/>
            <a:ext cx="1452426" cy="1081755"/>
          </a:xfrm>
          <a:prstGeom prst="rect">
            <a:avLst/>
          </a:prstGeom>
        </p:spPr>
      </p:pic>
      <p:pic>
        <p:nvPicPr>
          <p:cNvPr id="103" name="図 102">
            <a:extLst>
              <a:ext uri="{FF2B5EF4-FFF2-40B4-BE49-F238E27FC236}">
                <a16:creationId xmlns:a16="http://schemas.microsoft.com/office/drawing/2014/main" id="{0007E68E-EB29-B942-B4B7-C7CFEEFA7FFF}"/>
              </a:ext>
            </a:extLst>
          </p:cNvPr>
          <p:cNvPicPr>
            <a:picLocks noChangeAspect="1"/>
          </p:cNvPicPr>
          <p:nvPr/>
        </p:nvPicPr>
        <p:blipFill>
          <a:blip r:embed="rId37"/>
          <a:stretch>
            <a:fillRect/>
          </a:stretch>
        </p:blipFill>
        <p:spPr>
          <a:xfrm>
            <a:off x="8137767" y="3575913"/>
            <a:ext cx="1452429" cy="1081757"/>
          </a:xfrm>
          <a:prstGeom prst="rect">
            <a:avLst/>
          </a:prstGeom>
        </p:spPr>
      </p:pic>
      <p:sp>
        <p:nvSpPr>
          <p:cNvPr id="105" name="テキスト ボックス 104">
            <a:extLst>
              <a:ext uri="{FF2B5EF4-FFF2-40B4-BE49-F238E27FC236}">
                <a16:creationId xmlns:a16="http://schemas.microsoft.com/office/drawing/2014/main" id="{BB63857A-86A8-514C-99BE-6E960B1C5E35}"/>
              </a:ext>
            </a:extLst>
          </p:cNvPr>
          <p:cNvSpPr txBox="1"/>
          <p:nvPr/>
        </p:nvSpPr>
        <p:spPr>
          <a:xfrm>
            <a:off x="9697010" y="4523087"/>
            <a:ext cx="1127232" cy="461665"/>
          </a:xfrm>
          <a:prstGeom prst="rect">
            <a:avLst/>
          </a:prstGeom>
          <a:noFill/>
        </p:spPr>
        <p:txBody>
          <a:bodyPr wrap="none" rtlCol="0">
            <a:spAutoFit/>
          </a:bodyPr>
          <a:lstStyle/>
          <a:p>
            <a:r>
              <a:rPr kumimoji="1" lang="ja-JP" altLang="en-US" sz="2400" b="1">
                <a:latin typeface="Hiragino Kaku Gothic Pro W3" panose="020B0300000000000000" pitchFamily="34" charset="-128"/>
                <a:ea typeface="Hiragino Kaku Gothic Pro W3" panose="020B0300000000000000" pitchFamily="34" charset="-128"/>
              </a:rPr>
              <a:t>・・・</a:t>
            </a:r>
          </a:p>
        </p:txBody>
      </p:sp>
      <p:sp>
        <p:nvSpPr>
          <p:cNvPr id="106" name="テキスト ボックス 105">
            <a:extLst>
              <a:ext uri="{FF2B5EF4-FFF2-40B4-BE49-F238E27FC236}">
                <a16:creationId xmlns:a16="http://schemas.microsoft.com/office/drawing/2014/main" id="{6C98384B-88A4-464B-91D0-FB6D89564AC6}"/>
              </a:ext>
            </a:extLst>
          </p:cNvPr>
          <p:cNvSpPr txBox="1"/>
          <p:nvPr/>
        </p:nvSpPr>
        <p:spPr>
          <a:xfrm>
            <a:off x="4466114" y="2905321"/>
            <a:ext cx="1723550" cy="461665"/>
          </a:xfrm>
          <a:prstGeom prst="rect">
            <a:avLst/>
          </a:prstGeom>
          <a:noFill/>
        </p:spPr>
        <p:txBody>
          <a:bodyPr wrap="none" rtlCol="0">
            <a:spAutoFit/>
          </a:bodyPr>
          <a:lstStyle/>
          <a:p>
            <a:pPr algn="ctr"/>
            <a:r>
              <a:rPr lang="ja-JP" altLang="en-US" sz="2400">
                <a:latin typeface="DIN Alternate" panose="020B0500000000000000"/>
                <a:ea typeface="Hiragino Kaku Gothic Pro W3" panose="020B0300000000000000"/>
              </a:rPr>
              <a:t>学習データ</a:t>
            </a:r>
            <a:endParaRPr lang="en-US" altLang="ja-JP" sz="2400" dirty="0">
              <a:latin typeface="DIN Alternate" panose="020B0500000000000000"/>
              <a:ea typeface="Hiragino Kaku Gothic Pro W3" panose="020B0300000000000000"/>
            </a:endParaRPr>
          </a:p>
        </p:txBody>
      </p:sp>
      <p:sp>
        <p:nvSpPr>
          <p:cNvPr id="107" name="テキスト ボックス 106">
            <a:extLst>
              <a:ext uri="{FF2B5EF4-FFF2-40B4-BE49-F238E27FC236}">
                <a16:creationId xmlns:a16="http://schemas.microsoft.com/office/drawing/2014/main" id="{855D4D14-BCBB-0848-AB06-0F366E2E2336}"/>
              </a:ext>
            </a:extLst>
          </p:cNvPr>
          <p:cNvSpPr txBox="1"/>
          <p:nvPr/>
        </p:nvSpPr>
        <p:spPr>
          <a:xfrm>
            <a:off x="3411503" y="6031210"/>
            <a:ext cx="4047903" cy="461665"/>
          </a:xfrm>
          <a:prstGeom prst="rect">
            <a:avLst/>
          </a:prstGeom>
          <a:noFill/>
        </p:spPr>
        <p:txBody>
          <a:bodyPr wrap="none" rtlCol="0">
            <a:spAutoFit/>
          </a:bodyPr>
          <a:lstStyle/>
          <a:p>
            <a:pPr algn="ctr"/>
            <a:r>
              <a:rPr lang="ja-JP" altLang="en-US" sz="2400">
                <a:latin typeface="DIN Alternate" panose="020B0500000000000000"/>
                <a:ea typeface="Hiragino Kaku Gothic Pro W3" panose="020B0300000000000000"/>
              </a:rPr>
              <a:t>検証用データ</a:t>
            </a:r>
            <a:r>
              <a:rPr lang="en-US" altLang="ja-JP" sz="2400" dirty="0">
                <a:latin typeface="DIN Alternate" panose="020B0500000000000000"/>
                <a:ea typeface="Hiragino Kaku Gothic Pro W3" panose="020B0300000000000000"/>
              </a:rPr>
              <a:t>(</a:t>
            </a:r>
            <a:r>
              <a:rPr lang="ja-JP" altLang="en-US" sz="2400">
                <a:latin typeface="DIN Alternate" panose="020B0500000000000000"/>
                <a:ea typeface="Hiragino Kaku Gothic Pro W3" panose="020B0300000000000000"/>
              </a:rPr>
              <a:t>クエリデータ</a:t>
            </a:r>
            <a:r>
              <a:rPr lang="en-US" altLang="ja-JP" sz="2400" dirty="0">
                <a:latin typeface="DIN Alternate" panose="020B0500000000000000"/>
                <a:ea typeface="Hiragino Kaku Gothic Pro W3" panose="020B0300000000000000"/>
              </a:rPr>
              <a:t>)</a:t>
            </a:r>
          </a:p>
        </p:txBody>
      </p:sp>
      <p:sp>
        <p:nvSpPr>
          <p:cNvPr id="4" name="ProgressBar">
            <a:extLst>
              <a:ext uri="{FF2B5EF4-FFF2-40B4-BE49-F238E27FC236}">
                <a16:creationId xmlns:a16="http://schemas.microsoft.com/office/drawing/2014/main" id="{399E515D-B0FA-8B47-961A-A42F05F6F5D2}"/>
              </a:ext>
            </a:extLst>
          </p:cNvPr>
          <p:cNvSpPr/>
          <p:nvPr/>
        </p:nvSpPr>
        <p:spPr>
          <a:xfrm>
            <a:off x="0" y="6731000"/>
            <a:ext cx="2322286"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054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a:xfrm>
            <a:off x="838200" y="365125"/>
            <a:ext cx="10515600" cy="1325563"/>
          </a:xfrm>
        </p:spPr>
        <p:txBody>
          <a:bodyPr/>
          <a:lstStyle/>
          <a:p>
            <a:r>
              <a:rPr kumimoji="1" lang="ja-JP" altLang="en-US" dirty="0"/>
              <a:t>システムの全体像</a:t>
            </a:r>
          </a:p>
        </p:txBody>
      </p:sp>
      <p:pic>
        <p:nvPicPr>
          <p:cNvPr id="6" name="図 5">
            <a:extLst>
              <a:ext uri="{FF2B5EF4-FFF2-40B4-BE49-F238E27FC236}">
                <a16:creationId xmlns:a16="http://schemas.microsoft.com/office/drawing/2014/main" id="{629F649E-9D3E-4647-B694-9972E89F4AEE}"/>
              </a:ext>
            </a:extLst>
          </p:cNvPr>
          <p:cNvPicPr>
            <a:picLocks noChangeAspect="1"/>
          </p:cNvPicPr>
          <p:nvPr/>
        </p:nvPicPr>
        <p:blipFill>
          <a:blip r:embed="rId3"/>
          <a:stretch>
            <a:fillRect/>
          </a:stretch>
        </p:blipFill>
        <p:spPr>
          <a:xfrm>
            <a:off x="2806299" y="1539023"/>
            <a:ext cx="1243005" cy="925780"/>
          </a:xfrm>
          <a:prstGeom prst="rect">
            <a:avLst/>
          </a:prstGeom>
        </p:spPr>
      </p:pic>
      <p:pic>
        <p:nvPicPr>
          <p:cNvPr id="8" name="図 7">
            <a:extLst>
              <a:ext uri="{FF2B5EF4-FFF2-40B4-BE49-F238E27FC236}">
                <a16:creationId xmlns:a16="http://schemas.microsoft.com/office/drawing/2014/main" id="{89AFC8EF-CBF1-484B-BA38-A9FEEC981642}"/>
              </a:ext>
            </a:extLst>
          </p:cNvPr>
          <p:cNvPicPr>
            <a:picLocks noChangeAspect="1"/>
          </p:cNvPicPr>
          <p:nvPr/>
        </p:nvPicPr>
        <p:blipFill>
          <a:blip r:embed="rId4"/>
          <a:stretch>
            <a:fillRect/>
          </a:stretch>
        </p:blipFill>
        <p:spPr>
          <a:xfrm>
            <a:off x="6410508" y="1460331"/>
            <a:ext cx="845337" cy="845337"/>
          </a:xfrm>
          <a:prstGeom prst="rect">
            <a:avLst/>
          </a:prstGeom>
        </p:spPr>
      </p:pic>
      <p:sp>
        <p:nvSpPr>
          <p:cNvPr id="9" name="正方形/長方形 8">
            <a:extLst>
              <a:ext uri="{FF2B5EF4-FFF2-40B4-BE49-F238E27FC236}">
                <a16:creationId xmlns:a16="http://schemas.microsoft.com/office/drawing/2014/main" id="{E735D408-E30D-AE46-92B6-774045B25417}"/>
              </a:ext>
            </a:extLst>
          </p:cNvPr>
          <p:cNvSpPr/>
          <p:nvPr/>
        </p:nvSpPr>
        <p:spPr>
          <a:xfrm>
            <a:off x="4314677" y="2116254"/>
            <a:ext cx="1675534"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Hiragino Kaku Gothic Pro W3" panose="020B0300000000000000" pitchFamily="34" charset="-128"/>
                <a:ea typeface="Hiragino Kaku Gothic Pro W3" panose="020B0300000000000000" pitchFamily="34" charset="-128"/>
              </a:rPr>
              <a:t>前処理部</a:t>
            </a:r>
          </a:p>
        </p:txBody>
      </p:sp>
      <p:sp>
        <p:nvSpPr>
          <p:cNvPr id="10" name="正方形/長方形 9">
            <a:extLst>
              <a:ext uri="{FF2B5EF4-FFF2-40B4-BE49-F238E27FC236}">
                <a16:creationId xmlns:a16="http://schemas.microsoft.com/office/drawing/2014/main" id="{61F71AB5-0A53-7143-A540-4C6F69C77649}"/>
              </a:ext>
            </a:extLst>
          </p:cNvPr>
          <p:cNvSpPr/>
          <p:nvPr/>
        </p:nvSpPr>
        <p:spPr>
          <a:xfrm>
            <a:off x="2669524" y="4278738"/>
            <a:ext cx="1516556" cy="926779"/>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Hiragino Kaku Gothic Pro W3" panose="020B0300000000000000" pitchFamily="34" charset="-128"/>
                <a:ea typeface="Hiragino Kaku Gothic Pro W3" panose="020B0300000000000000" pitchFamily="34" charset="-128"/>
              </a:rPr>
              <a:t>識別部</a:t>
            </a:r>
          </a:p>
        </p:txBody>
      </p:sp>
      <p:sp>
        <p:nvSpPr>
          <p:cNvPr id="11" name="正方形/長方形 10">
            <a:extLst>
              <a:ext uri="{FF2B5EF4-FFF2-40B4-BE49-F238E27FC236}">
                <a16:creationId xmlns:a16="http://schemas.microsoft.com/office/drawing/2014/main" id="{434596B7-EA4D-FF42-95B3-918C909F9A37}"/>
              </a:ext>
            </a:extLst>
          </p:cNvPr>
          <p:cNvSpPr/>
          <p:nvPr/>
        </p:nvSpPr>
        <p:spPr>
          <a:xfrm>
            <a:off x="6006528" y="4278738"/>
            <a:ext cx="1516556"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a:latin typeface="Hiragino Kaku Gothic Pro W3" panose="020B0300000000000000" pitchFamily="34" charset="-128"/>
                <a:ea typeface="Hiragino Kaku Gothic Pro W3" panose="020B0300000000000000" pitchFamily="34" charset="-128"/>
              </a:rPr>
              <a:t>後処理部</a:t>
            </a:r>
            <a:endParaRPr kumimoji="1" lang="ja-JP" altLang="en-US" sz="2400" b="1" dirty="0">
              <a:latin typeface="Hiragino Kaku Gothic Pro W3" panose="020B0300000000000000" pitchFamily="34" charset="-128"/>
              <a:ea typeface="Hiragino Kaku Gothic Pro W3" panose="020B0300000000000000" pitchFamily="34" charset="-128"/>
            </a:endParaRPr>
          </a:p>
        </p:txBody>
      </p:sp>
      <p:grpSp>
        <p:nvGrpSpPr>
          <p:cNvPr id="3" name="グループ化 2">
            <a:extLst>
              <a:ext uri="{FF2B5EF4-FFF2-40B4-BE49-F238E27FC236}">
                <a16:creationId xmlns:a16="http://schemas.microsoft.com/office/drawing/2014/main" id="{80B4FB17-FCBE-45B8-815D-00F3CD7FCCCB}"/>
              </a:ext>
            </a:extLst>
          </p:cNvPr>
          <p:cNvGrpSpPr/>
          <p:nvPr/>
        </p:nvGrpSpPr>
        <p:grpSpPr>
          <a:xfrm>
            <a:off x="1783268" y="5105163"/>
            <a:ext cx="722032" cy="704877"/>
            <a:chOff x="5745047" y="2131445"/>
            <a:chExt cx="989490" cy="965980"/>
          </a:xfrm>
        </p:grpSpPr>
        <p:pic>
          <p:nvPicPr>
            <p:cNvPr id="20" name="図 19">
              <a:extLst>
                <a:ext uri="{FF2B5EF4-FFF2-40B4-BE49-F238E27FC236}">
                  <a16:creationId xmlns:a16="http://schemas.microsoft.com/office/drawing/2014/main" id="{6D121241-F0DE-264B-B4AD-6BEB428CA878}"/>
                </a:ext>
              </a:extLst>
            </p:cNvPr>
            <p:cNvPicPr>
              <a:picLocks noChangeAspect="1"/>
            </p:cNvPicPr>
            <p:nvPr/>
          </p:nvPicPr>
          <p:blipFill>
            <a:blip r:embed="rId5"/>
            <a:stretch>
              <a:fillRect/>
            </a:stretch>
          </p:blipFill>
          <p:spPr>
            <a:xfrm>
              <a:off x="5835658" y="2131445"/>
              <a:ext cx="898879" cy="898879"/>
            </a:xfrm>
            <a:prstGeom prst="rect">
              <a:avLst/>
            </a:prstGeom>
          </p:spPr>
        </p:pic>
        <p:pic>
          <p:nvPicPr>
            <p:cNvPr id="21" name="図 20">
              <a:extLst>
                <a:ext uri="{FF2B5EF4-FFF2-40B4-BE49-F238E27FC236}">
                  <a16:creationId xmlns:a16="http://schemas.microsoft.com/office/drawing/2014/main" id="{6B1BDA36-E45D-194F-8CEA-EBE704199C11}"/>
                </a:ext>
              </a:extLst>
            </p:cNvPr>
            <p:cNvPicPr>
              <a:picLocks noChangeAspect="1"/>
            </p:cNvPicPr>
            <p:nvPr/>
          </p:nvPicPr>
          <p:blipFill>
            <a:blip r:embed="rId6"/>
            <a:stretch>
              <a:fillRect/>
            </a:stretch>
          </p:blipFill>
          <p:spPr>
            <a:xfrm>
              <a:off x="5810945" y="2180872"/>
              <a:ext cx="845337" cy="845337"/>
            </a:xfrm>
            <a:prstGeom prst="rect">
              <a:avLst/>
            </a:prstGeom>
          </p:spPr>
        </p:pic>
        <p:pic>
          <p:nvPicPr>
            <p:cNvPr id="27" name="図 26">
              <a:extLst>
                <a:ext uri="{FF2B5EF4-FFF2-40B4-BE49-F238E27FC236}">
                  <a16:creationId xmlns:a16="http://schemas.microsoft.com/office/drawing/2014/main" id="{EB21CFBB-8FF4-4443-A2F7-B6FEA8B42F34}"/>
                </a:ext>
              </a:extLst>
            </p:cNvPr>
            <p:cNvPicPr>
              <a:picLocks noChangeAspect="1"/>
            </p:cNvPicPr>
            <p:nvPr/>
          </p:nvPicPr>
          <p:blipFill>
            <a:blip r:embed="rId7"/>
            <a:stretch>
              <a:fillRect/>
            </a:stretch>
          </p:blipFill>
          <p:spPr>
            <a:xfrm>
              <a:off x="5745047" y="2252088"/>
              <a:ext cx="845337" cy="845337"/>
            </a:xfrm>
            <a:prstGeom prst="rect">
              <a:avLst/>
            </a:prstGeom>
          </p:spPr>
        </p:pic>
      </p:grpSp>
      <p:sp>
        <p:nvSpPr>
          <p:cNvPr id="42" name="テキスト ボックス 41">
            <a:extLst>
              <a:ext uri="{FF2B5EF4-FFF2-40B4-BE49-F238E27FC236}">
                <a16:creationId xmlns:a16="http://schemas.microsoft.com/office/drawing/2014/main" id="{459EB97E-5BE8-CD48-A237-70D20B44EA37}"/>
              </a:ext>
            </a:extLst>
          </p:cNvPr>
          <p:cNvSpPr txBox="1"/>
          <p:nvPr/>
        </p:nvSpPr>
        <p:spPr>
          <a:xfrm>
            <a:off x="4095149" y="3195932"/>
            <a:ext cx="2236510"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顔のトリミング</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43" name="テキスト ボックス 42">
            <a:extLst>
              <a:ext uri="{FF2B5EF4-FFF2-40B4-BE49-F238E27FC236}">
                <a16:creationId xmlns:a16="http://schemas.microsoft.com/office/drawing/2014/main" id="{C8EF4A4B-6E79-9D41-99DD-0A3829DFA392}"/>
              </a:ext>
            </a:extLst>
          </p:cNvPr>
          <p:cNvSpPr txBox="1"/>
          <p:nvPr/>
        </p:nvSpPr>
        <p:spPr>
          <a:xfrm>
            <a:off x="2628757" y="5371778"/>
            <a:ext cx="2236510"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単純マッチング</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44" name="テキスト ボックス 43">
            <a:extLst>
              <a:ext uri="{FF2B5EF4-FFF2-40B4-BE49-F238E27FC236}">
                <a16:creationId xmlns:a16="http://schemas.microsoft.com/office/drawing/2014/main" id="{5A09A376-895C-1948-9A2F-AD5A7AD0153F}"/>
              </a:ext>
            </a:extLst>
          </p:cNvPr>
          <p:cNvSpPr txBox="1"/>
          <p:nvPr/>
        </p:nvSpPr>
        <p:spPr>
          <a:xfrm>
            <a:off x="5338329" y="5383976"/>
            <a:ext cx="3262432"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識別結果から解答を出力</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58" name="テキスト ボックス 57">
            <a:extLst>
              <a:ext uri="{FF2B5EF4-FFF2-40B4-BE49-F238E27FC236}">
                <a16:creationId xmlns:a16="http://schemas.microsoft.com/office/drawing/2014/main" id="{2B647AE9-989C-D54F-A509-3468DCBA09B9}"/>
              </a:ext>
            </a:extLst>
          </p:cNvPr>
          <p:cNvSpPr txBox="1"/>
          <p:nvPr/>
        </p:nvSpPr>
        <p:spPr>
          <a:xfrm>
            <a:off x="1476104" y="5839635"/>
            <a:ext cx="1338828" cy="369332"/>
          </a:xfrm>
          <a:prstGeom prst="rect">
            <a:avLst/>
          </a:prstGeom>
          <a:noFill/>
        </p:spPr>
        <p:txBody>
          <a:bodyPr wrap="none" rtlCol="0">
            <a:spAutoFit/>
          </a:bodyPr>
          <a:lstStyle/>
          <a:p>
            <a:r>
              <a:rPr kumimoji="1" lang="ja-JP" altLang="en-US" dirty="0">
                <a:latin typeface="Hiragino Kaku Gothic Pro W3" panose="020B0300000000000000" pitchFamily="34" charset="-128"/>
                <a:ea typeface="Hiragino Kaku Gothic Pro W3" panose="020B0300000000000000" pitchFamily="34" charset="-128"/>
              </a:rPr>
              <a:t>登録データ</a:t>
            </a:r>
          </a:p>
        </p:txBody>
      </p:sp>
      <p:sp>
        <p:nvSpPr>
          <p:cNvPr id="24" name="正方形/長方形 23">
            <a:extLst>
              <a:ext uri="{FF2B5EF4-FFF2-40B4-BE49-F238E27FC236}">
                <a16:creationId xmlns:a16="http://schemas.microsoft.com/office/drawing/2014/main" id="{FC8CC74B-3CA0-4286-B414-C96644BA6210}"/>
              </a:ext>
            </a:extLst>
          </p:cNvPr>
          <p:cNvSpPr/>
          <p:nvPr/>
        </p:nvSpPr>
        <p:spPr>
          <a:xfrm>
            <a:off x="7714705" y="2115249"/>
            <a:ext cx="1800590"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a:latin typeface="Hiragino Kaku Gothic Pro W3" panose="020B0300000000000000" pitchFamily="34" charset="-128"/>
                <a:ea typeface="Hiragino Kaku Gothic Pro W3" panose="020B0300000000000000" pitchFamily="34" charset="-128"/>
              </a:rPr>
              <a:t>特徴抽出</a:t>
            </a:r>
            <a:r>
              <a:rPr kumimoji="1" lang="ja-JP" altLang="en-US" sz="2400" b="1" dirty="0">
                <a:latin typeface="Hiragino Kaku Gothic Pro W3" panose="020B0300000000000000" pitchFamily="34" charset="-128"/>
                <a:ea typeface="Hiragino Kaku Gothic Pro W3" panose="020B0300000000000000" pitchFamily="34" charset="-128"/>
              </a:rPr>
              <a:t>部</a:t>
            </a:r>
          </a:p>
        </p:txBody>
      </p:sp>
      <p:cxnSp>
        <p:nvCxnSpPr>
          <p:cNvPr id="25" name="直線矢印コネクタ 24">
            <a:extLst>
              <a:ext uri="{FF2B5EF4-FFF2-40B4-BE49-F238E27FC236}">
                <a16:creationId xmlns:a16="http://schemas.microsoft.com/office/drawing/2014/main" id="{517E15B2-40DF-4C23-B6BA-B802D6359367}"/>
              </a:ext>
            </a:extLst>
          </p:cNvPr>
          <p:cNvCxnSpPr>
            <a:cxnSpLocks/>
            <a:stCxn id="114" idx="3"/>
            <a:endCxn id="9" idx="1"/>
          </p:cNvCxnSpPr>
          <p:nvPr/>
        </p:nvCxnSpPr>
        <p:spPr>
          <a:xfrm>
            <a:off x="2654334" y="2579142"/>
            <a:ext cx="166034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F27306FA-4A9C-4D6F-ADDD-1BFD96F8E9D4}"/>
              </a:ext>
            </a:extLst>
          </p:cNvPr>
          <p:cNvSpPr/>
          <p:nvPr/>
        </p:nvSpPr>
        <p:spPr>
          <a:xfrm>
            <a:off x="9587372" y="4278738"/>
            <a:ext cx="1516556"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Hiragino Kaku Gothic Pro W3" panose="020B0300000000000000" pitchFamily="34" charset="-128"/>
                <a:ea typeface="Hiragino Kaku Gothic Pro W3" panose="020B0300000000000000" pitchFamily="34" charset="-128"/>
              </a:rPr>
              <a:t>出力部</a:t>
            </a:r>
          </a:p>
        </p:txBody>
      </p:sp>
      <p:pic>
        <p:nvPicPr>
          <p:cNvPr id="32" name="図 31">
            <a:extLst>
              <a:ext uri="{FF2B5EF4-FFF2-40B4-BE49-F238E27FC236}">
                <a16:creationId xmlns:a16="http://schemas.microsoft.com/office/drawing/2014/main" id="{FED714D7-D706-4EC1-97B3-AF26154F59E5}"/>
              </a:ext>
            </a:extLst>
          </p:cNvPr>
          <p:cNvPicPr>
            <a:picLocks noChangeAspect="1"/>
          </p:cNvPicPr>
          <p:nvPr/>
        </p:nvPicPr>
        <p:blipFill rotWithShape="1">
          <a:blip r:embed="rId8"/>
          <a:srcRect l="25035" t="11004" r="28787" b="23547"/>
          <a:stretch/>
        </p:blipFill>
        <p:spPr>
          <a:xfrm>
            <a:off x="9676821" y="1220218"/>
            <a:ext cx="1112748" cy="1174616"/>
          </a:xfrm>
          <a:prstGeom prst="rect">
            <a:avLst/>
          </a:prstGeom>
        </p:spPr>
      </p:pic>
      <p:cxnSp>
        <p:nvCxnSpPr>
          <p:cNvPr id="35" name="直線矢印コネクタ 34">
            <a:extLst>
              <a:ext uri="{FF2B5EF4-FFF2-40B4-BE49-F238E27FC236}">
                <a16:creationId xmlns:a16="http://schemas.microsoft.com/office/drawing/2014/main" id="{5E230474-3A5A-45CE-B246-21DA6B5C16C0}"/>
              </a:ext>
            </a:extLst>
          </p:cNvPr>
          <p:cNvCxnSpPr>
            <a:cxnSpLocks/>
            <a:stCxn id="9" idx="3"/>
            <a:endCxn id="24" idx="1"/>
          </p:cNvCxnSpPr>
          <p:nvPr/>
        </p:nvCxnSpPr>
        <p:spPr>
          <a:xfrm flipV="1">
            <a:off x="5990211" y="2578137"/>
            <a:ext cx="1724494" cy="1005"/>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D6897953-BF88-4A81-B47E-EE372C02F82C}"/>
              </a:ext>
            </a:extLst>
          </p:cNvPr>
          <p:cNvSpPr txBox="1"/>
          <p:nvPr/>
        </p:nvSpPr>
        <p:spPr>
          <a:xfrm>
            <a:off x="7507328" y="3192200"/>
            <a:ext cx="1980029"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顔の部位検出</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45" name="テキスト ボックス 44">
            <a:extLst>
              <a:ext uri="{FF2B5EF4-FFF2-40B4-BE49-F238E27FC236}">
                <a16:creationId xmlns:a16="http://schemas.microsoft.com/office/drawing/2014/main" id="{5346ECC1-A5D9-4538-9345-CA57BBFA60E2}"/>
              </a:ext>
            </a:extLst>
          </p:cNvPr>
          <p:cNvSpPr txBox="1"/>
          <p:nvPr/>
        </p:nvSpPr>
        <p:spPr>
          <a:xfrm>
            <a:off x="9424786" y="5369947"/>
            <a:ext cx="1723549" cy="400110"/>
          </a:xfrm>
          <a:prstGeom prst="rect">
            <a:avLst/>
          </a:prstGeom>
          <a:noFill/>
        </p:spPr>
        <p:txBody>
          <a:bodyPr wrap="none" rtlCol="0">
            <a:spAutoFit/>
          </a:bodyPr>
          <a:lstStyle/>
          <a:p>
            <a:r>
              <a:rPr kumimoji="1"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番号で分類</a:t>
            </a:r>
            <a:endParaRPr lang="en-US" altLang="ja-JP" sz="2000" dirty="0">
              <a:latin typeface="Hiragino Kaku Gothic Pro W3" panose="020B0300000000000000" pitchFamily="34" charset="-128"/>
              <a:ea typeface="Hiragino Kaku Gothic Pro W3" panose="020B0300000000000000" pitchFamily="34" charset="-128"/>
            </a:endParaRPr>
          </a:p>
        </p:txBody>
      </p:sp>
      <p:cxnSp>
        <p:nvCxnSpPr>
          <p:cNvPr id="46" name="直線矢印コネクタ 45">
            <a:extLst>
              <a:ext uri="{FF2B5EF4-FFF2-40B4-BE49-F238E27FC236}">
                <a16:creationId xmlns:a16="http://schemas.microsoft.com/office/drawing/2014/main" id="{8444BC1E-CA8C-4E50-86B8-CA413398F2F4}"/>
              </a:ext>
            </a:extLst>
          </p:cNvPr>
          <p:cNvCxnSpPr>
            <a:cxnSpLocks/>
            <a:endCxn id="10" idx="1"/>
          </p:cNvCxnSpPr>
          <p:nvPr/>
        </p:nvCxnSpPr>
        <p:spPr>
          <a:xfrm>
            <a:off x="1699620" y="4742128"/>
            <a:ext cx="969904" cy="0"/>
          </a:xfrm>
          <a:prstGeom prst="straightConnector1">
            <a:avLst/>
          </a:prstGeom>
          <a:ln w="44450">
            <a:gradFill flip="none" rotWithShape="1">
              <a:gsLst>
                <a:gs pos="37000">
                  <a:srgbClr val="595A5B"/>
                </a:gs>
                <a:gs pos="0">
                  <a:schemeClr val="accent1">
                    <a:lumMod val="5000"/>
                    <a:lumOff val="95000"/>
                  </a:schemeClr>
                </a:gs>
                <a:gs pos="62000">
                  <a:srgbClr val="101011"/>
                </a:gs>
                <a:gs pos="100000">
                  <a:schemeClr val="tx1"/>
                </a:gs>
              </a:gsLst>
              <a:lin ang="0" scaled="1"/>
              <a:tileRect/>
            </a:gradFill>
            <a:tailEnd type="triangle" w="lg" len="lg"/>
          </a:ln>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325D56BB-CBB3-49EE-84D8-B44D6A8DD7C1}"/>
              </a:ext>
            </a:extLst>
          </p:cNvPr>
          <p:cNvCxnSpPr>
            <a:cxnSpLocks/>
            <a:stCxn id="24" idx="3"/>
          </p:cNvCxnSpPr>
          <p:nvPr/>
        </p:nvCxnSpPr>
        <p:spPr>
          <a:xfrm>
            <a:off x="9515295" y="2578137"/>
            <a:ext cx="1130205" cy="1005"/>
          </a:xfrm>
          <a:prstGeom prst="line">
            <a:avLst/>
          </a:prstGeom>
          <a:ln w="44450">
            <a:gradFill flip="none" rotWithShape="1">
              <a:gsLst>
                <a:gs pos="66000">
                  <a:srgbClr val="909090"/>
                </a:gs>
                <a:gs pos="0">
                  <a:schemeClr val="tx1"/>
                </a:gs>
                <a:gs pos="100000">
                  <a:schemeClr val="bg1"/>
                </a:gs>
              </a:gsLst>
              <a:lin ang="0" scaled="1"/>
              <a:tileRect/>
            </a:gradFill>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11283F44-3834-41BD-8170-7D5355F04888}"/>
              </a:ext>
            </a:extLst>
          </p:cNvPr>
          <p:cNvCxnSpPr>
            <a:cxnSpLocks/>
            <a:stCxn id="10" idx="3"/>
            <a:endCxn id="11" idx="1"/>
          </p:cNvCxnSpPr>
          <p:nvPr/>
        </p:nvCxnSpPr>
        <p:spPr>
          <a:xfrm>
            <a:off x="4186080" y="4742128"/>
            <a:ext cx="1820448" cy="434"/>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7AC4D607-944D-41E4-B6C8-AAC284310D7D}"/>
              </a:ext>
            </a:extLst>
          </p:cNvPr>
          <p:cNvCxnSpPr>
            <a:cxnSpLocks/>
            <a:stCxn id="11" idx="3"/>
            <a:endCxn id="31" idx="1"/>
          </p:cNvCxnSpPr>
          <p:nvPr/>
        </p:nvCxnSpPr>
        <p:spPr>
          <a:xfrm>
            <a:off x="7523084" y="4742562"/>
            <a:ext cx="2064288"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07" name="テキスト ボックス 106">
            <a:extLst>
              <a:ext uri="{FF2B5EF4-FFF2-40B4-BE49-F238E27FC236}">
                <a16:creationId xmlns:a16="http://schemas.microsoft.com/office/drawing/2014/main" id="{D3591688-25D1-4F96-809D-E48E1B3F5DA4}"/>
              </a:ext>
            </a:extLst>
          </p:cNvPr>
          <p:cNvSpPr txBox="1"/>
          <p:nvPr/>
        </p:nvSpPr>
        <p:spPr>
          <a:xfrm>
            <a:off x="4501429" y="4027507"/>
            <a:ext cx="1189749" cy="707886"/>
          </a:xfrm>
          <a:prstGeom prst="rect">
            <a:avLst/>
          </a:prstGeom>
          <a:noFill/>
        </p:spPr>
        <p:txBody>
          <a:bodyPr wrap="none" rtlCol="0">
            <a:spAutoFit/>
          </a:bodyPr>
          <a:lstStyle/>
          <a:p>
            <a:r>
              <a:rPr lang="en-US" altLang="ja-JP" sz="2000" b="1" dirty="0">
                <a:latin typeface="DIN Alternate"/>
                <a:ea typeface="Hiragino Kaku Gothic Pro W3" panose="020B0300000000000000" pitchFamily="34" charset="-128"/>
              </a:rPr>
              <a:t>0</a:t>
            </a:r>
            <a:r>
              <a:rPr lang="ja-JP" altLang="en-US" sz="2000" b="1" dirty="0">
                <a:latin typeface="DIN Alternate"/>
                <a:ea typeface="Hiragino Kaku Gothic Pro W3" panose="020B0300000000000000" pitchFamily="34" charset="-128"/>
              </a:rPr>
              <a:t>：</a:t>
            </a:r>
            <a:r>
              <a:rPr lang="en-US" altLang="ja-JP" sz="2000" b="1" dirty="0">
                <a:latin typeface="DIN Alternate"/>
                <a:ea typeface="Hiragino Kaku Gothic Pro W3" panose="020B0300000000000000" pitchFamily="34" charset="-128"/>
              </a:rPr>
              <a:t>60%</a:t>
            </a:r>
          </a:p>
          <a:p>
            <a:r>
              <a:rPr lang="en-US" altLang="ja-JP" sz="2000" b="1" dirty="0">
                <a:latin typeface="DIN Alternate"/>
                <a:ea typeface="Hiragino Kaku Gothic Pro W3" panose="020B0300000000000000" pitchFamily="34" charset="-128"/>
              </a:rPr>
              <a:t>1</a:t>
            </a:r>
            <a:r>
              <a:rPr lang="ja-JP" altLang="en-US" sz="2000" b="1" dirty="0">
                <a:latin typeface="DIN Alternate"/>
                <a:ea typeface="Hiragino Kaku Gothic Pro W3" panose="020B0300000000000000" pitchFamily="34" charset="-128"/>
              </a:rPr>
              <a:t>：</a:t>
            </a:r>
            <a:r>
              <a:rPr lang="en-US" altLang="ja-JP" sz="2000" b="1" dirty="0">
                <a:latin typeface="DIN Alternate"/>
                <a:ea typeface="Hiragino Kaku Gothic Pro W3" panose="020B0300000000000000" pitchFamily="34" charset="-128"/>
              </a:rPr>
              <a:t>10%…</a:t>
            </a:r>
          </a:p>
        </p:txBody>
      </p:sp>
      <p:sp>
        <p:nvSpPr>
          <p:cNvPr id="111" name="テキスト ボックス 110">
            <a:extLst>
              <a:ext uri="{FF2B5EF4-FFF2-40B4-BE49-F238E27FC236}">
                <a16:creationId xmlns:a16="http://schemas.microsoft.com/office/drawing/2014/main" id="{45CA4477-F16B-473F-BD87-5CD8FA266E7C}"/>
              </a:ext>
            </a:extLst>
          </p:cNvPr>
          <p:cNvSpPr txBox="1"/>
          <p:nvPr/>
        </p:nvSpPr>
        <p:spPr>
          <a:xfrm>
            <a:off x="7839583" y="4233284"/>
            <a:ext cx="1459246" cy="461665"/>
          </a:xfrm>
          <a:prstGeom prst="rect">
            <a:avLst/>
          </a:prstGeom>
          <a:noFill/>
        </p:spPr>
        <p:txBody>
          <a:bodyPr wrap="none" rtlCol="0">
            <a:spAutoFit/>
          </a:bodyPr>
          <a:lstStyle/>
          <a:p>
            <a:r>
              <a:rPr lang="en-US" altLang="ja-JP" sz="2400" b="1" dirty="0">
                <a:latin typeface="DIN Alternate"/>
                <a:ea typeface="Hiragino Kaku Gothic Pro W3" panose="020B0300000000000000" pitchFamily="34" charset="-128"/>
              </a:rPr>
              <a:t>He is Mr.0</a:t>
            </a:r>
          </a:p>
        </p:txBody>
      </p:sp>
      <p:sp>
        <p:nvSpPr>
          <p:cNvPr id="114" name="正方形/長方形 113">
            <a:extLst>
              <a:ext uri="{FF2B5EF4-FFF2-40B4-BE49-F238E27FC236}">
                <a16:creationId xmlns:a16="http://schemas.microsoft.com/office/drawing/2014/main" id="{8779A391-00D6-465C-A9E3-D4151378C6B6}"/>
              </a:ext>
            </a:extLst>
          </p:cNvPr>
          <p:cNvSpPr/>
          <p:nvPr/>
        </p:nvSpPr>
        <p:spPr>
          <a:xfrm>
            <a:off x="978800" y="2116254"/>
            <a:ext cx="1675534"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a:latin typeface="Hiragino Kaku Gothic Pro W3" panose="020B0300000000000000" pitchFamily="34" charset="-128"/>
                <a:ea typeface="Hiragino Kaku Gothic Pro W3" panose="020B0300000000000000" pitchFamily="34" charset="-128"/>
              </a:rPr>
              <a:t>入力</a:t>
            </a:r>
            <a:r>
              <a:rPr kumimoji="1" lang="ja-JP" altLang="en-US" sz="2400" b="1" dirty="0">
                <a:latin typeface="Hiragino Kaku Gothic Pro W3" panose="020B0300000000000000" pitchFamily="34" charset="-128"/>
                <a:ea typeface="Hiragino Kaku Gothic Pro W3" panose="020B0300000000000000" pitchFamily="34" charset="-128"/>
              </a:rPr>
              <a:t>部</a:t>
            </a:r>
          </a:p>
        </p:txBody>
      </p:sp>
      <p:sp>
        <p:nvSpPr>
          <p:cNvPr id="116" name="テキスト ボックス 115">
            <a:extLst>
              <a:ext uri="{FF2B5EF4-FFF2-40B4-BE49-F238E27FC236}">
                <a16:creationId xmlns:a16="http://schemas.microsoft.com/office/drawing/2014/main" id="{9CB508BE-EC28-410D-9C16-36B800FB328F}"/>
              </a:ext>
            </a:extLst>
          </p:cNvPr>
          <p:cNvSpPr txBox="1"/>
          <p:nvPr/>
        </p:nvSpPr>
        <p:spPr>
          <a:xfrm>
            <a:off x="859372" y="3195932"/>
            <a:ext cx="1980029"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顔画像を入力</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7" name="ProgressBar">
            <a:extLst>
              <a:ext uri="{FF2B5EF4-FFF2-40B4-BE49-F238E27FC236}">
                <a16:creationId xmlns:a16="http://schemas.microsoft.com/office/drawing/2014/main" id="{264B717D-012F-CD48-AB92-1A4393871222}"/>
              </a:ext>
            </a:extLst>
          </p:cNvPr>
          <p:cNvSpPr/>
          <p:nvPr/>
        </p:nvSpPr>
        <p:spPr>
          <a:xfrm>
            <a:off x="0" y="6731000"/>
            <a:ext cx="2902857"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601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67E686-EE18-E94A-92AE-01E68E683977}"/>
              </a:ext>
            </a:extLst>
          </p:cNvPr>
          <p:cNvSpPr>
            <a:spLocks noGrp="1"/>
          </p:cNvSpPr>
          <p:nvPr>
            <p:ph type="title"/>
          </p:nvPr>
        </p:nvSpPr>
        <p:spPr/>
        <p:txBody>
          <a:bodyPr/>
          <a:lstStyle/>
          <a:p>
            <a:r>
              <a:rPr lang="ja-JP" altLang="en-US" dirty="0"/>
              <a:t>班の方針</a:t>
            </a:r>
            <a:endParaRPr kumimoji="1" lang="ja-JP" altLang="en-US" dirty="0"/>
          </a:p>
        </p:txBody>
      </p:sp>
      <p:sp>
        <p:nvSpPr>
          <p:cNvPr id="3" name="コンテンツ プレースホルダー 2">
            <a:extLst>
              <a:ext uri="{FF2B5EF4-FFF2-40B4-BE49-F238E27FC236}">
                <a16:creationId xmlns:a16="http://schemas.microsoft.com/office/drawing/2014/main" id="{EE93F3AC-2CC8-1146-BF31-03BB6C54DDB5}"/>
              </a:ext>
            </a:extLst>
          </p:cNvPr>
          <p:cNvSpPr>
            <a:spLocks noGrp="1"/>
          </p:cNvSpPr>
          <p:nvPr>
            <p:ph idx="1"/>
          </p:nvPr>
        </p:nvSpPr>
        <p:spPr/>
        <p:txBody>
          <a:bodyPr>
            <a:normAutofit fontScale="77500" lnSpcReduction="20000"/>
          </a:bodyPr>
          <a:lstStyle/>
          <a:p>
            <a:pPr>
              <a:lnSpc>
                <a:spcPct val="200000"/>
              </a:lnSpc>
            </a:pPr>
            <a:r>
              <a:rPr lang="en-US" altLang="ja-JP" dirty="0" err="1"/>
              <a:t>Matlab</a:t>
            </a:r>
            <a:r>
              <a:rPr lang="ja-JP" altLang="en-US" dirty="0"/>
              <a:t>と画像処理系ライブラリが豊富な</a:t>
            </a:r>
            <a:r>
              <a:rPr lang="en-US" altLang="ja-JP" dirty="0"/>
              <a:t>Python</a:t>
            </a:r>
            <a:r>
              <a:rPr lang="ja-JP" altLang="en-US" dirty="0"/>
              <a:t>を使用</a:t>
            </a:r>
            <a:endParaRPr lang="en-US" altLang="ja-JP" dirty="0"/>
          </a:p>
          <a:p>
            <a:pPr lvl="1">
              <a:lnSpc>
                <a:spcPct val="200000"/>
              </a:lnSpc>
            </a:pPr>
            <a:r>
              <a:rPr lang="en-US" altLang="ja-JP" sz="2800" b="1" dirty="0" err="1">
                <a:latin typeface="DIN Alternate" panose="020B0500000000000000"/>
              </a:rPr>
              <a:t>Matlab</a:t>
            </a:r>
            <a:r>
              <a:rPr lang="ja-JP" altLang="en-US" sz="2800" b="1" dirty="0"/>
              <a:t>担当</a:t>
            </a:r>
            <a:r>
              <a:rPr lang="en-US" altLang="ja-JP" sz="2800" b="1" dirty="0">
                <a:latin typeface="DIN Alternate" panose="020B0500000000000000" pitchFamily="34" charset="0"/>
              </a:rPr>
              <a:t>(</a:t>
            </a:r>
            <a:r>
              <a:rPr lang="ja-JP" altLang="en-US" sz="2800" b="1" dirty="0"/>
              <a:t>伊藤 光太郎・林田和磨</a:t>
            </a:r>
            <a:r>
              <a:rPr lang="en-US" altLang="ja-JP" sz="2800" b="1" dirty="0">
                <a:latin typeface="DIN Alternate" panose="020B0500000000000000" pitchFamily="34" charset="0"/>
              </a:rPr>
              <a:t>)</a:t>
            </a:r>
          </a:p>
          <a:p>
            <a:pPr lvl="1">
              <a:lnSpc>
                <a:spcPct val="200000"/>
              </a:lnSpc>
            </a:pPr>
            <a:r>
              <a:rPr lang="en-US" altLang="ja-JP" sz="2800" b="1" dirty="0">
                <a:latin typeface="DIN Alternate" panose="020B0500000000000000"/>
              </a:rPr>
              <a:t>Python</a:t>
            </a:r>
            <a:r>
              <a:rPr lang="ja-JP" altLang="en-US" sz="2800" b="1" dirty="0"/>
              <a:t>担当</a:t>
            </a:r>
            <a:r>
              <a:rPr lang="en-US" altLang="ja-JP" sz="2800" b="1" dirty="0">
                <a:latin typeface="DIN Alternate" panose="020B0500000000000000" pitchFamily="34" charset="0"/>
              </a:rPr>
              <a:t>(</a:t>
            </a:r>
            <a:r>
              <a:rPr lang="ja-JP" altLang="en-US" sz="2800" b="1" dirty="0"/>
              <a:t>伊藤 広樹・平尾 礼央</a:t>
            </a:r>
            <a:r>
              <a:rPr lang="en-US" altLang="ja-JP" sz="2800" b="1" dirty="0">
                <a:latin typeface="DIN Alternate" panose="020B0500000000000000" pitchFamily="34" charset="0"/>
              </a:rPr>
              <a:t>)</a:t>
            </a:r>
          </a:p>
          <a:p>
            <a:pPr>
              <a:lnSpc>
                <a:spcPct val="200000"/>
              </a:lnSpc>
            </a:pPr>
            <a:r>
              <a:rPr lang="ja-JP" altLang="en-US" dirty="0"/>
              <a:t>基本的に</a:t>
            </a:r>
            <a:r>
              <a:rPr lang="ja-JP" altLang="en-US" b="1" dirty="0">
                <a:solidFill>
                  <a:schemeClr val="accent2"/>
                </a:solidFill>
              </a:rPr>
              <a:t>外部データを使用せず</a:t>
            </a:r>
            <a:r>
              <a:rPr lang="ja-JP" altLang="en-US" dirty="0"/>
              <a:t>に精度の向上を目指す</a:t>
            </a:r>
            <a:endParaRPr lang="en-US" altLang="ja-JP" dirty="0"/>
          </a:p>
          <a:p>
            <a:pPr>
              <a:lnSpc>
                <a:spcPct val="200000"/>
              </a:lnSpc>
            </a:pPr>
            <a:r>
              <a:rPr lang="ja-JP" altLang="en-US" dirty="0"/>
              <a:t>また、</a:t>
            </a:r>
            <a:r>
              <a:rPr lang="ja-JP" altLang="en-US" b="1" dirty="0">
                <a:solidFill>
                  <a:schemeClr val="accent2"/>
                </a:solidFill>
              </a:rPr>
              <a:t>意図的に検証データ</a:t>
            </a:r>
            <a:r>
              <a:rPr lang="ja-JP" altLang="en-US" b="1">
                <a:solidFill>
                  <a:schemeClr val="accent2"/>
                </a:solidFill>
              </a:rPr>
              <a:t>に寄せる行為</a:t>
            </a:r>
            <a:r>
              <a:rPr lang="ja-JP" altLang="en-US" dirty="0"/>
              <a:t>を禁止</a:t>
            </a:r>
            <a:endParaRPr lang="en-US" altLang="ja-JP" dirty="0"/>
          </a:p>
          <a:p>
            <a:pPr>
              <a:lnSpc>
                <a:spcPct val="200000"/>
              </a:lnSpc>
            </a:pPr>
            <a:r>
              <a:rPr lang="ja-JP" altLang="en-US" dirty="0"/>
              <a:t>最終的には</a:t>
            </a:r>
            <a:r>
              <a:rPr lang="en-US" altLang="ja-JP" dirty="0"/>
              <a:t>GUI</a:t>
            </a:r>
            <a:r>
              <a:rPr lang="ja-JP" altLang="en-US" dirty="0"/>
              <a:t>を作成し、操作できるようにする</a:t>
            </a:r>
            <a:endParaRPr lang="en-US" altLang="ja-JP" dirty="0"/>
          </a:p>
        </p:txBody>
      </p:sp>
      <p:pic>
        <p:nvPicPr>
          <p:cNvPr id="5" name="図 4">
            <a:extLst>
              <a:ext uri="{FF2B5EF4-FFF2-40B4-BE49-F238E27FC236}">
                <a16:creationId xmlns:a16="http://schemas.microsoft.com/office/drawing/2014/main" id="{3128DE56-0E76-4179-BE82-F38C3F3F3738}"/>
              </a:ext>
            </a:extLst>
          </p:cNvPr>
          <p:cNvPicPr>
            <a:picLocks noChangeAspect="1"/>
          </p:cNvPicPr>
          <p:nvPr/>
        </p:nvPicPr>
        <p:blipFill>
          <a:blip r:embed="rId3"/>
          <a:stretch>
            <a:fillRect/>
          </a:stretch>
        </p:blipFill>
        <p:spPr>
          <a:xfrm>
            <a:off x="9298414" y="1840153"/>
            <a:ext cx="1488172" cy="1337198"/>
          </a:xfrm>
          <a:prstGeom prst="rect">
            <a:avLst/>
          </a:prstGeom>
        </p:spPr>
      </p:pic>
      <p:pic>
        <p:nvPicPr>
          <p:cNvPr id="7" name="図 6">
            <a:extLst>
              <a:ext uri="{FF2B5EF4-FFF2-40B4-BE49-F238E27FC236}">
                <a16:creationId xmlns:a16="http://schemas.microsoft.com/office/drawing/2014/main" id="{5D28F6B7-8C90-4B57-B76C-4228485B6EA1}"/>
              </a:ext>
            </a:extLst>
          </p:cNvPr>
          <p:cNvPicPr>
            <a:picLocks noChangeAspect="1"/>
          </p:cNvPicPr>
          <p:nvPr/>
        </p:nvPicPr>
        <p:blipFill>
          <a:blip r:embed="rId4"/>
          <a:stretch>
            <a:fillRect/>
          </a:stretch>
        </p:blipFill>
        <p:spPr>
          <a:xfrm>
            <a:off x="9298414" y="3479118"/>
            <a:ext cx="1692932" cy="1692932"/>
          </a:xfrm>
          <a:prstGeom prst="rect">
            <a:avLst/>
          </a:prstGeom>
        </p:spPr>
      </p:pic>
      <p:sp>
        <p:nvSpPr>
          <p:cNvPr id="8" name="ProgressBar">
            <a:extLst>
              <a:ext uri="{FF2B5EF4-FFF2-40B4-BE49-F238E27FC236}">
                <a16:creationId xmlns:a16="http://schemas.microsoft.com/office/drawing/2014/main" id="{53E8FFE4-6696-5F4D-A35C-479AEED3B20D}"/>
              </a:ext>
            </a:extLst>
          </p:cNvPr>
          <p:cNvSpPr/>
          <p:nvPr/>
        </p:nvSpPr>
        <p:spPr>
          <a:xfrm>
            <a:off x="0" y="6731000"/>
            <a:ext cx="6966857"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8993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p:txBody>
          <a:bodyPr/>
          <a:lstStyle/>
          <a:p>
            <a:r>
              <a:rPr kumimoji="1" lang="ja-JP" altLang="en-US"/>
              <a:t>前処理</a:t>
            </a:r>
            <a:r>
              <a:rPr lang="ja-JP" altLang="en-US"/>
              <a:t>　顔検出</a:t>
            </a:r>
            <a:endParaRPr kumimoji="1" lang="ja-JP" altLang="en-US"/>
          </a:p>
        </p:txBody>
      </p:sp>
      <p:sp>
        <p:nvSpPr>
          <p:cNvPr id="3" name="コンテンツ プレースホルダー 2">
            <a:extLst>
              <a:ext uri="{FF2B5EF4-FFF2-40B4-BE49-F238E27FC236}">
                <a16:creationId xmlns:a16="http://schemas.microsoft.com/office/drawing/2014/main" id="{089DEB74-39BB-4043-8ED9-52520153567C}"/>
              </a:ext>
            </a:extLst>
          </p:cNvPr>
          <p:cNvSpPr>
            <a:spLocks noGrp="1"/>
          </p:cNvSpPr>
          <p:nvPr>
            <p:ph idx="1"/>
          </p:nvPr>
        </p:nvSpPr>
        <p:spPr>
          <a:xfrm>
            <a:off x="838200" y="1825625"/>
            <a:ext cx="10515600" cy="518990"/>
          </a:xfrm>
        </p:spPr>
        <p:txBody>
          <a:bodyPr/>
          <a:lstStyle/>
          <a:p>
            <a:pPr marL="0" indent="0" algn="ctr">
              <a:buNone/>
            </a:pPr>
            <a:r>
              <a:rPr kumimoji="1" lang="ja-JP" altLang="en-US" b="1" dirty="0"/>
              <a:t>顔のトリミング</a:t>
            </a:r>
            <a:endParaRPr kumimoji="1" lang="en-US" altLang="ja-JP" b="1" dirty="0"/>
          </a:p>
        </p:txBody>
      </p:sp>
      <p:sp>
        <p:nvSpPr>
          <p:cNvPr id="7" name="テキスト ボックス 6">
            <a:extLst>
              <a:ext uri="{FF2B5EF4-FFF2-40B4-BE49-F238E27FC236}">
                <a16:creationId xmlns:a16="http://schemas.microsoft.com/office/drawing/2014/main" id="{C91EBB9F-7C8F-C14F-8660-79D575E0C816}"/>
              </a:ext>
            </a:extLst>
          </p:cNvPr>
          <p:cNvSpPr txBox="1"/>
          <p:nvPr/>
        </p:nvSpPr>
        <p:spPr>
          <a:xfrm>
            <a:off x="1155604" y="5135557"/>
            <a:ext cx="3358612" cy="461665"/>
          </a:xfrm>
          <a:prstGeom prst="rect">
            <a:avLst/>
          </a:prstGeom>
          <a:noFill/>
        </p:spPr>
        <p:txBody>
          <a:bodyPr wrap="none" rtlCol="0">
            <a:spAutoFit/>
          </a:bodyPr>
          <a:lstStyle/>
          <a:p>
            <a:pPr algn="ctr"/>
            <a:r>
              <a:rPr lang="en-US" altLang="ja-JP" sz="2400" dirty="0">
                <a:latin typeface="DIN Alternate" panose="020B0500000000000000"/>
                <a:ea typeface="Hiragino Kaku Gothic Pro W3" panose="020B0300000000000000"/>
              </a:rPr>
              <a:t>OpenCV</a:t>
            </a:r>
            <a:r>
              <a:rPr lang="ja-JP" altLang="en-US" sz="2400" dirty="0">
                <a:latin typeface="DIN Alternate" panose="020B0500000000000000"/>
                <a:ea typeface="Hiragino Kaku Gothic Pro W3" panose="020B0300000000000000"/>
              </a:rPr>
              <a:t>で顔を切り出し</a:t>
            </a:r>
            <a:endParaRPr lang="en-US" altLang="ja-JP" sz="2400" dirty="0">
              <a:latin typeface="DIN Alternate" panose="020B0500000000000000"/>
              <a:ea typeface="Hiragino Kaku Gothic Pro W3" panose="020B0300000000000000"/>
            </a:endParaRPr>
          </a:p>
        </p:txBody>
      </p:sp>
      <p:sp>
        <p:nvSpPr>
          <p:cNvPr id="8" name="テキスト ボックス 7">
            <a:extLst>
              <a:ext uri="{FF2B5EF4-FFF2-40B4-BE49-F238E27FC236}">
                <a16:creationId xmlns:a16="http://schemas.microsoft.com/office/drawing/2014/main" id="{A761AD68-01C5-C444-AECA-15A94D9DF6A7}"/>
              </a:ext>
            </a:extLst>
          </p:cNvPr>
          <p:cNvSpPr txBox="1"/>
          <p:nvPr/>
        </p:nvSpPr>
        <p:spPr>
          <a:xfrm>
            <a:off x="460202" y="6392446"/>
            <a:ext cx="5592933" cy="338554"/>
          </a:xfrm>
          <a:prstGeom prst="rect">
            <a:avLst/>
          </a:prstGeom>
          <a:noFill/>
        </p:spPr>
        <p:txBody>
          <a:bodyPr wrap="square" rtlCol="0">
            <a:spAutoFit/>
          </a:bodyPr>
          <a:lstStyle/>
          <a:p>
            <a:pPr algn="r"/>
            <a:r>
              <a:rPr lang="en" altLang="ja-JP" sz="1600" dirty="0">
                <a:latin typeface="DIN Alternate" panose="020B0500000000000000"/>
              </a:rPr>
              <a:t>OpenCV Face Detection: Visualized  https://vimeo.com/12774628</a:t>
            </a:r>
            <a:endParaRPr kumimoji="1" lang="ja-JP" altLang="en-US" sz="1600" dirty="0">
              <a:latin typeface="DIN Alternate" panose="020B0500000000000000"/>
            </a:endParaRPr>
          </a:p>
        </p:txBody>
      </p:sp>
      <p:pic>
        <p:nvPicPr>
          <p:cNvPr id="11" name="図 10">
            <a:extLst>
              <a:ext uri="{FF2B5EF4-FFF2-40B4-BE49-F238E27FC236}">
                <a16:creationId xmlns:a16="http://schemas.microsoft.com/office/drawing/2014/main" id="{27FEBE8D-2D90-F14C-A76E-F652F1EFD5E5}"/>
              </a:ext>
            </a:extLst>
          </p:cNvPr>
          <p:cNvPicPr>
            <a:picLocks noChangeAspect="1"/>
          </p:cNvPicPr>
          <p:nvPr/>
        </p:nvPicPr>
        <p:blipFill>
          <a:blip r:embed="rId3"/>
          <a:stretch>
            <a:fillRect/>
          </a:stretch>
        </p:blipFill>
        <p:spPr>
          <a:xfrm>
            <a:off x="1447486" y="2459709"/>
            <a:ext cx="2774849" cy="2675848"/>
          </a:xfrm>
          <a:prstGeom prst="rect">
            <a:avLst/>
          </a:prstGeom>
        </p:spPr>
      </p:pic>
      <p:pic>
        <p:nvPicPr>
          <p:cNvPr id="15" name="図 14">
            <a:extLst>
              <a:ext uri="{FF2B5EF4-FFF2-40B4-BE49-F238E27FC236}">
                <a16:creationId xmlns:a16="http://schemas.microsoft.com/office/drawing/2014/main" id="{952D341B-D8B1-B84C-834B-7AFD9B48E793}"/>
              </a:ext>
            </a:extLst>
          </p:cNvPr>
          <p:cNvPicPr>
            <a:picLocks noChangeAspect="1"/>
          </p:cNvPicPr>
          <p:nvPr/>
        </p:nvPicPr>
        <p:blipFill>
          <a:blip r:embed="rId4"/>
          <a:stretch>
            <a:fillRect/>
          </a:stretch>
        </p:blipFill>
        <p:spPr>
          <a:xfrm>
            <a:off x="7033846" y="2455024"/>
            <a:ext cx="3592747" cy="2675848"/>
          </a:xfrm>
          <a:prstGeom prst="rect">
            <a:avLst/>
          </a:prstGeom>
        </p:spPr>
      </p:pic>
      <p:sp>
        <p:nvSpPr>
          <p:cNvPr id="16" name="テキスト ボックス 15">
            <a:extLst>
              <a:ext uri="{FF2B5EF4-FFF2-40B4-BE49-F238E27FC236}">
                <a16:creationId xmlns:a16="http://schemas.microsoft.com/office/drawing/2014/main" id="{CB79B308-D2BE-F445-AF60-FAA420697DF9}"/>
              </a:ext>
            </a:extLst>
          </p:cNvPr>
          <p:cNvSpPr txBox="1"/>
          <p:nvPr/>
        </p:nvSpPr>
        <p:spPr>
          <a:xfrm>
            <a:off x="6952944" y="5135556"/>
            <a:ext cx="3754554" cy="461665"/>
          </a:xfrm>
          <a:prstGeom prst="rect">
            <a:avLst/>
          </a:prstGeom>
          <a:noFill/>
        </p:spPr>
        <p:txBody>
          <a:bodyPr wrap="none" rtlCol="0">
            <a:spAutoFit/>
          </a:bodyPr>
          <a:lstStyle/>
          <a:p>
            <a:pPr algn="ctr"/>
            <a:r>
              <a:rPr lang="en-US" altLang="ja-JP" sz="2400" dirty="0" err="1">
                <a:latin typeface="DIN Alternate" panose="020B0500000000000000"/>
                <a:ea typeface="Hiragino Kaku Gothic Pro W3" panose="020B0300000000000000"/>
              </a:rPr>
              <a:t>Dlib</a:t>
            </a:r>
            <a:r>
              <a:rPr lang="ja-JP" altLang="en-US" sz="2400" dirty="0">
                <a:ea typeface="Hiragino Kaku Gothic Pro W3" panose="020B0300000000000000"/>
              </a:rPr>
              <a:t>で顔の部位をプロット</a:t>
            </a:r>
            <a:endParaRPr lang="en-US" altLang="ja-JP" sz="2400" dirty="0">
              <a:ea typeface="Hiragino Kaku Gothic Pro W3" panose="020B0300000000000000"/>
            </a:endParaRPr>
          </a:p>
        </p:txBody>
      </p:sp>
      <p:sp>
        <p:nvSpPr>
          <p:cNvPr id="17" name="正方形/長方形 16">
            <a:extLst>
              <a:ext uri="{FF2B5EF4-FFF2-40B4-BE49-F238E27FC236}">
                <a16:creationId xmlns:a16="http://schemas.microsoft.com/office/drawing/2014/main" id="{25DF188C-0074-704A-AFDE-8C1465C5EC5F}"/>
              </a:ext>
            </a:extLst>
          </p:cNvPr>
          <p:cNvSpPr/>
          <p:nvPr/>
        </p:nvSpPr>
        <p:spPr>
          <a:xfrm>
            <a:off x="7348198" y="6392446"/>
            <a:ext cx="2998770" cy="338554"/>
          </a:xfrm>
          <a:prstGeom prst="rect">
            <a:avLst/>
          </a:prstGeom>
        </p:spPr>
        <p:txBody>
          <a:bodyPr wrap="none">
            <a:spAutoFit/>
          </a:bodyPr>
          <a:lstStyle/>
          <a:p>
            <a:pPr algn="r"/>
            <a:r>
              <a:rPr lang="ja-JP" altLang="en-US" sz="1600" dirty="0">
                <a:latin typeface="DIN Alternate" panose="020B0500000000000000"/>
              </a:rPr>
              <a:t>https://github.com/davisking/dlib</a:t>
            </a:r>
          </a:p>
        </p:txBody>
      </p:sp>
      <p:sp>
        <p:nvSpPr>
          <p:cNvPr id="6" name="正方形/長方形 5">
            <a:extLst>
              <a:ext uri="{FF2B5EF4-FFF2-40B4-BE49-F238E27FC236}">
                <a16:creationId xmlns:a16="http://schemas.microsoft.com/office/drawing/2014/main" id="{5A349E19-1C75-446E-A2ED-371273D1852A}"/>
              </a:ext>
            </a:extLst>
          </p:cNvPr>
          <p:cNvSpPr/>
          <p:nvPr/>
        </p:nvSpPr>
        <p:spPr>
          <a:xfrm>
            <a:off x="7033846" y="5597221"/>
            <a:ext cx="4959885" cy="707886"/>
          </a:xfrm>
          <a:prstGeom prst="rect">
            <a:avLst/>
          </a:prstGeom>
        </p:spPr>
        <p:txBody>
          <a:bodyPr wrap="square">
            <a:spAutoFit/>
          </a:bodyPr>
          <a:lstStyle/>
          <a:p>
            <a:pPr marL="285750" indent="-285750">
              <a:buFont typeface="Arial" panose="020B0604020202020204" pitchFamily="34" charset="0"/>
              <a:buChar char="•"/>
            </a:pPr>
            <a:r>
              <a:rPr lang="ja-JP" altLang="en-US" sz="2000" dirty="0">
                <a:ea typeface="Hiragino Kaku Gothic Pro W3" panose="020B0300000000000000"/>
              </a:rPr>
              <a:t>全体</a:t>
            </a:r>
            <a:r>
              <a:rPr lang="en-US" altLang="ja-JP" sz="2000" dirty="0">
                <a:ea typeface="Hiragino Kaku Gothic Pro W3" panose="020B0300000000000000"/>
              </a:rPr>
              <a:t>/</a:t>
            </a:r>
            <a:r>
              <a:rPr lang="ja-JP" altLang="en-US" sz="2000" dirty="0">
                <a:ea typeface="Hiragino Kaku Gothic Pro W3" panose="020B0300000000000000"/>
              </a:rPr>
              <a:t>部位ごとのトリミングも可能</a:t>
            </a:r>
            <a:endParaRPr lang="en-US" altLang="ja-JP" sz="2000" dirty="0">
              <a:ea typeface="Hiragino Kaku Gothic Pro W3" panose="020B0300000000000000"/>
            </a:endParaRPr>
          </a:p>
          <a:p>
            <a:pPr marL="285750" indent="-285750">
              <a:buFont typeface="Arial" panose="020B0604020202020204" pitchFamily="34" charset="0"/>
              <a:buChar char="•"/>
            </a:pPr>
            <a:r>
              <a:rPr lang="ja-JP" altLang="en-US" sz="2000" dirty="0">
                <a:ea typeface="Hiragino Kaku Gothic Pro W3" panose="020B0300000000000000"/>
              </a:rPr>
              <a:t>点の座標から特徴抽出</a:t>
            </a:r>
          </a:p>
        </p:txBody>
      </p:sp>
      <p:sp>
        <p:nvSpPr>
          <p:cNvPr id="9" name="正方形/長方形 8">
            <a:extLst>
              <a:ext uri="{FF2B5EF4-FFF2-40B4-BE49-F238E27FC236}">
                <a16:creationId xmlns:a16="http://schemas.microsoft.com/office/drawing/2014/main" id="{313D5E84-E01F-458D-AF16-86E0A87E7B85}"/>
              </a:ext>
            </a:extLst>
          </p:cNvPr>
          <p:cNvSpPr/>
          <p:nvPr/>
        </p:nvSpPr>
        <p:spPr>
          <a:xfrm>
            <a:off x="1155604" y="5515283"/>
            <a:ext cx="5197979" cy="707886"/>
          </a:xfrm>
          <a:prstGeom prst="rect">
            <a:avLst/>
          </a:prstGeom>
        </p:spPr>
        <p:txBody>
          <a:bodyPr wrap="square">
            <a:spAutoFit/>
          </a:bodyPr>
          <a:lstStyle/>
          <a:p>
            <a:pPr marL="342900" indent="-342900">
              <a:buFont typeface="Arial" panose="020B0604020202020204" pitchFamily="34" charset="0"/>
              <a:buChar char="•"/>
            </a:pPr>
            <a:r>
              <a:rPr lang="en-US" altLang="ja-JP" sz="2000" dirty="0">
                <a:latin typeface="DIN Alternate" panose="020B0500000000000000"/>
                <a:ea typeface="Hiragino Kaku Gothic Pro W3" panose="020B0300000000000000"/>
              </a:rPr>
              <a:t>cascade</a:t>
            </a:r>
            <a:r>
              <a:rPr lang="ja-JP" altLang="en-US" sz="2000" dirty="0">
                <a:latin typeface="DIN Alternate" panose="020B0500000000000000"/>
                <a:ea typeface="Hiragino Kaku Gothic Pro W3" panose="020B0300000000000000"/>
              </a:rPr>
              <a:t>分類器</a:t>
            </a:r>
            <a:r>
              <a:rPr lang="en-US" altLang="ja-JP" sz="2000" dirty="0">
                <a:latin typeface="DIN Alternate" panose="020B0500000000000000"/>
                <a:ea typeface="Hiragino Kaku Gothic Pro W3" panose="020B0300000000000000"/>
              </a:rPr>
              <a:t>(</a:t>
            </a:r>
            <a:r>
              <a:rPr lang="en-US" altLang="ja-JP" sz="2000" dirty="0" err="1">
                <a:latin typeface="DIN Alternate" panose="020B0500000000000000"/>
                <a:ea typeface="Hiragino Kaku Gothic Pro W3" panose="020B0300000000000000"/>
              </a:rPr>
              <a:t>Haar</a:t>
            </a:r>
            <a:r>
              <a:rPr lang="en-US" altLang="ja-JP" sz="2000" dirty="0">
                <a:latin typeface="DIN Alternate" panose="020B0500000000000000"/>
                <a:ea typeface="Hiragino Kaku Gothic Pro W3" panose="020B0300000000000000"/>
              </a:rPr>
              <a:t>-Like</a:t>
            </a:r>
            <a:r>
              <a:rPr lang="ja-JP" altLang="en-US" sz="2000" dirty="0">
                <a:latin typeface="DIN Alternate" panose="020B0500000000000000"/>
                <a:ea typeface="Hiragino Kaku Gothic Pro W3" panose="020B0300000000000000"/>
              </a:rPr>
              <a:t>特徴</a:t>
            </a:r>
            <a:r>
              <a:rPr lang="en-US" altLang="ja-JP" sz="2000" dirty="0">
                <a:latin typeface="DIN Alternate" panose="020B0500000000000000"/>
                <a:ea typeface="Hiragino Kaku Gothic Pro W3" panose="020B0300000000000000"/>
              </a:rPr>
              <a:t>)</a:t>
            </a:r>
          </a:p>
          <a:p>
            <a:pPr marL="342900" indent="-342900">
              <a:buFont typeface="Arial" panose="020B0604020202020204" pitchFamily="34" charset="0"/>
              <a:buChar char="•"/>
            </a:pPr>
            <a:r>
              <a:rPr lang="ja-JP" altLang="en-US" sz="2000" dirty="0">
                <a:ea typeface="Hiragino Kaku Gothic Pro W3" panose="020B0300000000000000"/>
              </a:rPr>
              <a:t>検出領域の明暗差により特徴を捉える</a:t>
            </a:r>
          </a:p>
        </p:txBody>
      </p:sp>
      <p:sp>
        <p:nvSpPr>
          <p:cNvPr id="10" name="ProgressBar">
            <a:extLst>
              <a:ext uri="{FF2B5EF4-FFF2-40B4-BE49-F238E27FC236}">
                <a16:creationId xmlns:a16="http://schemas.microsoft.com/office/drawing/2014/main" id="{C72C0F80-EDCE-DD41-B332-6D9E259C6CFD}"/>
              </a:ext>
            </a:extLst>
          </p:cNvPr>
          <p:cNvSpPr/>
          <p:nvPr/>
        </p:nvSpPr>
        <p:spPr>
          <a:xfrm>
            <a:off x="0" y="6731000"/>
            <a:ext cx="3483428"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08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p:txBody>
          <a:bodyPr/>
          <a:lstStyle/>
          <a:p>
            <a:r>
              <a:rPr kumimoji="1" lang="ja-JP" altLang="en-US"/>
              <a:t>前処理　正規化</a:t>
            </a:r>
          </a:p>
        </p:txBody>
      </p:sp>
      <p:sp>
        <p:nvSpPr>
          <p:cNvPr id="12" name="正方形/長方形 11">
            <a:extLst>
              <a:ext uri="{FF2B5EF4-FFF2-40B4-BE49-F238E27FC236}">
                <a16:creationId xmlns:a16="http://schemas.microsoft.com/office/drawing/2014/main" id="{1C0A07E5-5F77-ED4C-AEDA-252E73FF7C76}"/>
              </a:ext>
            </a:extLst>
          </p:cNvPr>
          <p:cNvSpPr/>
          <p:nvPr/>
        </p:nvSpPr>
        <p:spPr>
          <a:xfrm>
            <a:off x="6791969" y="1656929"/>
            <a:ext cx="2843324" cy="461665"/>
          </a:xfrm>
          <a:prstGeom prst="rect">
            <a:avLst/>
          </a:prstGeom>
        </p:spPr>
        <p:txBody>
          <a:bodyPr wrap="square">
            <a:spAutoFit/>
          </a:bodyPr>
          <a:lstStyle/>
          <a:p>
            <a:pPr algn="ctr"/>
            <a:r>
              <a:rPr lang="ja-JP" altLang="en-US" sz="2400" b="1" dirty="0">
                <a:latin typeface="Hiragino Kaku Gothic Pro W3" panose="020B0300000000000000" pitchFamily="34" charset="-128"/>
                <a:ea typeface="Hiragino Kaku Gothic Pro W3" panose="020B0300000000000000" pitchFamily="34" charset="-128"/>
              </a:rPr>
              <a:t>画像の輝度を調整</a:t>
            </a:r>
            <a:endParaRPr lang="en-US" altLang="ja-JP" sz="2400" b="1" dirty="0">
              <a:latin typeface="Hiragino Kaku Gothic Pro W3" panose="020B0300000000000000" pitchFamily="34" charset="-128"/>
              <a:ea typeface="Hiragino Kaku Gothic Pro W3" panose="020B0300000000000000" pitchFamily="34" charset="-128"/>
            </a:endParaRPr>
          </a:p>
        </p:txBody>
      </p:sp>
      <p:sp>
        <p:nvSpPr>
          <p:cNvPr id="13" name="正方形/長方形 12">
            <a:extLst>
              <a:ext uri="{FF2B5EF4-FFF2-40B4-BE49-F238E27FC236}">
                <a16:creationId xmlns:a16="http://schemas.microsoft.com/office/drawing/2014/main" id="{1F816620-AF0D-F44D-9B63-005C4C6E9F1B}"/>
              </a:ext>
            </a:extLst>
          </p:cNvPr>
          <p:cNvSpPr/>
          <p:nvPr/>
        </p:nvSpPr>
        <p:spPr>
          <a:xfrm>
            <a:off x="1076579" y="1651835"/>
            <a:ext cx="4025199" cy="461665"/>
          </a:xfrm>
          <a:prstGeom prst="rect">
            <a:avLst/>
          </a:prstGeom>
        </p:spPr>
        <p:txBody>
          <a:bodyPr wrap="square">
            <a:spAutoFit/>
          </a:bodyPr>
          <a:lstStyle/>
          <a:p>
            <a:pPr algn="ctr"/>
            <a:r>
              <a:rPr lang="ja-JP" altLang="en-US" sz="2400" b="1" dirty="0">
                <a:latin typeface="Hiragino Kaku Gothic Pro W3" panose="020B0300000000000000" pitchFamily="34" charset="-128"/>
                <a:ea typeface="Hiragino Kaku Gothic Pro W3" panose="020B0300000000000000" pitchFamily="34" charset="-128"/>
              </a:rPr>
              <a:t>画像のサイズを統一</a:t>
            </a:r>
            <a:endParaRPr lang="en-US" altLang="ja-JP" sz="2400" b="1" dirty="0">
              <a:latin typeface="Hiragino Kaku Gothic Pro W3" panose="020B0300000000000000" pitchFamily="34" charset="-128"/>
              <a:ea typeface="Hiragino Kaku Gothic Pro W3" panose="020B0300000000000000" pitchFamily="34" charset="-128"/>
            </a:endParaRPr>
          </a:p>
        </p:txBody>
      </p:sp>
      <p:pic>
        <p:nvPicPr>
          <p:cNvPr id="21" name="図 20">
            <a:extLst>
              <a:ext uri="{FF2B5EF4-FFF2-40B4-BE49-F238E27FC236}">
                <a16:creationId xmlns:a16="http://schemas.microsoft.com/office/drawing/2014/main" id="{790070AC-42E5-3646-9BA0-3D7D09FFF3C1}"/>
              </a:ext>
            </a:extLst>
          </p:cNvPr>
          <p:cNvPicPr>
            <a:picLocks noChangeAspect="1"/>
          </p:cNvPicPr>
          <p:nvPr/>
        </p:nvPicPr>
        <p:blipFill>
          <a:blip r:embed="rId3"/>
          <a:stretch>
            <a:fillRect/>
          </a:stretch>
        </p:blipFill>
        <p:spPr>
          <a:xfrm>
            <a:off x="7606027" y="2355737"/>
            <a:ext cx="1270000" cy="1270000"/>
          </a:xfrm>
          <a:prstGeom prst="rect">
            <a:avLst/>
          </a:prstGeom>
        </p:spPr>
      </p:pic>
      <p:pic>
        <p:nvPicPr>
          <p:cNvPr id="23" name="図 22">
            <a:extLst>
              <a:ext uri="{FF2B5EF4-FFF2-40B4-BE49-F238E27FC236}">
                <a16:creationId xmlns:a16="http://schemas.microsoft.com/office/drawing/2014/main" id="{3128DF44-CD14-0944-9BD3-FC852AA7C54E}"/>
              </a:ext>
            </a:extLst>
          </p:cNvPr>
          <p:cNvPicPr>
            <a:picLocks noChangeAspect="1"/>
          </p:cNvPicPr>
          <p:nvPr/>
        </p:nvPicPr>
        <p:blipFill>
          <a:blip r:embed="rId4"/>
          <a:stretch>
            <a:fillRect/>
          </a:stretch>
        </p:blipFill>
        <p:spPr>
          <a:xfrm>
            <a:off x="5842004" y="2355737"/>
            <a:ext cx="1270000" cy="1270000"/>
          </a:xfrm>
          <a:prstGeom prst="rect">
            <a:avLst/>
          </a:prstGeom>
        </p:spPr>
      </p:pic>
      <p:pic>
        <p:nvPicPr>
          <p:cNvPr id="25" name="図 24">
            <a:extLst>
              <a:ext uri="{FF2B5EF4-FFF2-40B4-BE49-F238E27FC236}">
                <a16:creationId xmlns:a16="http://schemas.microsoft.com/office/drawing/2014/main" id="{2FABC274-D2C3-824D-ABEF-F6FFA148E219}"/>
              </a:ext>
            </a:extLst>
          </p:cNvPr>
          <p:cNvPicPr>
            <a:picLocks noChangeAspect="1"/>
          </p:cNvPicPr>
          <p:nvPr/>
        </p:nvPicPr>
        <p:blipFill>
          <a:blip r:embed="rId5"/>
          <a:stretch>
            <a:fillRect/>
          </a:stretch>
        </p:blipFill>
        <p:spPr>
          <a:xfrm>
            <a:off x="5842004" y="4144056"/>
            <a:ext cx="1270000" cy="1270000"/>
          </a:xfrm>
          <a:prstGeom prst="rect">
            <a:avLst/>
          </a:prstGeom>
        </p:spPr>
      </p:pic>
      <p:pic>
        <p:nvPicPr>
          <p:cNvPr id="27" name="図 26">
            <a:extLst>
              <a:ext uri="{FF2B5EF4-FFF2-40B4-BE49-F238E27FC236}">
                <a16:creationId xmlns:a16="http://schemas.microsoft.com/office/drawing/2014/main" id="{BF21EA42-F49D-2F48-847F-21AEE1E9F6B2}"/>
              </a:ext>
            </a:extLst>
          </p:cNvPr>
          <p:cNvPicPr>
            <a:picLocks noChangeAspect="1"/>
          </p:cNvPicPr>
          <p:nvPr/>
        </p:nvPicPr>
        <p:blipFill>
          <a:blip r:embed="rId6"/>
          <a:stretch>
            <a:fillRect/>
          </a:stretch>
        </p:blipFill>
        <p:spPr>
          <a:xfrm>
            <a:off x="7606027" y="4144056"/>
            <a:ext cx="1270000" cy="1270000"/>
          </a:xfrm>
          <a:prstGeom prst="rect">
            <a:avLst/>
          </a:prstGeom>
        </p:spPr>
      </p:pic>
      <p:cxnSp>
        <p:nvCxnSpPr>
          <p:cNvPr id="24" name="直線矢印コネクタ 23">
            <a:extLst>
              <a:ext uri="{FF2B5EF4-FFF2-40B4-BE49-F238E27FC236}">
                <a16:creationId xmlns:a16="http://schemas.microsoft.com/office/drawing/2014/main" id="{25110056-CA42-DF4C-87BE-C1E41804EF5F}"/>
              </a:ext>
            </a:extLst>
          </p:cNvPr>
          <p:cNvCxnSpPr>
            <a:cxnSpLocks/>
            <a:stCxn id="23" idx="3"/>
            <a:endCxn id="21" idx="1"/>
          </p:cNvCxnSpPr>
          <p:nvPr/>
        </p:nvCxnSpPr>
        <p:spPr>
          <a:xfrm>
            <a:off x="7112004" y="2990737"/>
            <a:ext cx="49402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9DD5A21-E4D3-1F4D-A12C-AF73041CF87E}"/>
              </a:ext>
            </a:extLst>
          </p:cNvPr>
          <p:cNvCxnSpPr>
            <a:cxnSpLocks/>
            <a:stCxn id="25" idx="3"/>
            <a:endCxn id="27" idx="1"/>
          </p:cNvCxnSpPr>
          <p:nvPr/>
        </p:nvCxnSpPr>
        <p:spPr>
          <a:xfrm>
            <a:off x="7112004" y="4779056"/>
            <a:ext cx="49402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6A96E82B-CAE8-6944-A819-BB0A949BDFAD}"/>
              </a:ext>
            </a:extLst>
          </p:cNvPr>
          <p:cNvSpPr/>
          <p:nvPr/>
        </p:nvSpPr>
        <p:spPr>
          <a:xfrm>
            <a:off x="6276310" y="5810663"/>
            <a:ext cx="4533515" cy="461665"/>
          </a:xfrm>
          <a:prstGeom prst="rect">
            <a:avLst/>
          </a:prstGeom>
        </p:spPr>
        <p:txBody>
          <a:bodyPr wrap="square">
            <a:spAutoFit/>
          </a:bodyPr>
          <a:lstStyle/>
          <a:p>
            <a:pPr algn="ctr"/>
            <a:r>
              <a:rPr lang="ja-JP" altLang="en-US" sz="2400" dirty="0">
                <a:latin typeface="Hiragino Kaku Gothic Pro W3" panose="020B0300000000000000" pitchFamily="34" charset="-128"/>
                <a:ea typeface="Hiragino Kaku Gothic Pro W3" panose="020B0300000000000000" pitchFamily="34" charset="-128"/>
              </a:rPr>
              <a:t>画素値のヒストグラムを平坦化</a:t>
            </a:r>
            <a:endParaRPr lang="en-US" altLang="ja-JP" sz="2400" dirty="0">
              <a:latin typeface="Hiragino Kaku Gothic Pro W3" panose="020B0300000000000000" pitchFamily="34" charset="-128"/>
              <a:ea typeface="Hiragino Kaku Gothic Pro W3" panose="020B0300000000000000" pitchFamily="34" charset="-128"/>
            </a:endParaRPr>
          </a:p>
        </p:txBody>
      </p:sp>
      <p:sp>
        <p:nvSpPr>
          <p:cNvPr id="32" name="正方形/長方形 31">
            <a:extLst>
              <a:ext uri="{FF2B5EF4-FFF2-40B4-BE49-F238E27FC236}">
                <a16:creationId xmlns:a16="http://schemas.microsoft.com/office/drawing/2014/main" id="{1CF5F4B8-7B7F-D644-A3D1-373FCC741763}"/>
              </a:ext>
            </a:extLst>
          </p:cNvPr>
          <p:cNvSpPr/>
          <p:nvPr/>
        </p:nvSpPr>
        <p:spPr>
          <a:xfrm>
            <a:off x="1203228" y="5808512"/>
            <a:ext cx="3771899" cy="461665"/>
          </a:xfrm>
          <a:prstGeom prst="rect">
            <a:avLst/>
          </a:prstGeom>
        </p:spPr>
        <p:txBody>
          <a:bodyPr wrap="square">
            <a:spAutoFit/>
          </a:bodyPr>
          <a:lstStyle/>
          <a:p>
            <a:pPr algn="ctr"/>
            <a:r>
              <a:rPr lang="ja-JP" altLang="en-US" sz="2400" dirty="0">
                <a:latin typeface="Hiragino Kaku Gothic Pro W3" panose="020B0300000000000000" pitchFamily="34" charset="-128"/>
                <a:ea typeface="Hiragino Kaku Gothic Pro W3" panose="020B0300000000000000" pitchFamily="34" charset="-128"/>
              </a:rPr>
              <a:t>画像を</a:t>
            </a:r>
            <a:r>
              <a:rPr lang="en-US" altLang="ja-JP" sz="2400" dirty="0">
                <a:latin typeface="DIN Alternate"/>
                <a:ea typeface="Hiragino Kaku Gothic Pro W3" panose="020B0300000000000000" pitchFamily="34" charset="-128"/>
              </a:rPr>
              <a:t>200x200</a:t>
            </a:r>
            <a:r>
              <a:rPr lang="ja-JP" altLang="en-US" sz="2400" dirty="0">
                <a:latin typeface="Hiragino Kaku Gothic Pro W3" panose="020B0300000000000000" pitchFamily="34" charset="-128"/>
                <a:ea typeface="Hiragino Kaku Gothic Pro W3" panose="020B0300000000000000" pitchFamily="34" charset="-128"/>
              </a:rPr>
              <a:t>ピクセルへ</a:t>
            </a:r>
            <a:endParaRPr lang="en-US" altLang="ja-JP" sz="2400" dirty="0">
              <a:latin typeface="Hiragino Kaku Gothic Pro W3" panose="020B0300000000000000" pitchFamily="34" charset="-128"/>
              <a:ea typeface="Hiragino Kaku Gothic Pro W3" panose="020B0300000000000000" pitchFamily="34" charset="-128"/>
            </a:endParaRPr>
          </a:p>
        </p:txBody>
      </p:sp>
      <p:grpSp>
        <p:nvGrpSpPr>
          <p:cNvPr id="3" name="グループ化 2">
            <a:extLst>
              <a:ext uri="{FF2B5EF4-FFF2-40B4-BE49-F238E27FC236}">
                <a16:creationId xmlns:a16="http://schemas.microsoft.com/office/drawing/2014/main" id="{280FFF6F-361D-44B6-BE58-C81A1C45862B}"/>
              </a:ext>
            </a:extLst>
          </p:cNvPr>
          <p:cNvGrpSpPr/>
          <p:nvPr/>
        </p:nvGrpSpPr>
        <p:grpSpPr>
          <a:xfrm>
            <a:off x="1322533" y="2355737"/>
            <a:ext cx="3356689" cy="3206812"/>
            <a:chOff x="1322533" y="2355737"/>
            <a:chExt cx="3356689" cy="3206812"/>
          </a:xfrm>
        </p:grpSpPr>
        <p:pic>
          <p:nvPicPr>
            <p:cNvPr id="7" name="図 6">
              <a:extLst>
                <a:ext uri="{FF2B5EF4-FFF2-40B4-BE49-F238E27FC236}">
                  <a16:creationId xmlns:a16="http://schemas.microsoft.com/office/drawing/2014/main" id="{E7AEE2EA-D09A-FE49-A724-EC08A9EEBABE}"/>
                </a:ext>
              </a:extLst>
            </p:cNvPr>
            <p:cNvPicPr>
              <a:picLocks noChangeAspect="1"/>
            </p:cNvPicPr>
            <p:nvPr/>
          </p:nvPicPr>
          <p:blipFill>
            <a:blip r:embed="rId7"/>
            <a:stretch>
              <a:fillRect/>
            </a:stretch>
          </p:blipFill>
          <p:spPr>
            <a:xfrm>
              <a:off x="1624544" y="2355737"/>
              <a:ext cx="1270000" cy="1270000"/>
            </a:xfrm>
            <a:prstGeom prst="rect">
              <a:avLst/>
            </a:prstGeom>
          </p:spPr>
        </p:pic>
        <p:pic>
          <p:nvPicPr>
            <p:cNvPr id="9" name="図 8">
              <a:extLst>
                <a:ext uri="{FF2B5EF4-FFF2-40B4-BE49-F238E27FC236}">
                  <a16:creationId xmlns:a16="http://schemas.microsoft.com/office/drawing/2014/main" id="{7FE96E18-0A8B-DE49-A46F-7AD50C18AA92}"/>
                </a:ext>
              </a:extLst>
            </p:cNvPr>
            <p:cNvPicPr>
              <a:picLocks noChangeAspect="1"/>
            </p:cNvPicPr>
            <p:nvPr/>
          </p:nvPicPr>
          <p:blipFill>
            <a:blip r:embed="rId8"/>
            <a:stretch>
              <a:fillRect/>
            </a:stretch>
          </p:blipFill>
          <p:spPr>
            <a:xfrm>
              <a:off x="1322533" y="3995564"/>
              <a:ext cx="1566985" cy="1566985"/>
            </a:xfrm>
            <a:prstGeom prst="rect">
              <a:avLst/>
            </a:prstGeom>
          </p:spPr>
        </p:pic>
        <p:pic>
          <p:nvPicPr>
            <p:cNvPr id="15" name="図 14">
              <a:extLst>
                <a:ext uri="{FF2B5EF4-FFF2-40B4-BE49-F238E27FC236}">
                  <a16:creationId xmlns:a16="http://schemas.microsoft.com/office/drawing/2014/main" id="{1A0177C2-26CF-604D-9505-4C1750251E91}"/>
                </a:ext>
              </a:extLst>
            </p:cNvPr>
            <p:cNvPicPr>
              <a:picLocks noChangeAspect="1"/>
            </p:cNvPicPr>
            <p:nvPr/>
          </p:nvPicPr>
          <p:blipFill>
            <a:blip r:embed="rId8"/>
            <a:stretch>
              <a:fillRect/>
            </a:stretch>
          </p:blipFill>
          <p:spPr>
            <a:xfrm>
              <a:off x="3409222" y="4150588"/>
              <a:ext cx="1270000" cy="1270000"/>
            </a:xfrm>
            <a:prstGeom prst="rect">
              <a:avLst/>
            </a:prstGeom>
          </p:spPr>
        </p:pic>
        <p:cxnSp>
          <p:nvCxnSpPr>
            <p:cNvPr id="16" name="直線矢印コネクタ 15">
              <a:extLst>
                <a:ext uri="{FF2B5EF4-FFF2-40B4-BE49-F238E27FC236}">
                  <a16:creationId xmlns:a16="http://schemas.microsoft.com/office/drawing/2014/main" id="{FBF7F3A9-7BBA-AE4A-B6A9-79FFB14C2716}"/>
                </a:ext>
              </a:extLst>
            </p:cNvPr>
            <p:cNvCxnSpPr>
              <a:cxnSpLocks/>
              <a:stCxn id="7" idx="3"/>
              <a:endCxn id="45" idx="1"/>
            </p:cNvCxnSpPr>
            <p:nvPr/>
          </p:nvCxnSpPr>
          <p:spPr>
            <a:xfrm>
              <a:off x="2894544" y="2990737"/>
              <a:ext cx="511481"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185EF8FF-0DB2-9B49-919A-96F2DF1C9121}"/>
                </a:ext>
              </a:extLst>
            </p:cNvPr>
            <p:cNvCxnSpPr>
              <a:cxnSpLocks/>
              <a:stCxn id="9" idx="3"/>
              <a:endCxn id="15" idx="1"/>
            </p:cNvCxnSpPr>
            <p:nvPr/>
          </p:nvCxnSpPr>
          <p:spPr>
            <a:xfrm>
              <a:off x="2889518" y="4779057"/>
              <a:ext cx="519704" cy="6531"/>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pic>
          <p:nvPicPr>
            <p:cNvPr id="45" name="図 44">
              <a:extLst>
                <a:ext uri="{FF2B5EF4-FFF2-40B4-BE49-F238E27FC236}">
                  <a16:creationId xmlns:a16="http://schemas.microsoft.com/office/drawing/2014/main" id="{9C3B7803-79C3-474C-BD97-DFC9ADC60FD5}"/>
                </a:ext>
              </a:extLst>
            </p:cNvPr>
            <p:cNvPicPr>
              <a:picLocks noChangeAspect="1"/>
            </p:cNvPicPr>
            <p:nvPr/>
          </p:nvPicPr>
          <p:blipFill>
            <a:blip r:embed="rId7"/>
            <a:stretch>
              <a:fillRect/>
            </a:stretch>
          </p:blipFill>
          <p:spPr>
            <a:xfrm>
              <a:off x="3406025" y="2355737"/>
              <a:ext cx="1270000" cy="1270000"/>
            </a:xfrm>
            <a:prstGeom prst="rect">
              <a:avLst/>
            </a:prstGeom>
          </p:spPr>
        </p:pic>
      </p:grpSp>
      <p:pic>
        <p:nvPicPr>
          <p:cNvPr id="51" name="図 50">
            <a:extLst>
              <a:ext uri="{FF2B5EF4-FFF2-40B4-BE49-F238E27FC236}">
                <a16:creationId xmlns:a16="http://schemas.microsoft.com/office/drawing/2014/main" id="{C7A272E0-FCB8-2248-BE7F-11BF680AEE81}"/>
              </a:ext>
            </a:extLst>
          </p:cNvPr>
          <p:cNvPicPr>
            <a:picLocks noChangeAspect="1"/>
          </p:cNvPicPr>
          <p:nvPr/>
        </p:nvPicPr>
        <p:blipFill>
          <a:blip r:embed="rId9"/>
          <a:stretch>
            <a:fillRect/>
          </a:stretch>
        </p:blipFill>
        <p:spPr>
          <a:xfrm>
            <a:off x="9062290" y="3253334"/>
            <a:ext cx="2671567" cy="1193300"/>
          </a:xfrm>
          <a:prstGeom prst="rect">
            <a:avLst/>
          </a:prstGeom>
        </p:spPr>
      </p:pic>
      <p:sp>
        <p:nvSpPr>
          <p:cNvPr id="6" name="ProgressBar">
            <a:extLst>
              <a:ext uri="{FF2B5EF4-FFF2-40B4-BE49-F238E27FC236}">
                <a16:creationId xmlns:a16="http://schemas.microsoft.com/office/drawing/2014/main" id="{D2551E6C-1FC1-F04A-BEDB-4CD631067848}"/>
              </a:ext>
            </a:extLst>
          </p:cNvPr>
          <p:cNvSpPr/>
          <p:nvPr/>
        </p:nvSpPr>
        <p:spPr>
          <a:xfrm>
            <a:off x="0" y="6731000"/>
            <a:ext cx="4064000"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086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0C60-1913-D34E-B323-2D65CBF71066}"/>
              </a:ext>
            </a:extLst>
          </p:cNvPr>
          <p:cNvSpPr>
            <a:spLocks noGrp="1"/>
          </p:cNvSpPr>
          <p:nvPr>
            <p:ph type="title"/>
          </p:nvPr>
        </p:nvSpPr>
        <p:spPr/>
        <p:txBody>
          <a:bodyPr/>
          <a:lstStyle/>
          <a:p>
            <a:r>
              <a:rPr kumimoji="1" lang="ja-JP" altLang="en-US" dirty="0"/>
              <a:t>特徴抽出</a:t>
            </a:r>
            <a:r>
              <a:rPr lang="ja-JP" altLang="en-US" dirty="0"/>
              <a:t>部</a:t>
            </a:r>
            <a:endParaRPr kumimoji="1" lang="ja-JP" altLang="en-US" dirty="0"/>
          </a:p>
        </p:txBody>
      </p:sp>
      <p:sp>
        <p:nvSpPr>
          <p:cNvPr id="11" name="ProgressBar">
            <a:extLst>
              <a:ext uri="{FF2B5EF4-FFF2-40B4-BE49-F238E27FC236}">
                <a16:creationId xmlns:a16="http://schemas.microsoft.com/office/drawing/2014/main" id="{9513A9B3-2CDD-9843-83A7-A8951B398208}"/>
              </a:ext>
            </a:extLst>
          </p:cNvPr>
          <p:cNvSpPr/>
          <p:nvPr/>
        </p:nvSpPr>
        <p:spPr>
          <a:xfrm>
            <a:off x="0" y="6731000"/>
            <a:ext cx="4644572"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1E45070-51A8-4E43-A3A4-FC87A40FBB2C}"/>
              </a:ext>
            </a:extLst>
          </p:cNvPr>
          <p:cNvSpPr/>
          <p:nvPr/>
        </p:nvSpPr>
        <p:spPr>
          <a:xfrm>
            <a:off x="838199" y="1690688"/>
            <a:ext cx="7985289" cy="2151615"/>
          </a:xfrm>
          <a:prstGeom prst="rect">
            <a:avLst/>
          </a:prstGeom>
        </p:spPr>
        <p:txBody>
          <a:bodyPr wrap="square">
            <a:spAutoFit/>
          </a:bodyPr>
          <a:lstStyle/>
          <a:p>
            <a:pPr>
              <a:lnSpc>
                <a:spcPct val="150000"/>
              </a:lnSpc>
            </a:pPr>
            <a:r>
              <a:rPr lang="ja-JP" altLang="en-US" sz="2800" dirty="0"/>
              <a:t>抽出した特徴量</a:t>
            </a:r>
            <a:endParaRPr lang="en-US" altLang="ja-JP" sz="2800" dirty="0"/>
          </a:p>
          <a:p>
            <a:pPr lvl="1">
              <a:lnSpc>
                <a:spcPct val="120000"/>
              </a:lnSpc>
              <a:buFont typeface="Wingdings" pitchFamily="2" charset="2"/>
              <a:buChar char="Ø"/>
            </a:pPr>
            <a:r>
              <a:rPr lang="ja-JP" altLang="en-US" sz="2600" b="1" dirty="0">
                <a:latin typeface="Hiragino Kaku Gothic Pro W3" panose="020B0300000000000000" pitchFamily="34" charset="-128"/>
                <a:ea typeface="Hiragino Kaku Gothic Pro W3" panose="020B0300000000000000" pitchFamily="34" charset="-128"/>
              </a:rPr>
              <a:t>各部位の大きさと位置</a:t>
            </a:r>
            <a:endParaRPr lang="en-US" altLang="ja-JP" sz="2600" b="1" dirty="0">
              <a:latin typeface="Hiragino Kaku Gothic Pro W3" panose="020B0300000000000000" pitchFamily="34" charset="-128"/>
              <a:ea typeface="Hiragino Kaku Gothic Pro W3" panose="020B0300000000000000" pitchFamily="34" charset="-128"/>
            </a:endParaRPr>
          </a:p>
          <a:p>
            <a:pPr lvl="1">
              <a:lnSpc>
                <a:spcPct val="120000"/>
              </a:lnSpc>
              <a:buFont typeface="Wingdings" pitchFamily="2" charset="2"/>
              <a:buChar char="Ø"/>
            </a:pPr>
            <a:r>
              <a:rPr lang="en-US" altLang="ja-JP" sz="2600" b="1" dirty="0">
                <a:latin typeface="DIN Alternate" panose="020B0500000000000000"/>
                <a:ea typeface="Hiragino Kaku Gothic Pro W3" panose="020B0300000000000000" pitchFamily="34" charset="-128"/>
              </a:rPr>
              <a:t>DCT(discrete cosine transform)</a:t>
            </a:r>
          </a:p>
          <a:p>
            <a:pPr lvl="1">
              <a:lnSpc>
                <a:spcPct val="120000"/>
              </a:lnSpc>
              <a:buFont typeface="Wingdings" pitchFamily="2" charset="2"/>
              <a:buChar char="Ø"/>
            </a:pPr>
            <a:r>
              <a:rPr lang="en-US" altLang="ja-JP" sz="2600" b="1" dirty="0">
                <a:latin typeface="DIN Alternate" panose="020B0500000000000000" pitchFamily="34" charset="0"/>
                <a:ea typeface="Hiragino Kaku Gothic Pro W3" panose="020B0300000000000000" pitchFamily="34" charset="-128"/>
              </a:rPr>
              <a:t>HOG(Histogram of Oriented Gradients)</a:t>
            </a:r>
            <a:endParaRPr lang="en-US" altLang="ja-JP" dirty="0"/>
          </a:p>
        </p:txBody>
      </p:sp>
      <p:pic>
        <p:nvPicPr>
          <p:cNvPr id="10" name="図 9">
            <a:extLst>
              <a:ext uri="{FF2B5EF4-FFF2-40B4-BE49-F238E27FC236}">
                <a16:creationId xmlns:a16="http://schemas.microsoft.com/office/drawing/2014/main" id="{4E2EFC7C-1518-40A8-B3C3-2A34D5772EF2}"/>
              </a:ext>
            </a:extLst>
          </p:cNvPr>
          <p:cNvPicPr>
            <a:picLocks noChangeAspect="1"/>
          </p:cNvPicPr>
          <p:nvPr/>
        </p:nvPicPr>
        <p:blipFill>
          <a:blip r:embed="rId3"/>
          <a:stretch>
            <a:fillRect/>
          </a:stretch>
        </p:blipFill>
        <p:spPr>
          <a:xfrm>
            <a:off x="6495068" y="4647061"/>
            <a:ext cx="4036918" cy="1687286"/>
          </a:xfrm>
          <a:prstGeom prst="rect">
            <a:avLst/>
          </a:prstGeom>
        </p:spPr>
      </p:pic>
      <p:pic>
        <p:nvPicPr>
          <p:cNvPr id="13" name="図 12">
            <a:extLst>
              <a:ext uri="{FF2B5EF4-FFF2-40B4-BE49-F238E27FC236}">
                <a16:creationId xmlns:a16="http://schemas.microsoft.com/office/drawing/2014/main" id="{5E885475-6559-4D54-9BAA-3E969C7332BD}"/>
              </a:ext>
            </a:extLst>
          </p:cNvPr>
          <p:cNvPicPr>
            <a:picLocks noChangeAspect="1"/>
          </p:cNvPicPr>
          <p:nvPr/>
        </p:nvPicPr>
        <p:blipFill>
          <a:blip r:embed="rId4"/>
          <a:stretch>
            <a:fillRect/>
          </a:stretch>
        </p:blipFill>
        <p:spPr>
          <a:xfrm>
            <a:off x="1246536" y="4647061"/>
            <a:ext cx="4002512" cy="1687286"/>
          </a:xfrm>
          <a:prstGeom prst="rect">
            <a:avLst/>
          </a:prstGeom>
        </p:spPr>
      </p:pic>
      <p:sp>
        <p:nvSpPr>
          <p:cNvPr id="14" name="正方形/長方形 13">
            <a:extLst>
              <a:ext uri="{FF2B5EF4-FFF2-40B4-BE49-F238E27FC236}">
                <a16:creationId xmlns:a16="http://schemas.microsoft.com/office/drawing/2014/main" id="{5A6A90BC-CF01-4A1B-8E41-722DBD6D0BB6}"/>
              </a:ext>
            </a:extLst>
          </p:cNvPr>
          <p:cNvSpPr/>
          <p:nvPr/>
        </p:nvSpPr>
        <p:spPr>
          <a:xfrm>
            <a:off x="2763451" y="4123841"/>
            <a:ext cx="968681" cy="523220"/>
          </a:xfrm>
          <a:prstGeom prst="rect">
            <a:avLst/>
          </a:prstGeom>
        </p:spPr>
        <p:txBody>
          <a:bodyPr wrap="square" anchor="ctr">
            <a:spAutoFit/>
          </a:bodyPr>
          <a:lstStyle/>
          <a:p>
            <a:pPr algn="ctr"/>
            <a:r>
              <a:rPr lang="en-US" altLang="ja-JP" sz="2800" b="1" dirty="0">
                <a:latin typeface="DIN Alternate" panose="020B0500000000000000"/>
                <a:ea typeface="Hiragino Kaku Gothic Pro W3" panose="020B0300000000000000" pitchFamily="34" charset="-128"/>
              </a:rPr>
              <a:t>DCT</a:t>
            </a:r>
            <a:endParaRPr lang="ja-JP" altLang="en-US" sz="2800" dirty="0"/>
          </a:p>
        </p:txBody>
      </p:sp>
      <p:sp>
        <p:nvSpPr>
          <p:cNvPr id="16" name="正方形/長方形 15">
            <a:extLst>
              <a:ext uri="{FF2B5EF4-FFF2-40B4-BE49-F238E27FC236}">
                <a16:creationId xmlns:a16="http://schemas.microsoft.com/office/drawing/2014/main" id="{09D299A0-9836-4B1E-96A2-7B4AD3BFAF5E}"/>
              </a:ext>
            </a:extLst>
          </p:cNvPr>
          <p:cNvSpPr/>
          <p:nvPr/>
        </p:nvSpPr>
        <p:spPr>
          <a:xfrm>
            <a:off x="8029186" y="4129740"/>
            <a:ext cx="968681" cy="523220"/>
          </a:xfrm>
          <a:prstGeom prst="rect">
            <a:avLst/>
          </a:prstGeom>
        </p:spPr>
        <p:txBody>
          <a:bodyPr wrap="square" anchor="ctr">
            <a:spAutoFit/>
          </a:bodyPr>
          <a:lstStyle/>
          <a:p>
            <a:pPr algn="ctr"/>
            <a:r>
              <a:rPr lang="en-US" altLang="ja-JP" sz="2800" b="1" dirty="0">
                <a:latin typeface="DIN Alternate" panose="020B0500000000000000"/>
                <a:ea typeface="Hiragino Kaku Gothic Pro W3" panose="020B0300000000000000" pitchFamily="34" charset="-128"/>
              </a:rPr>
              <a:t>HOG</a:t>
            </a:r>
            <a:endParaRPr lang="ja-JP" altLang="en-US" sz="2800" dirty="0"/>
          </a:p>
        </p:txBody>
      </p:sp>
    </p:spTree>
    <p:extLst>
      <p:ext uri="{BB962C8B-B14F-4D97-AF65-F5344CB8AC3E}">
        <p14:creationId xmlns:p14="http://schemas.microsoft.com/office/powerpoint/2010/main" val="34490901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1062</Words>
  <Application>Microsoft Office PowerPoint</Application>
  <PresentationFormat>ワイド画面</PresentationFormat>
  <Paragraphs>177</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14</vt:i4>
      </vt:variant>
    </vt:vector>
  </HeadingPairs>
  <TitlesOfParts>
    <vt:vector size="22" baseType="lpstr">
      <vt:lpstr>DIN Alternate</vt:lpstr>
      <vt:lpstr>Hiragino Kaku Gothic Pro W3</vt:lpstr>
      <vt:lpstr>Hiragino Kaku Gothic Pro W6</vt:lpstr>
      <vt:lpstr>游ゴシック</vt:lpstr>
      <vt:lpstr>Arial</vt:lpstr>
      <vt:lpstr>Wingdings</vt:lpstr>
      <vt:lpstr>Office テーマ</vt:lpstr>
      <vt:lpstr>デザインの設定</vt:lpstr>
      <vt:lpstr>マルチメディア情報検索 　B1班　最終発表</vt:lpstr>
      <vt:lpstr>実験目的</vt:lpstr>
      <vt:lpstr>使用データセット</vt:lpstr>
      <vt:lpstr>データセット</vt:lpstr>
      <vt:lpstr>システムの全体像</vt:lpstr>
      <vt:lpstr>班の方針</vt:lpstr>
      <vt:lpstr>前処理　顔検出</vt:lpstr>
      <vt:lpstr>前処理　正規化</vt:lpstr>
      <vt:lpstr>特徴抽出部</vt:lpstr>
      <vt:lpstr>識別部</vt:lpstr>
      <vt:lpstr>GUI(PyQt5を使用)</vt:lpstr>
      <vt:lpstr>認識精度が高かった手法</vt:lpstr>
      <vt:lpstr>まとめ</vt:lpstr>
      <vt:lpstr>ご静聴ありがとうございました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s13137@numazu.kosen-ac.jp</dc:creator>
  <cp:lastModifiedBy> </cp:lastModifiedBy>
  <cp:revision>124</cp:revision>
  <dcterms:created xsi:type="dcterms:W3CDTF">2018-11-22T05:51:47Z</dcterms:created>
  <dcterms:modified xsi:type="dcterms:W3CDTF">2019-01-23T17:06:30Z</dcterms:modified>
</cp:coreProperties>
</file>