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58" r:id="rId5"/>
    <p:sldId id="285" r:id="rId6"/>
    <p:sldId id="259" r:id="rId7"/>
    <p:sldId id="260" r:id="rId8"/>
    <p:sldId id="266" r:id="rId9"/>
    <p:sldId id="269" r:id="rId10"/>
    <p:sldId id="270" r:id="rId11"/>
    <p:sldId id="268" r:id="rId12"/>
    <p:sldId id="273" r:id="rId13"/>
    <p:sldId id="280" r:id="rId14"/>
    <p:sldId id="264" r:id="rId15"/>
    <p:sldId id="279" r:id="rId16"/>
    <p:sldId id="277" r:id="rId17"/>
    <p:sldId id="284" r:id="rId18"/>
    <p:sldId id="278" r:id="rId19"/>
    <p:sldId id="282" r:id="rId20"/>
    <p:sldId id="283" r:id="rId21"/>
    <p:sldId id="265" r:id="rId22"/>
    <p:sldId id="271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67" autoAdjust="0"/>
    <p:restoredTop sz="94533" autoAdjust="0"/>
  </p:normalViewPr>
  <p:slideViewPr>
    <p:cSldViewPr snapToGrid="0" snapToObjects="1">
      <p:cViewPr varScale="1">
        <p:scale>
          <a:sx n="99" d="100"/>
          <a:sy n="99" d="100"/>
        </p:scale>
        <p:origin x="192" y="1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61-4418-A6C8-7F8BF4BCD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461-4418-A6C8-7F8BF4BCD1E5}"/>
              </c:ext>
            </c:extLst>
          </c:dPt>
          <c:cat>
            <c:strRef>
              <c:f>Sheet1!$A$1:$A$3</c:f>
              <c:strCache>
                <c:ptCount val="3"/>
                <c:pt idx="0">
                  <c:v>ピクセルマッチング</c:v>
                </c:pt>
                <c:pt idx="1">
                  <c:v>CNN</c:v>
                </c:pt>
                <c:pt idx="2">
                  <c:v>DCTマッチング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50</c:v>
                </c:pt>
                <c:pt idx="1">
                  <c:v>62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63-4BA1-AF93-6AB37D349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7449576"/>
        <c:axId val="607446624"/>
      </c:barChart>
      <c:catAx>
        <c:axId val="607449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iragino Kaku Gothic Pro W3" panose="020B0300000000000000"/>
                <a:cs typeface="+mn-cs"/>
              </a:defRPr>
            </a:pPr>
            <a:endParaRPr lang="ja-JP"/>
          </a:p>
        </c:txPr>
        <c:crossAx val="607446624"/>
        <c:crosses val="autoZero"/>
        <c:auto val="1"/>
        <c:lblAlgn val="ctr"/>
        <c:lblOffset val="100"/>
        <c:noMultiLvlLbl val="0"/>
      </c:catAx>
      <c:valAx>
        <c:axId val="607446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iragino Kaku Gothic Pro W3" panose="020B0300000000000000"/>
                    <a:cs typeface="+mn-cs"/>
                  </a:defRPr>
                </a:pPr>
                <a:r>
                  <a:rPr lang="ja-JP" altLang="en-US" sz="1800" dirty="0">
                    <a:ea typeface="Hiragino Kaku Gothic Pro W3" panose="020B0300000000000000"/>
                  </a:rPr>
                  <a:t>認識精度</a:t>
                </a:r>
                <a:r>
                  <a:rPr lang="en-US" altLang="ja-JP" sz="1800" dirty="0">
                    <a:latin typeface="DIN Alternate" panose="020B0500000000000000"/>
                    <a:ea typeface="Hiragino Kaku Gothic Pro W3" panose="020B0300000000000000"/>
                  </a:rPr>
                  <a:t>[%]</a:t>
                </a:r>
                <a:endParaRPr lang="ja-JP" altLang="en-US" sz="1800" dirty="0">
                  <a:latin typeface="DIN Alternate" panose="020B0500000000000000"/>
                  <a:ea typeface="Hiragino Kaku Gothic Pro W3" panose="020B030000000000000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iragino Kaku Gothic Pro W3" panose="020B0300000000000000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7449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47EB-3155-494F-BA82-C3F1D9480B24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0F9C-5D17-4C12-AD78-18BABC3D1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1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58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57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45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62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640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28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18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01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11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0663-11E5-214F-B0FF-ACFEA4616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Hiragino Kaku Gothic Pro W6" panose="020B0300000000000000" pitchFamily="34" charset="-128"/>
                <a:ea typeface="Hiragino Kaku Gothic Pro W6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01A3A6-6FF5-FA49-8631-744F628E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83723-DDA1-5F45-AA77-A09A0067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CE0DC-E60F-0A40-A61B-4AB30C6E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C37C04-993E-E748-B260-A9A7F9FB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8C921-3D8B-544D-BC8E-5F44ED16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2952C0-C67A-B34C-8300-B5B9A4ADB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38369A-5378-C54A-8EB3-BCFC9F1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E72F6F-D588-BB4A-8FB4-509E397C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389C0-4164-3544-BFDE-4ED3BE1C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26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4B7A79-C32E-AB49-916F-BC02C003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46B0B7-4E08-A04E-8627-52B509E8C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EE214C-3DB4-474B-A3AE-4AA2D06D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0EF11-C57E-B540-9B5D-45D96393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7B253-B849-BB4D-99C8-15AF456E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76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99116-720A-D442-BCAE-8C74BCBA4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B8E55C-E48A-9647-9880-619F0E2F2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0EED5-EB65-C940-BCE5-97D6FB6F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9AFFCA-B689-E447-AB6A-A4A723F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68341-11E1-7042-B711-22321788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28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B56C4-BD95-9E4C-8ADD-788EEBAC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88D08C-425C-8042-9008-1882D131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F6346-5DFB-BE40-9CC1-E86E0B6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F8601-4FCE-2F44-8477-BE0A2091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F25B5-223D-F34C-BB61-99F7F4B2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40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B1CC5-BB7D-A141-BF80-95F96C0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1CA36C-75E4-E449-98CD-13CBC38B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0D5EBB-9A95-D34F-AAB1-18378125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4D33F-9275-6A48-A425-9E611EEF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D7EC4-5ADB-A043-9EE6-088BE229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9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2E750-CB17-3241-8C4D-FFD45C0D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B60B6-A237-4542-89B8-B793EA31D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8BC513-7358-B740-9CFA-69A3C250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DCC9B1-EAE1-6D4F-9C6D-E5BA7C65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76E8E6-EF1B-6547-94EE-11E3EAE0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6EC0E5-9B45-CB4A-8DA9-8D307F25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4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02661-A460-2440-90C6-D016F346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6BEA6-77CF-984E-9E43-D9A7ED09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D077AB-C1F1-E640-A3BF-B254C3BE4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BBE25B-521E-2749-9DFA-8B111BAA6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9FDA54-2DD5-2443-8072-C70867C75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BC91B7-8564-9A47-8979-B757BD10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A0F4CA-1503-8542-B7CA-EDBB73F2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573902-E43A-E64D-B3D1-4138CA45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36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68508-48EB-4644-9D11-541B3828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70D220-530B-864E-AFDF-D78D61AB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66EA71-19F4-AD4C-9485-3144F5B9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83326-471E-8B4C-9BB7-2C39506A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87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AA145A-12CD-7D4A-A752-3AECB47E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10A49A-657B-6C49-89AE-B4A592E1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4AC6E-E951-7F47-8105-4034D87E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137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8CE28-19F9-504E-8A40-EF75022E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0FC871-8D20-0041-A074-91627B33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E3A4B8-9A6F-CF4B-9504-290C0A61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A1FF41-F5D6-ED49-B5EA-A3CCE46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9FF1DA-207C-8042-9696-F2DD1962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1044C-6F50-F64A-956A-C16543C8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9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8B60-B662-3547-8D8F-E09604BF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97A70C-A31D-A341-A059-DE21733B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B4483-360D-794D-A717-70AFC62C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76F6B-F2AD-B84B-A5E8-1D2D8A59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E8CAAE-C921-0B4C-B515-E32D40E1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78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B1AB9-CEB3-2241-BA09-9FC407C2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F00D48-ED95-674C-8A04-5EA8941B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215C4A-EDDE-D447-AA02-61798B758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04075-65C6-6F49-9CB3-39BBB2A4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8E129-9170-8B44-84BF-7EB3857C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9B5CB1-EEBB-8749-B832-110FD0A5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509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4C47-F01F-C741-9509-031F4C53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87A802-C4F0-6C47-8199-D5663105B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F38BBD-D617-E74A-9553-42DA5947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E30E1-CFA5-A642-9184-542DCC62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5B08A-6E85-FC47-9123-A4165F2B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837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7902C4-9092-AD48-A425-3652185C3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6BF61B-A942-DB40-ABB0-AB80AF27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A9FC3-3ED5-8B4C-9EE2-4803CAC9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80334-A4BF-444D-802E-C56AC0A9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797DD-C207-E049-8837-560A913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81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2338B-FA32-BA4A-8DC6-A62B4148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A623B5-8F8B-394C-8861-AAED26CD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33CCA-F3F6-EB49-93DD-FF2D3BAD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5AF38-BB83-1447-ACE6-FFFA475F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AB3E1-3651-CC4F-81B7-6A7683DC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22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9B11E-AB0F-8C4C-92CD-DFB45F94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AC6F6-BCD7-DA42-A7E5-FD5E25DA3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B9037E-4A59-8746-A90A-5E3339977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002799-4B15-A449-B1F2-3306ED25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007CC2-D753-0D43-B608-8BC667C1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D9B6DD-099E-7B47-A457-0D6CB9DA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8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DFA00-F9D0-994B-B8AD-387990FA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12B820-6184-0949-A5ED-69D3036E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A86176-45D6-E94D-B94B-620E2DAF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B2FE26-D673-8942-9521-F2849C6D1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3A0F2D-0484-F442-8363-5493CD93D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9E19AF-12AF-BE49-9FB9-E58E72E0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36DB63-37D6-6049-9B6C-A819B220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C847A9-E0B7-C14B-BB00-76BD1BD8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46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42E3-9427-3D4B-9C05-B5BF5C7C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676D70-0404-4441-BFC3-CAC1F815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56E360-203E-6147-8DFE-269D712B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898938-1ACB-594F-A17C-5DF48C68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927CEF-AB0A-AE4E-858C-FF47524C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9656AF-C838-584F-AB6F-7CB86681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0A0BC2-2610-5445-B2B3-667813CF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9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A1F76-B485-A146-8006-C7C6787D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72331-1B1F-7247-92CE-91FC9125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C15E00-DCE1-6B4A-9578-82C2018C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52AA6-717A-D343-BFB4-B1A780BC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573C1C-3B1D-C643-92A8-9699B303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9008CA-0751-6D4A-BF0E-093917B8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8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81316-3C39-A743-A3AC-A1CFDC20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0892D3-9306-424F-BB05-75F3C47D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26B41F-87E2-9640-831B-BAF932755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000F84-3B6D-2E4C-A209-C03C418D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AC5C56-60D7-2042-ABF8-D560AB00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7C032F-6CF3-6045-8961-6C1EEB37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1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586A65-89C1-7A45-913A-0D52B3EE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F6E7A1-B9A5-D843-A7D4-659F4E39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46584-9298-D841-8C3C-553952ED4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11BB-4569-984B-89A7-0CAB83200160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032AA8-DFB8-364C-AA4B-AA19D30F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4527F-901B-AF4D-AB35-60A0CC89B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ProgressBarBG">
            <a:extLst>
              <a:ext uri="{FF2B5EF4-FFF2-40B4-BE49-F238E27FC236}">
                <a16:creationId xmlns:a16="http://schemas.microsoft.com/office/drawing/2014/main" id="{D00163D5-07F4-954E-8E25-7EB594086E03}"/>
              </a:ext>
            </a:extLst>
          </p:cNvPr>
          <p:cNvSpPr/>
          <p:nvPr userDrawn="1"/>
        </p:nvSpPr>
        <p:spPr>
          <a:xfrm>
            <a:off x="0" y="6731000"/>
            <a:ext cx="12192000" cy="127000"/>
          </a:xfrm>
          <a:prstGeom prst="rect">
            <a:avLst/>
          </a:prstGeom>
          <a:solidFill>
            <a:srgbClr val="0099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6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tx1"/>
          </a:solidFill>
          <a:latin typeface="Hiragino Kaku Gothic Pro W6" panose="020B0300000000000000" pitchFamily="34" charset="-128"/>
          <a:ea typeface="Hiragino Kaku Gothic Pro W6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DIN Alternate" panose="020B0500000000000000" pitchFamily="34" charset="0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0F98DB-87DC-9F46-9A1B-66C30FD6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1C67B2-C454-B944-B3E7-F5499FA1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2D4AB-F836-3E4A-B2A8-511B921A8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1070-0EEB-F446-BBEF-DA4E29C9CA29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5C348A-BFE1-A74F-A4E9-E87ECABEC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26D87-0BA9-6A4E-B272-8F51F05C6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6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DIN Alternate" panose="020B0500000000000000" pitchFamily="34" charset="0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9.jpg"/><Relationship Id="rId7" Type="http://schemas.openxmlformats.org/officeDocument/2006/relationships/image" Target="../media/image52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51.jpg"/><Relationship Id="rId10" Type="http://schemas.openxmlformats.org/officeDocument/2006/relationships/image" Target="../media/image55.jpg"/><Relationship Id="rId4" Type="http://schemas.openxmlformats.org/officeDocument/2006/relationships/image" Target="../media/image50.jpg"/><Relationship Id="rId9" Type="http://schemas.openxmlformats.org/officeDocument/2006/relationships/image" Target="../media/image5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LightGB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4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km2261/kaggle-in?next_slideshow=1" TargetMode="External"/><Relationship Id="rId2" Type="http://schemas.openxmlformats.org/officeDocument/2006/relationships/hyperlink" Target="https://papers.nips.cc/paper/6907-lightgbm-a-highly-efficient-gradient-boosting-decision-tree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34" Type="http://schemas.openxmlformats.org/officeDocument/2006/relationships/image" Target="../media/image33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36" Type="http://schemas.openxmlformats.org/officeDocument/2006/relationships/image" Target="../media/image35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35" Type="http://schemas.openxmlformats.org/officeDocument/2006/relationships/image" Target="../media/image34.jpg"/><Relationship Id="rId8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jpg"/><Relationship Id="rId7" Type="http://schemas.openxmlformats.org/officeDocument/2006/relationships/image" Target="../media/image37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6432D-8973-E24C-94AD-AAE09794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2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マルチメディア情報検索</a:t>
            </a:r>
            <a:br>
              <a:rPr kumimoji="1" lang="en-US" altLang="ja-JP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</a:t>
            </a:r>
            <a:r>
              <a:rPr kumimoji="1" lang="en-US" altLang="ja-JP" sz="5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B1</a:t>
            </a: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班</a:t>
            </a:r>
            <a:r>
              <a:rPr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</a:t>
            </a: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0B227D-0938-C24B-8380-13B0938F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8486" y="4572004"/>
            <a:ext cx="4855028" cy="1830412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atin typeface="DIN Alternate" panose="020B0500000000000000" pitchFamily="34" charset="0"/>
              </a:rPr>
              <a:t>2018/11/29(</a:t>
            </a:r>
            <a:r>
              <a:rPr lang="ja-JP" altLang="en-US" sz="2800">
                <a:latin typeface="DIN Alternate" panose="020B0500000000000000" pitchFamily="34" charset="0"/>
              </a:rPr>
              <a:t>木</a:t>
            </a:r>
            <a:r>
              <a:rPr lang="en-US" altLang="ja-JP" sz="2800" dirty="0">
                <a:latin typeface="DIN Alternate" panose="020B0500000000000000" pitchFamily="34" charset="0"/>
              </a:rPr>
              <a:t>)</a:t>
            </a:r>
          </a:p>
          <a:p>
            <a:r>
              <a:rPr lang="ja-JP" altLang="en-US" sz="2800"/>
              <a:t>伊藤広樹　　</a:t>
            </a:r>
            <a:r>
              <a:rPr kumimoji="1" lang="ja-JP" altLang="en-US" sz="2800"/>
              <a:t>平尾礼央</a:t>
            </a:r>
            <a:endParaRPr lang="en-US" altLang="ja-JP" sz="2800" dirty="0"/>
          </a:p>
          <a:p>
            <a:r>
              <a:rPr kumimoji="1" lang="ja-JP" altLang="en-US" sz="2800"/>
              <a:t>伊藤光太郎</a:t>
            </a:r>
            <a:r>
              <a:rPr lang="ja-JP" altLang="en-US" sz="2800" dirty="0"/>
              <a:t>　</a:t>
            </a:r>
            <a:r>
              <a:rPr kumimoji="1" lang="ja-JP" altLang="en-US" sz="2800"/>
              <a:t>林田和磨</a:t>
            </a:r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69BC9673-EFED-C445-8151-8A9DD9C1A2D6}"/>
              </a:ext>
            </a:extLst>
          </p:cNvPr>
          <p:cNvSpPr/>
          <p:nvPr/>
        </p:nvSpPr>
        <p:spPr>
          <a:xfrm>
            <a:off x="0" y="6731000"/>
            <a:ext cx="580571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8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識別部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1F8BB88-592C-4346-AD9D-52302D2DEE0A}"/>
              </a:ext>
            </a:extLst>
          </p:cNvPr>
          <p:cNvGrpSpPr/>
          <p:nvPr/>
        </p:nvGrpSpPr>
        <p:grpSpPr>
          <a:xfrm>
            <a:off x="875211" y="1632632"/>
            <a:ext cx="5052335" cy="3856906"/>
            <a:chOff x="875211" y="1632632"/>
            <a:chExt cx="5052335" cy="3856906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B99AA2CE-9218-D14F-8EA6-DC3E5D2E82DA}"/>
                </a:ext>
              </a:extLst>
            </p:cNvPr>
            <p:cNvSpPr/>
            <p:nvPr/>
          </p:nvSpPr>
          <p:spPr>
            <a:xfrm>
              <a:off x="2116244" y="1632632"/>
              <a:ext cx="16289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latin typeface="DIN Alternate" panose="020B0500000000000000"/>
                  <a:ea typeface="Hiragino Kaku Gothic Pro W3" panose="020B0300000000000000" pitchFamily="34" charset="-128"/>
                </a:rPr>
                <a:t>K</a:t>
              </a:r>
              <a:r>
                <a:rPr lang="ja-JP" altLang="en-US" sz="2400" b="1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最近傍法</a:t>
              </a:r>
              <a:endPara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185" name="直線矢印コネクタ 184">
              <a:extLst>
                <a:ext uri="{FF2B5EF4-FFF2-40B4-BE49-F238E27FC236}">
                  <a16:creationId xmlns:a16="http://schemas.microsoft.com/office/drawing/2014/main" id="{2D9DF527-6B4B-2F44-A354-CA5C9047F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6214" y="2428858"/>
              <a:ext cx="0" cy="2658095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B1AFDCD-5AE5-FB43-8463-5FDA92AB8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6214" y="5086171"/>
              <a:ext cx="3816980" cy="1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51ACBA91-D726-C244-8A7B-BEFC41F832FF}"/>
                </a:ext>
              </a:extLst>
            </p:cNvPr>
            <p:cNvSpPr/>
            <p:nvPr/>
          </p:nvSpPr>
          <p:spPr>
            <a:xfrm>
              <a:off x="2230213" y="2958889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三角形 187">
              <a:extLst>
                <a:ext uri="{FF2B5EF4-FFF2-40B4-BE49-F238E27FC236}">
                  <a16:creationId xmlns:a16="http://schemas.microsoft.com/office/drawing/2014/main" id="{66973352-2DD0-F540-BE39-67FE2AA5DED7}"/>
                </a:ext>
              </a:extLst>
            </p:cNvPr>
            <p:cNvSpPr/>
            <p:nvPr/>
          </p:nvSpPr>
          <p:spPr>
            <a:xfrm>
              <a:off x="4101360" y="4443133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星 5 188">
              <a:extLst>
                <a:ext uri="{FF2B5EF4-FFF2-40B4-BE49-F238E27FC236}">
                  <a16:creationId xmlns:a16="http://schemas.microsoft.com/office/drawing/2014/main" id="{4D745AB0-53D4-0A45-83E2-72A97F2FE0B1}"/>
                </a:ext>
              </a:extLst>
            </p:cNvPr>
            <p:cNvSpPr/>
            <p:nvPr/>
          </p:nvSpPr>
          <p:spPr>
            <a:xfrm>
              <a:off x="2828809" y="3601665"/>
              <a:ext cx="296133" cy="296133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>
              <a:extLst>
                <a:ext uri="{FF2B5EF4-FFF2-40B4-BE49-F238E27FC236}">
                  <a16:creationId xmlns:a16="http://schemas.microsoft.com/office/drawing/2014/main" id="{44ED9E7C-B9CD-C34D-BFFE-501DB1EEF48A}"/>
                </a:ext>
              </a:extLst>
            </p:cNvPr>
            <p:cNvSpPr/>
            <p:nvPr/>
          </p:nvSpPr>
          <p:spPr>
            <a:xfrm>
              <a:off x="2344274" y="3117130"/>
              <a:ext cx="1265202" cy="126520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>
              <a:extLst>
                <a:ext uri="{FF2B5EF4-FFF2-40B4-BE49-F238E27FC236}">
                  <a16:creationId xmlns:a16="http://schemas.microsoft.com/office/drawing/2014/main" id="{B79423EB-F104-DD42-A00E-F6EBCF0B0FDB}"/>
                </a:ext>
              </a:extLst>
            </p:cNvPr>
            <p:cNvSpPr/>
            <p:nvPr/>
          </p:nvSpPr>
          <p:spPr>
            <a:xfrm>
              <a:off x="1729129" y="2490973"/>
              <a:ext cx="2492349" cy="249234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0C320CB3-06BD-6543-9F12-0F15647ED09D}"/>
                </a:ext>
              </a:extLst>
            </p:cNvPr>
            <p:cNvSpPr/>
            <p:nvPr/>
          </p:nvSpPr>
          <p:spPr>
            <a:xfrm>
              <a:off x="2534835" y="3429386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三角形 192">
              <a:extLst>
                <a:ext uri="{FF2B5EF4-FFF2-40B4-BE49-F238E27FC236}">
                  <a16:creationId xmlns:a16="http://schemas.microsoft.com/office/drawing/2014/main" id="{06A18833-3EAF-4E45-ABB9-02D403BB06FF}"/>
                </a:ext>
              </a:extLst>
            </p:cNvPr>
            <p:cNvSpPr/>
            <p:nvPr/>
          </p:nvSpPr>
          <p:spPr>
            <a:xfrm>
              <a:off x="3167526" y="3750512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三角形 193">
              <a:extLst>
                <a:ext uri="{FF2B5EF4-FFF2-40B4-BE49-F238E27FC236}">
                  <a16:creationId xmlns:a16="http://schemas.microsoft.com/office/drawing/2014/main" id="{34DB9546-0A14-DB44-B28A-CDEC73D880A7}"/>
                </a:ext>
              </a:extLst>
            </p:cNvPr>
            <p:cNvSpPr/>
            <p:nvPr/>
          </p:nvSpPr>
          <p:spPr>
            <a:xfrm>
              <a:off x="3247491" y="3428079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E6585F76-D756-BB40-9AC3-5DBF76B55BCF}"/>
                </a:ext>
              </a:extLst>
            </p:cNvPr>
            <p:cNvSpPr/>
            <p:nvPr/>
          </p:nvSpPr>
          <p:spPr>
            <a:xfrm>
              <a:off x="2779918" y="2805538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881E64B2-13E1-CD4C-B7DD-F4BCC596D005}"/>
                </a:ext>
              </a:extLst>
            </p:cNvPr>
            <p:cNvSpPr/>
            <p:nvPr/>
          </p:nvSpPr>
          <p:spPr>
            <a:xfrm>
              <a:off x="1926229" y="3645204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B9D279DA-ABF8-9A44-ABE1-DC4B998C3B42}"/>
                </a:ext>
              </a:extLst>
            </p:cNvPr>
            <p:cNvSpPr/>
            <p:nvPr/>
          </p:nvSpPr>
          <p:spPr>
            <a:xfrm>
              <a:off x="1424370" y="2948555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三角形 197">
              <a:extLst>
                <a:ext uri="{FF2B5EF4-FFF2-40B4-BE49-F238E27FC236}">
                  <a16:creationId xmlns:a16="http://schemas.microsoft.com/office/drawing/2014/main" id="{E2576212-9FF9-AA4C-9A1B-21E1E4E941F3}"/>
                </a:ext>
              </a:extLst>
            </p:cNvPr>
            <p:cNvSpPr/>
            <p:nvPr/>
          </p:nvSpPr>
          <p:spPr>
            <a:xfrm>
              <a:off x="4600925" y="4742328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三角形 198">
              <a:extLst>
                <a:ext uri="{FF2B5EF4-FFF2-40B4-BE49-F238E27FC236}">
                  <a16:creationId xmlns:a16="http://schemas.microsoft.com/office/drawing/2014/main" id="{F406F2FA-71D3-F74D-97A6-BADB6291AFC9}"/>
                </a:ext>
              </a:extLst>
            </p:cNvPr>
            <p:cNvSpPr/>
            <p:nvPr/>
          </p:nvSpPr>
          <p:spPr>
            <a:xfrm>
              <a:off x="4700249" y="4103519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280FEA80-6E95-7944-A4AD-384DE2F5ABA4}"/>
                </a:ext>
              </a:extLst>
            </p:cNvPr>
            <p:cNvSpPr txBox="1"/>
            <p:nvPr/>
          </p:nvSpPr>
          <p:spPr>
            <a:xfrm>
              <a:off x="2992426" y="5027873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DIN Alternate" panose="020B0500000000000000" pitchFamily="34" charset="0"/>
                </a:rPr>
                <a:t>x</a:t>
              </a:r>
              <a:r>
                <a:rPr kumimoji="1" lang="en-US" altLang="ja-JP" sz="2400" baseline="-25000" dirty="0">
                  <a:latin typeface="DIN Alternate" panose="020B0500000000000000" pitchFamily="34" charset="0"/>
                </a:rPr>
                <a:t>2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27981C6A-485B-3A42-9AE7-5B530E32D4DF}"/>
                </a:ext>
              </a:extLst>
            </p:cNvPr>
            <p:cNvSpPr txBox="1"/>
            <p:nvPr/>
          </p:nvSpPr>
          <p:spPr>
            <a:xfrm>
              <a:off x="875211" y="3590065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DIN Alternate" panose="020B0500000000000000" pitchFamily="34" charset="0"/>
                </a:rPr>
                <a:t>x</a:t>
              </a:r>
              <a:r>
                <a:rPr lang="en-US" altLang="ja-JP" sz="2400" baseline="-25000" dirty="0">
                  <a:latin typeface="DIN Alternate" panose="020B0500000000000000" pitchFamily="34" charset="0"/>
                </a:rPr>
                <a:t>1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2" name="テキスト ボックス 201">
              <a:extLst>
                <a:ext uri="{FF2B5EF4-FFF2-40B4-BE49-F238E27FC236}">
                  <a16:creationId xmlns:a16="http://schemas.microsoft.com/office/drawing/2014/main" id="{8FF7016B-CD87-0744-8E94-D3A1ADD5F0C6}"/>
                </a:ext>
              </a:extLst>
            </p:cNvPr>
            <p:cNvSpPr txBox="1"/>
            <p:nvPr/>
          </p:nvSpPr>
          <p:spPr>
            <a:xfrm>
              <a:off x="2676266" y="3925477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DIN Alternate" panose="020B0500000000000000" pitchFamily="34" charset="0"/>
                </a:rPr>
                <a:t>k</a:t>
              </a:r>
              <a:r>
                <a:rPr kumimoji="1" lang="en-US" altLang="ja-JP" sz="2400" dirty="0">
                  <a:latin typeface="DIN Alternate" panose="020B0500000000000000" pitchFamily="34" charset="0"/>
                </a:rPr>
                <a:t>=3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2B533152-AB7D-A243-BD2F-7F96F512A9AC}"/>
                </a:ext>
              </a:extLst>
            </p:cNvPr>
            <p:cNvSpPr txBox="1"/>
            <p:nvPr/>
          </p:nvSpPr>
          <p:spPr>
            <a:xfrm>
              <a:off x="2681514" y="4566122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DIN Alternate" panose="020B0500000000000000" pitchFamily="34" charset="0"/>
                </a:rPr>
                <a:t>k=6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BD4B7819-FCEE-3540-B6F8-7427E9D7C75A}"/>
                </a:ext>
              </a:extLst>
            </p:cNvPr>
            <p:cNvSpPr txBox="1"/>
            <p:nvPr/>
          </p:nvSpPr>
          <p:spPr>
            <a:xfrm>
              <a:off x="4276132" y="2220337"/>
              <a:ext cx="16514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/>
                  </a:solidFill>
                </a:rPr>
                <a:t>■：</a:t>
              </a:r>
              <a:r>
                <a:rPr lang="en-US" altLang="ja-JP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/>
                  </a:solidFill>
                </a:rPr>
                <a:t>ClassA</a:t>
              </a:r>
            </a:p>
            <a:p>
              <a:r>
                <a:rPr kumimoji="1" lang="ja-JP" altLang="en-US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/>
                  </a:solidFill>
                </a:rPr>
                <a:t>▲：</a:t>
              </a:r>
              <a:r>
                <a:rPr kumimoji="1" lang="en-US" altLang="ja-JP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/>
                  </a:solidFill>
                </a:rPr>
                <a:t>ClassB</a:t>
              </a:r>
            </a:p>
            <a:p>
              <a:r>
                <a:rPr lang="ja-JP" altLang="en-US">
                  <a:ln>
                    <a:solidFill>
                      <a:schemeClr val="accent4">
                        <a:lumMod val="75000"/>
                      </a:schemeClr>
                    </a:solidFill>
                  </a:ln>
                  <a:solidFill>
                    <a:schemeClr val="accent4"/>
                  </a:solidFill>
                </a:rPr>
                <a:t>★：</a:t>
              </a:r>
              <a:r>
                <a:rPr lang="en-US" altLang="ja-JP" dirty="0">
                  <a:ln>
                    <a:solidFill>
                      <a:schemeClr val="accent4">
                        <a:lumMod val="75000"/>
                      </a:schemeClr>
                    </a:solidFill>
                  </a:ln>
                  <a:solidFill>
                    <a:schemeClr val="accent4"/>
                  </a:solidFill>
                </a:rPr>
                <a:t>Unknown</a:t>
              </a:r>
              <a:endParaRPr kumimoji="1" lang="ja-JP" altLang="en-US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</a:endParaRPr>
            </a:p>
          </p:txBody>
        </p:sp>
      </p:grp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5C7B9225-F022-4749-AD0C-EE5A27827D04}"/>
              </a:ext>
            </a:extLst>
          </p:cNvPr>
          <p:cNvSpPr/>
          <p:nvPr/>
        </p:nvSpPr>
        <p:spPr>
          <a:xfrm>
            <a:off x="973331" y="5487116"/>
            <a:ext cx="46442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特徴量でデータをプロット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特徴が近い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k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個のデータの多数決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D583D6A7-8BCD-BA40-8252-2D8A9CEBFD74}"/>
              </a:ext>
            </a:extLst>
          </p:cNvPr>
          <p:cNvSpPr/>
          <p:nvPr/>
        </p:nvSpPr>
        <p:spPr>
          <a:xfrm>
            <a:off x="6750545" y="5487116"/>
            <a:ext cx="4820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画像をベクトルに変換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(KL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展開等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)</a:t>
            </a:r>
          </a:p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類似度が最も高いクラスに分類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1416FF-87C4-410B-BB73-BFDBF60F44C1}"/>
              </a:ext>
            </a:extLst>
          </p:cNvPr>
          <p:cNvGrpSpPr/>
          <p:nvPr/>
        </p:nvGrpSpPr>
        <p:grpSpPr>
          <a:xfrm>
            <a:off x="6311992" y="1619446"/>
            <a:ext cx="5619721" cy="3751765"/>
            <a:chOff x="6311992" y="1619446"/>
            <a:chExt cx="5619721" cy="3751765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2910B834-8668-6142-97A2-6596EB2A17D1}"/>
                </a:ext>
              </a:extLst>
            </p:cNvPr>
            <p:cNvSpPr/>
            <p:nvPr/>
          </p:nvSpPr>
          <p:spPr>
            <a:xfrm>
              <a:off x="8079876" y="1619446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部分空間法</a:t>
              </a:r>
              <a:endPara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13E58EEF-77C3-C54D-9DB5-2E9874AAA588}"/>
                </a:ext>
              </a:extLst>
            </p:cNvPr>
            <p:cNvSpPr/>
            <p:nvPr/>
          </p:nvSpPr>
          <p:spPr>
            <a:xfrm rot="19927612">
              <a:off x="7259588" y="2864308"/>
              <a:ext cx="1134533" cy="586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円/楕円 208">
              <a:extLst>
                <a:ext uri="{FF2B5EF4-FFF2-40B4-BE49-F238E27FC236}">
                  <a16:creationId xmlns:a16="http://schemas.microsoft.com/office/drawing/2014/main" id="{C6FFD0D0-C215-C64F-8034-807B7B9C377D}"/>
                </a:ext>
              </a:extLst>
            </p:cNvPr>
            <p:cNvSpPr/>
            <p:nvPr/>
          </p:nvSpPr>
          <p:spPr>
            <a:xfrm rot="1458090">
              <a:off x="9660058" y="2651865"/>
              <a:ext cx="1134533" cy="58628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E0E027F0-C0C3-F64C-ACF5-0EEBDFF16B25}"/>
                </a:ext>
              </a:extLst>
            </p:cNvPr>
            <p:cNvCxnSpPr>
              <a:cxnSpLocks/>
              <a:endCxn id="208" idx="2"/>
            </p:cNvCxnSpPr>
            <p:nvPr/>
          </p:nvCxnSpPr>
          <p:spPr>
            <a:xfrm flipH="1" flipV="1">
              <a:off x="7325399" y="3422658"/>
              <a:ext cx="1616251" cy="158004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F19E66D0-CB21-194D-9C3F-8BA78C09653C}"/>
                </a:ext>
              </a:extLst>
            </p:cNvPr>
            <p:cNvCxnSpPr>
              <a:stCxn id="208" idx="6"/>
            </p:cNvCxnSpPr>
            <p:nvPr/>
          </p:nvCxnSpPr>
          <p:spPr>
            <a:xfrm>
              <a:off x="8328310" y="2892246"/>
              <a:ext cx="613340" cy="211045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B0502024-29FB-AF49-8F43-5EDFE940E657}"/>
                </a:ext>
              </a:extLst>
            </p:cNvPr>
            <p:cNvCxnSpPr>
              <a:endCxn id="209" idx="2"/>
            </p:cNvCxnSpPr>
            <p:nvPr/>
          </p:nvCxnSpPr>
          <p:spPr>
            <a:xfrm flipV="1">
              <a:off x="8941650" y="2711557"/>
              <a:ext cx="768672" cy="229114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2DD72136-399E-D645-99B6-9D607B0C5F19}"/>
                </a:ext>
              </a:extLst>
            </p:cNvPr>
            <p:cNvCxnSpPr>
              <a:cxnSpLocks/>
              <a:endCxn id="209" idx="6"/>
            </p:cNvCxnSpPr>
            <p:nvPr/>
          </p:nvCxnSpPr>
          <p:spPr>
            <a:xfrm flipV="1">
              <a:off x="8941650" y="3178461"/>
              <a:ext cx="1802677" cy="1824243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矢印コネクタ 213">
              <a:extLst>
                <a:ext uri="{FF2B5EF4-FFF2-40B4-BE49-F238E27FC236}">
                  <a16:creationId xmlns:a16="http://schemas.microsoft.com/office/drawing/2014/main" id="{605FE18A-3EC6-6244-A3F6-48EA608FA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1651" y="2668838"/>
              <a:ext cx="354087" cy="2333865"/>
            </a:xfrm>
            <a:prstGeom prst="straightConnector1">
              <a:avLst/>
            </a:prstGeom>
            <a:ln w="38100" cmpd="sng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矢印コネクタ 214">
              <a:extLst>
                <a:ext uri="{FF2B5EF4-FFF2-40B4-BE49-F238E27FC236}">
                  <a16:creationId xmlns:a16="http://schemas.microsoft.com/office/drawing/2014/main" id="{16D61CD9-E896-9848-8FA9-10F68D787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1650" y="3073208"/>
              <a:ext cx="1160381" cy="1929495"/>
            </a:xfrm>
            <a:prstGeom prst="straightConnector1">
              <a:avLst/>
            </a:prstGeom>
            <a:ln w="25400" cmpd="sng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矢印コネクタ 215">
              <a:extLst>
                <a:ext uri="{FF2B5EF4-FFF2-40B4-BE49-F238E27FC236}">
                  <a16:creationId xmlns:a16="http://schemas.microsoft.com/office/drawing/2014/main" id="{BCF17996-6B29-D443-9FDB-4D69CF5520D5}"/>
                </a:ext>
              </a:extLst>
            </p:cNvPr>
            <p:cNvCxnSpPr>
              <a:cxnSpLocks/>
            </p:cNvCxnSpPr>
            <p:nvPr/>
          </p:nvCxnSpPr>
          <p:spPr>
            <a:xfrm>
              <a:off x="9295738" y="2746066"/>
              <a:ext cx="806293" cy="327142"/>
            </a:xfrm>
            <a:prstGeom prst="straightConnector1">
              <a:avLst/>
            </a:prstGeom>
            <a:ln w="25400" cmpd="sng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矢印コネクタ 216">
              <a:extLst>
                <a:ext uri="{FF2B5EF4-FFF2-40B4-BE49-F238E27FC236}">
                  <a16:creationId xmlns:a16="http://schemas.microsoft.com/office/drawing/2014/main" id="{66A798BA-32CF-934E-82E1-19B4647589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2706" y="3316477"/>
              <a:ext cx="1008946" cy="1686227"/>
            </a:xfrm>
            <a:prstGeom prst="straightConnector1">
              <a:avLst/>
            </a:prstGeom>
            <a:ln w="25400" cmpd="sng">
              <a:solidFill>
                <a:schemeClr val="accent1">
                  <a:lumMod val="60000"/>
                  <a:lumOff val="40000"/>
                </a:schemeClr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DF5AE52C-4C62-EA43-A721-91D15555C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706" y="2758132"/>
              <a:ext cx="1316913" cy="558345"/>
            </a:xfrm>
            <a:prstGeom prst="straightConnector1">
              <a:avLst/>
            </a:prstGeom>
            <a:ln w="25400" cmpd="sng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テキスト ボックス 218">
              <a:extLst>
                <a:ext uri="{FF2B5EF4-FFF2-40B4-BE49-F238E27FC236}">
                  <a16:creationId xmlns:a16="http://schemas.microsoft.com/office/drawing/2014/main" id="{7BD104BF-3854-6D43-A4B5-B53F87348CD9}"/>
                </a:ext>
              </a:extLst>
            </p:cNvPr>
            <p:cNvSpPr txBox="1"/>
            <p:nvPr/>
          </p:nvSpPr>
          <p:spPr>
            <a:xfrm>
              <a:off x="6325309" y="4494200"/>
              <a:ext cx="1759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部分空間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52F3E36B-E8EE-AE48-878D-76A15852A60B}"/>
                </a:ext>
              </a:extLst>
            </p:cNvPr>
            <p:cNvSpPr txBox="1"/>
            <p:nvPr/>
          </p:nvSpPr>
          <p:spPr>
            <a:xfrm>
              <a:off x="10129036" y="4284626"/>
              <a:ext cx="18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部分空間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21" name="テキスト ボックス 220">
              <a:extLst>
                <a:ext uri="{FF2B5EF4-FFF2-40B4-BE49-F238E27FC236}">
                  <a16:creationId xmlns:a16="http://schemas.microsoft.com/office/drawing/2014/main" id="{4DF048DD-89F3-C54F-8C8C-2100ED26A786}"/>
                </a:ext>
              </a:extLst>
            </p:cNvPr>
            <p:cNvSpPr txBox="1"/>
            <p:nvPr/>
          </p:nvSpPr>
          <p:spPr>
            <a:xfrm>
              <a:off x="7932706" y="2262291"/>
              <a:ext cx="18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入力ベクトル</a:t>
              </a:r>
              <a:endParaRPr kumimoji="1" lang="ja-JP" altLang="en-US" dirty="0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F883648A-2BD7-42AF-8BE9-CE3CF2C62AC6}"/>
                </a:ext>
              </a:extLst>
            </p:cNvPr>
            <p:cNvGrpSpPr/>
            <p:nvPr/>
          </p:nvGrpSpPr>
          <p:grpSpPr>
            <a:xfrm>
              <a:off x="9777400" y="2981812"/>
              <a:ext cx="209593" cy="272357"/>
              <a:chOff x="9625918" y="3025823"/>
              <a:chExt cx="209593" cy="267170"/>
            </a:xfrm>
          </p:grpSpPr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FA1E4CC8-C316-2B4B-9421-43BD984137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1621" y="3025823"/>
                <a:ext cx="78701" cy="205199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34A45B69-AEEC-E749-80A9-8ECAF19B9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5918" y="3224371"/>
                <a:ext cx="209593" cy="68622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56E24C2C-DB06-A540-AA11-B16CB6AA94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4420" y="3241475"/>
              <a:ext cx="101607" cy="186604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269B9FB3-0F3E-4B44-8C12-87E3D195A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0210" y="3419752"/>
              <a:ext cx="196273" cy="75437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テキスト ボックス 225">
              <a:extLst>
                <a:ext uri="{FF2B5EF4-FFF2-40B4-BE49-F238E27FC236}">
                  <a16:creationId xmlns:a16="http://schemas.microsoft.com/office/drawing/2014/main" id="{3B45C070-2B9E-994B-9340-995869236EC1}"/>
                </a:ext>
              </a:extLst>
            </p:cNvPr>
            <p:cNvSpPr txBox="1"/>
            <p:nvPr/>
          </p:nvSpPr>
          <p:spPr>
            <a:xfrm>
              <a:off x="7559551" y="298953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Q</a:t>
              </a:r>
              <a:r>
                <a:rPr kumimoji="1" lang="en-US" altLang="ja-JP" baseline="-25000" dirty="0"/>
                <a:t>1</a:t>
              </a:r>
              <a:endParaRPr kumimoji="1" lang="ja-JP" altLang="en-US"/>
            </a:p>
          </p:txBody>
        </p:sp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id="{157059E4-F5C4-1948-A41C-C10D82940713}"/>
                </a:ext>
              </a:extLst>
            </p:cNvPr>
            <p:cNvSpPr txBox="1"/>
            <p:nvPr/>
          </p:nvSpPr>
          <p:spPr>
            <a:xfrm>
              <a:off x="10050727" y="270387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Q</a:t>
              </a:r>
              <a:r>
                <a:rPr lang="en-US" altLang="ja-JP" baseline="-25000" dirty="0"/>
                <a:t>2</a:t>
              </a:r>
              <a:endParaRPr kumimoji="1" lang="ja-JP" altLang="en-US"/>
            </a:p>
          </p:txBody>
        </p:sp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id="{55078B5A-5055-2F40-83C7-2F1A06DD0F16}"/>
                </a:ext>
              </a:extLst>
            </p:cNvPr>
            <p:cNvSpPr txBox="1"/>
            <p:nvPr/>
          </p:nvSpPr>
          <p:spPr>
            <a:xfrm>
              <a:off x="9061154" y="3833583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θ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2</a:t>
              </a:r>
              <a:endParaRPr kumimoji="1" lang="ja-JP" altLang="en-US">
                <a:latin typeface="Century" panose="02040604050505020304" pitchFamily="18" charset="0"/>
              </a:endParaRPr>
            </a:p>
          </p:txBody>
        </p:sp>
        <p:sp>
          <p:nvSpPr>
            <p:cNvPr id="229" name="テキスト ボックス 228">
              <a:extLst>
                <a:ext uri="{FF2B5EF4-FFF2-40B4-BE49-F238E27FC236}">
                  <a16:creationId xmlns:a16="http://schemas.microsoft.com/office/drawing/2014/main" id="{B91BB4C8-5DE5-6941-8BD7-B150501DAC18}"/>
                </a:ext>
              </a:extLst>
            </p:cNvPr>
            <p:cNvSpPr txBox="1"/>
            <p:nvPr/>
          </p:nvSpPr>
          <p:spPr>
            <a:xfrm>
              <a:off x="8590846" y="3786977"/>
              <a:ext cx="500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θ</a:t>
              </a:r>
              <a:r>
                <a:rPr lang="en-US" altLang="ja-JP" baseline="-25000" dirty="0">
                  <a:latin typeface="Century" panose="02040604050505020304" pitchFamily="18" charset="0"/>
                </a:rPr>
                <a:t>1</a:t>
              </a:r>
              <a:endParaRPr kumimoji="1" lang="ja-JP" altLang="en-US">
                <a:latin typeface="Century" panose="02040604050505020304" pitchFamily="18" charset="0"/>
              </a:endParaRPr>
            </a:p>
          </p:txBody>
        </p:sp>
        <p:sp>
          <p:nvSpPr>
            <p:cNvPr id="230" name="円弧 229">
              <a:extLst>
                <a:ext uri="{FF2B5EF4-FFF2-40B4-BE49-F238E27FC236}">
                  <a16:creationId xmlns:a16="http://schemas.microsoft.com/office/drawing/2014/main" id="{5E8EBA3C-6725-FF4C-B0A1-C9CD4E411555}"/>
                </a:ext>
              </a:extLst>
            </p:cNvPr>
            <p:cNvSpPr/>
            <p:nvPr/>
          </p:nvSpPr>
          <p:spPr>
            <a:xfrm rot="18666423">
              <a:off x="8465568" y="4176726"/>
              <a:ext cx="733173" cy="733173"/>
            </a:xfrm>
            <a:prstGeom prst="arc">
              <a:avLst/>
            </a:prstGeom>
            <a:ln w="25400">
              <a:solidFill>
                <a:schemeClr val="accent4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" name="円弧 230">
              <a:extLst>
                <a:ext uri="{FF2B5EF4-FFF2-40B4-BE49-F238E27FC236}">
                  <a16:creationId xmlns:a16="http://schemas.microsoft.com/office/drawing/2014/main" id="{4BA1FC41-C3B7-C342-B576-E5B1C0DD9568}"/>
                </a:ext>
              </a:extLst>
            </p:cNvPr>
            <p:cNvSpPr/>
            <p:nvPr/>
          </p:nvSpPr>
          <p:spPr>
            <a:xfrm rot="19914076">
              <a:off x="8945752" y="4204764"/>
              <a:ext cx="430137" cy="430137"/>
            </a:xfrm>
            <a:prstGeom prst="arc">
              <a:avLst/>
            </a:prstGeom>
            <a:ln w="25400">
              <a:solidFill>
                <a:schemeClr val="accent4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EC1245B4-3276-5540-B0CF-D3D3855F7F90}"/>
                </a:ext>
              </a:extLst>
            </p:cNvPr>
            <p:cNvGrpSpPr/>
            <p:nvPr/>
          </p:nvGrpSpPr>
          <p:grpSpPr>
            <a:xfrm>
              <a:off x="6311992" y="4049608"/>
              <a:ext cx="1753106" cy="419684"/>
              <a:chOff x="310128" y="4043625"/>
              <a:chExt cx="1753106" cy="419684"/>
            </a:xfrm>
          </p:grpSpPr>
          <p:pic>
            <p:nvPicPr>
              <p:cNvPr id="233" name="図 232">
                <a:extLst>
                  <a:ext uri="{FF2B5EF4-FFF2-40B4-BE49-F238E27FC236}">
                    <a16:creationId xmlns:a16="http://schemas.microsoft.com/office/drawing/2014/main" id="{4DD43C37-B7B3-7847-A56A-4FC6E07B7F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9470" y="404362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4" name="図 233">
                <a:extLst>
                  <a:ext uri="{FF2B5EF4-FFF2-40B4-BE49-F238E27FC236}">
                    <a16:creationId xmlns:a16="http://schemas.microsoft.com/office/drawing/2014/main" id="{76E0B38E-4D7E-2447-BAB2-615CD9AD7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697" y="404954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5" name="図 234">
                <a:extLst>
                  <a:ext uri="{FF2B5EF4-FFF2-40B4-BE49-F238E27FC236}">
                    <a16:creationId xmlns:a16="http://schemas.microsoft.com/office/drawing/2014/main" id="{4B041891-896A-F542-90A0-B27A6E579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128" y="404362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6" name="図 235">
                <a:extLst>
                  <a:ext uri="{FF2B5EF4-FFF2-40B4-BE49-F238E27FC236}">
                    <a16:creationId xmlns:a16="http://schemas.microsoft.com/office/drawing/2014/main" id="{3BFA25E7-E1CD-F44C-AFFD-B51A644D8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128" y="4046368"/>
                <a:ext cx="413764" cy="413764"/>
              </a:xfrm>
              <a:prstGeom prst="rect">
                <a:avLst/>
              </a:prstGeom>
            </p:spPr>
          </p:pic>
        </p:grp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2F602FD1-BA14-E34B-B3DD-BF8F3B8E52E2}"/>
                </a:ext>
              </a:extLst>
            </p:cNvPr>
            <p:cNvGrpSpPr/>
            <p:nvPr/>
          </p:nvGrpSpPr>
          <p:grpSpPr>
            <a:xfrm>
              <a:off x="10102031" y="3870543"/>
              <a:ext cx="1772099" cy="418518"/>
              <a:chOff x="4301041" y="3886151"/>
              <a:chExt cx="1772099" cy="418518"/>
            </a:xfrm>
          </p:grpSpPr>
          <p:pic>
            <p:nvPicPr>
              <p:cNvPr id="238" name="図 237">
                <a:extLst>
                  <a:ext uri="{FF2B5EF4-FFF2-40B4-BE49-F238E27FC236}">
                    <a16:creationId xmlns:a16="http://schemas.microsoft.com/office/drawing/2014/main" id="{347E1959-BC45-0642-96FF-214B00F6F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4625" y="3886151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39" name="図 238">
                <a:extLst>
                  <a:ext uri="{FF2B5EF4-FFF2-40B4-BE49-F238E27FC236}">
                    <a16:creationId xmlns:a16="http://schemas.microsoft.com/office/drawing/2014/main" id="{62B2C8F0-6888-434D-9B97-3D80EC628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8226" y="3886152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40" name="図 239">
                <a:extLst>
                  <a:ext uri="{FF2B5EF4-FFF2-40B4-BE49-F238E27FC236}">
                    <a16:creationId xmlns:a16="http://schemas.microsoft.com/office/drawing/2014/main" id="{7633D791-17EC-8E4A-85C1-A281F35DF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8114" y="3886153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41" name="図 240">
                <a:extLst>
                  <a:ext uri="{FF2B5EF4-FFF2-40B4-BE49-F238E27FC236}">
                    <a16:creationId xmlns:a16="http://schemas.microsoft.com/office/drawing/2014/main" id="{52D697D1-967B-074B-9F69-D5EC29DE1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1041" y="3886154"/>
                <a:ext cx="418515" cy="418515"/>
              </a:xfrm>
              <a:prstGeom prst="rect">
                <a:avLst/>
              </a:prstGeom>
            </p:spPr>
          </p:pic>
        </p:grpSp>
        <p:pic>
          <p:nvPicPr>
            <p:cNvPr id="242" name="図 241">
              <a:extLst>
                <a:ext uri="{FF2B5EF4-FFF2-40B4-BE49-F238E27FC236}">
                  <a16:creationId xmlns:a16="http://schemas.microsoft.com/office/drawing/2014/main" id="{D2A0DB39-7272-4B4C-966D-81DD1FFC8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81475" y="2081110"/>
              <a:ext cx="637130" cy="637130"/>
            </a:xfrm>
            <a:prstGeom prst="rect">
              <a:avLst/>
            </a:prstGeom>
          </p:spPr>
        </p:pic>
        <p:sp>
          <p:nvSpPr>
            <p:cNvPr id="7" name="線吹き出し 1 (枠付き) 6">
              <a:extLst>
                <a:ext uri="{FF2B5EF4-FFF2-40B4-BE49-F238E27FC236}">
                  <a16:creationId xmlns:a16="http://schemas.microsoft.com/office/drawing/2014/main" id="{3CD484E2-C272-CB46-AE13-8A02673C39BF}"/>
                </a:ext>
              </a:extLst>
            </p:cNvPr>
            <p:cNvSpPr/>
            <p:nvPr/>
          </p:nvSpPr>
          <p:spPr>
            <a:xfrm>
              <a:off x="9835511" y="4653958"/>
              <a:ext cx="2036865" cy="717253"/>
            </a:xfrm>
            <a:prstGeom prst="borderCallout1">
              <a:avLst>
                <a:gd name="adj1" fmla="val 831"/>
                <a:gd name="adj2" fmla="val 7494"/>
                <a:gd name="adj3" fmla="val -71440"/>
                <a:gd name="adj4" fmla="val -18045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こちらの方が長い＝類似度が高い</a:t>
              </a:r>
            </a:p>
          </p:txBody>
        </p:sp>
      </p:grpSp>
      <p:sp>
        <p:nvSpPr>
          <p:cNvPr id="6" name="ProgressBar">
            <a:extLst>
              <a:ext uri="{FF2B5EF4-FFF2-40B4-BE49-F238E27FC236}">
                <a16:creationId xmlns:a16="http://schemas.microsoft.com/office/drawing/2014/main" id="{CA6B84C5-3BAD-8A41-B4A7-B890A505E50F}"/>
              </a:ext>
            </a:extLst>
          </p:cNvPr>
          <p:cNvSpPr/>
          <p:nvPr/>
        </p:nvSpPr>
        <p:spPr>
          <a:xfrm>
            <a:off x="0" y="6731000"/>
            <a:ext cx="5805714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08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識別部</a:t>
            </a: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B99AA2CE-9218-D14F-8EA6-DC3E5D2E82DA}"/>
              </a:ext>
            </a:extLst>
          </p:cNvPr>
          <p:cNvSpPr/>
          <p:nvPr/>
        </p:nvSpPr>
        <p:spPr>
          <a:xfrm>
            <a:off x="2687744" y="1632632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DIN Alternate" panose="020B0500000000000000"/>
                <a:ea typeface="Hiragino Kaku Gothic Pro W3" panose="020B0300000000000000" pitchFamily="34" charset="-128"/>
              </a:rPr>
              <a:t>CNN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5C7B9225-F022-4749-AD0C-EE5A27827D04}"/>
              </a:ext>
            </a:extLst>
          </p:cNvPr>
          <p:cNvSpPr/>
          <p:nvPr/>
        </p:nvSpPr>
        <p:spPr>
          <a:xfrm>
            <a:off x="845270" y="4124296"/>
            <a:ext cx="52629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畳み込み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形が同じものが検出しやすくなる</a:t>
            </a:r>
            <a:endParaRPr lang="en-US" altLang="ja-JP" sz="2400" dirty="0">
              <a:ea typeface="Hiragino Kaku Gothic Pro W3" panose="020B03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プーリング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位置のずれに頑強になる</a:t>
            </a:r>
            <a:endParaRPr lang="en-US" altLang="ja-JP" sz="2400" dirty="0">
              <a:ea typeface="Hiragino Kaku Gothic Pro W3" panose="020B03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全結合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誤差逆伝播法で重みを学習</a:t>
            </a:r>
            <a:endParaRPr lang="en-US" altLang="ja-JP" sz="2400" dirty="0">
              <a:ea typeface="Hiragino Kaku Gothic Pro W3" panose="020B0300000000000000"/>
            </a:endParaRP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2910B834-8668-6142-97A2-6596EB2A17D1}"/>
              </a:ext>
            </a:extLst>
          </p:cNvPr>
          <p:cNvSpPr/>
          <p:nvPr/>
        </p:nvSpPr>
        <p:spPr>
          <a:xfrm>
            <a:off x="8079876" y="1619446"/>
            <a:ext cx="1443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>
                <a:latin typeface="DIN Alternate" panose="020B0500000000000000"/>
                <a:ea typeface="Hiragino Kaku Gothic Pro W3" panose="020B0300000000000000" pitchFamily="34" charset="-128"/>
              </a:rPr>
              <a:t>LightGBM</a:t>
            </a:r>
            <a:endParaRPr lang="en-US" altLang="ja-JP" sz="2400" b="1" dirty="0">
              <a:latin typeface="DIN Alternate" panose="020B0500000000000000"/>
              <a:ea typeface="Hiragino Kaku Gothic Pro W3" panose="020B0300000000000000" pitchFamily="34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D583D6A7-8BCD-BA40-8252-2D8A9CEBFD74}"/>
              </a:ext>
            </a:extLst>
          </p:cNvPr>
          <p:cNvSpPr/>
          <p:nvPr/>
        </p:nvSpPr>
        <p:spPr>
          <a:xfrm>
            <a:off x="6819567" y="4124296"/>
            <a:ext cx="48397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Microsoft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/>
              </a:rPr>
              <a:t>の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複数の決定木で学習させる手法</a:t>
            </a:r>
            <a:endParaRPr lang="en-US" altLang="ja-JP" sz="2400" dirty="0">
              <a:ea typeface="Hiragino Kaku Gothic Pro W3" panose="020B03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/>
              </a:rPr>
              <a:t>特徴量の重要度を出力できる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E82243-86D8-40C9-A808-212601F0F5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0730" y="2185278"/>
            <a:ext cx="4867962" cy="1361237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1C4DAA7-BEB0-41A6-937C-40C221EE7A5E}"/>
              </a:ext>
            </a:extLst>
          </p:cNvPr>
          <p:cNvSpPr txBox="1"/>
          <p:nvPr/>
        </p:nvSpPr>
        <p:spPr>
          <a:xfrm>
            <a:off x="1181053" y="3550766"/>
            <a:ext cx="446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a typeface="Hiragino Kaku Gothic Pro W3" panose="020B0300000000000000"/>
              </a:rPr>
              <a:t>畳み込みニューラルネットワークの例</a:t>
            </a:r>
          </a:p>
        </p:txBody>
      </p:sp>
      <p:pic>
        <p:nvPicPr>
          <p:cNvPr id="10" name="図 9" descr="物体, 置き時計 が含まれている画像&#10;&#10;高い精度で生成された説明">
            <a:extLst>
              <a:ext uri="{FF2B5EF4-FFF2-40B4-BE49-F238E27FC236}">
                <a16:creationId xmlns:a16="http://schemas.microsoft.com/office/drawing/2014/main" id="{9BF36F08-17BB-4F47-AEB3-684BEC4B4C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9567" y="2185278"/>
            <a:ext cx="4220122" cy="1465244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1B340D2-D560-42FE-9FC6-F8274D70C5C9}"/>
              </a:ext>
            </a:extLst>
          </p:cNvPr>
          <p:cNvSpPr txBox="1"/>
          <p:nvPr/>
        </p:nvSpPr>
        <p:spPr>
          <a:xfrm>
            <a:off x="6572681" y="3550766"/>
            <a:ext cx="446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DIN Alternate"/>
                <a:ea typeface="Hiragino Kaku Gothic Pro W3" panose="020B0300000000000000"/>
              </a:rPr>
              <a:t>LightGBM</a:t>
            </a:r>
            <a:r>
              <a:rPr kumimoji="1" lang="ja-JP" altLang="en-US" dirty="0">
                <a:ea typeface="Hiragino Kaku Gothic Pro W3" panose="020B0300000000000000"/>
              </a:rPr>
              <a:t>の基本アルゴリズム</a:t>
            </a:r>
            <a:endParaRPr kumimoji="1" lang="en-US" altLang="ja-JP" dirty="0">
              <a:ea typeface="Hiragino Kaku Gothic Pro W3" panose="020B030000000000000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A068C1-05EA-42BE-8D69-BE6A0527E91E}"/>
              </a:ext>
            </a:extLst>
          </p:cNvPr>
          <p:cNvSpPr/>
          <p:nvPr/>
        </p:nvSpPr>
        <p:spPr>
          <a:xfrm>
            <a:off x="6846154" y="6296197"/>
            <a:ext cx="452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hlinkClick r:id="rId4"/>
              </a:rPr>
              <a:t>https://github.com/Microsoft/LightGBM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C0F998BC-D3C8-8840-B40E-E2CF94ECF85D}"/>
              </a:ext>
            </a:extLst>
          </p:cNvPr>
          <p:cNvSpPr/>
          <p:nvPr/>
        </p:nvSpPr>
        <p:spPr>
          <a:xfrm>
            <a:off x="0" y="6731000"/>
            <a:ext cx="6386286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87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班の方針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ja-JP" dirty="0" err="1"/>
              <a:t>Matlab</a:t>
            </a:r>
            <a:r>
              <a:rPr lang="ja-JP" altLang="en-US" dirty="0"/>
              <a:t>と画像処理系ライブラリが豊富な</a:t>
            </a:r>
            <a:r>
              <a:rPr lang="en-US" altLang="ja-JP" dirty="0"/>
              <a:t>Python</a:t>
            </a:r>
            <a:r>
              <a:rPr lang="ja-JP" altLang="en-US" dirty="0"/>
              <a:t>を使用</a:t>
            </a:r>
            <a:endParaRPr lang="en-US" altLang="ja-JP" dirty="0"/>
          </a:p>
          <a:p>
            <a:pPr lvl="1">
              <a:lnSpc>
                <a:spcPct val="200000"/>
              </a:lnSpc>
            </a:pPr>
            <a:r>
              <a:rPr lang="en-US" altLang="ja-JP" sz="2800" b="1" dirty="0" err="1">
                <a:latin typeface="DIN Alternate" panose="020B0500000000000000"/>
              </a:rPr>
              <a:t>Matlab</a:t>
            </a:r>
            <a:r>
              <a:rPr lang="ja-JP" altLang="en-US" sz="2800" b="1" dirty="0"/>
              <a:t>担当</a:t>
            </a:r>
            <a:r>
              <a:rPr lang="en-US" altLang="ja-JP" sz="2800" b="1" dirty="0">
                <a:latin typeface="DIN Alternate" panose="020B0500000000000000" pitchFamily="34" charset="0"/>
              </a:rPr>
              <a:t>(</a:t>
            </a:r>
            <a:r>
              <a:rPr lang="ja-JP" altLang="en-US" sz="2800" b="1" dirty="0"/>
              <a:t>伊藤 光太郎・林田和磨</a:t>
            </a:r>
            <a:r>
              <a:rPr lang="en-US" altLang="ja-JP" sz="2800" b="1" dirty="0">
                <a:latin typeface="DIN Alternate" panose="020B0500000000000000" pitchFamily="34" charset="0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ja-JP" sz="2800" b="1" dirty="0">
                <a:latin typeface="DIN Alternate" panose="020B0500000000000000"/>
              </a:rPr>
              <a:t>Python</a:t>
            </a:r>
            <a:r>
              <a:rPr lang="ja-JP" altLang="en-US" sz="2800" b="1" dirty="0"/>
              <a:t>担当</a:t>
            </a:r>
            <a:r>
              <a:rPr lang="en-US" altLang="ja-JP" sz="2800" b="1" dirty="0">
                <a:latin typeface="DIN Alternate" panose="020B0500000000000000" pitchFamily="34" charset="0"/>
              </a:rPr>
              <a:t>(</a:t>
            </a:r>
            <a:r>
              <a:rPr lang="ja-JP" altLang="en-US" sz="2800" b="1" dirty="0"/>
              <a:t>伊藤 広樹・平尾 礼央</a:t>
            </a:r>
            <a:r>
              <a:rPr lang="en-US" altLang="ja-JP" sz="2800" b="1" dirty="0">
                <a:latin typeface="DIN Alternate" panose="020B0500000000000000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ja-JP" altLang="en-US" dirty="0"/>
              <a:t>基本的に</a:t>
            </a:r>
            <a:r>
              <a:rPr lang="ja-JP" altLang="en-US" b="1" dirty="0">
                <a:solidFill>
                  <a:schemeClr val="accent2"/>
                </a:solidFill>
              </a:rPr>
              <a:t>外部データを使用せず</a:t>
            </a:r>
            <a:r>
              <a:rPr lang="ja-JP" altLang="en-US" dirty="0"/>
              <a:t>に精度の向上を目指す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また、</a:t>
            </a:r>
            <a:r>
              <a:rPr lang="ja-JP" altLang="en-US" b="1" dirty="0">
                <a:solidFill>
                  <a:schemeClr val="accent2"/>
                </a:solidFill>
              </a:rPr>
              <a:t>意図的に検証データに寄せる</a:t>
            </a:r>
            <a:r>
              <a:rPr lang="en-US" altLang="ja-JP" b="1" dirty="0">
                <a:solidFill>
                  <a:schemeClr val="accent2"/>
                </a:solidFill>
              </a:rPr>
              <a:t>(Leakage)</a:t>
            </a:r>
            <a:r>
              <a:rPr lang="ja-JP" altLang="en-US" b="1" dirty="0">
                <a:solidFill>
                  <a:schemeClr val="accent2"/>
                </a:solidFill>
              </a:rPr>
              <a:t>行為</a:t>
            </a:r>
            <a:r>
              <a:rPr lang="ja-JP" altLang="en-US" dirty="0"/>
              <a:t>を禁止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最終的には</a:t>
            </a:r>
            <a:r>
              <a:rPr lang="en-US" altLang="ja-JP" dirty="0"/>
              <a:t>GUI</a:t>
            </a:r>
            <a:r>
              <a:rPr lang="ja-JP" altLang="en-US" dirty="0"/>
              <a:t>を作成し、操作できるようにする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28DE56-0E76-4179-BE82-F38C3F3F3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14" y="1840153"/>
            <a:ext cx="1488172" cy="13371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D28F6B7-8C90-4B57-B76C-4228485B6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414" y="3479118"/>
            <a:ext cx="1692932" cy="1692932"/>
          </a:xfrm>
          <a:prstGeom prst="rect">
            <a:avLst/>
          </a:prstGeom>
        </p:spPr>
      </p:pic>
      <p:sp>
        <p:nvSpPr>
          <p:cNvPr id="8" name="ProgressBar">
            <a:extLst>
              <a:ext uri="{FF2B5EF4-FFF2-40B4-BE49-F238E27FC236}">
                <a16:creationId xmlns:a16="http://schemas.microsoft.com/office/drawing/2014/main" id="{53E8FFE4-6696-5F4D-A35C-479AEED3B20D}"/>
              </a:ext>
            </a:extLst>
          </p:cNvPr>
          <p:cNvSpPr/>
          <p:nvPr/>
        </p:nvSpPr>
        <p:spPr>
          <a:xfrm>
            <a:off x="0" y="6731000"/>
            <a:ext cx="6966857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93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　前処理と特徴抽出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顔のトリミング、正規化を実装</a:t>
            </a:r>
            <a:r>
              <a:rPr lang="en-US" altLang="ja-JP" dirty="0"/>
              <a:t>(</a:t>
            </a:r>
            <a:r>
              <a:rPr lang="en-US" altLang="ja-JP" dirty="0" err="1"/>
              <a:t>matlab,python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学習データの水増し</a:t>
            </a:r>
            <a:r>
              <a:rPr lang="en-US" altLang="ja-JP" dirty="0"/>
              <a:t>(python)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離散コサイン変換</a:t>
            </a:r>
            <a:r>
              <a:rPr lang="en-US" altLang="ja-JP" dirty="0"/>
              <a:t>(DCT)</a:t>
            </a:r>
            <a:r>
              <a:rPr lang="ja-JP" altLang="en-US" dirty="0"/>
              <a:t>で特徴抽出</a:t>
            </a:r>
            <a:r>
              <a:rPr lang="en-US" altLang="ja-JP" dirty="0"/>
              <a:t>(</a:t>
            </a:r>
            <a:r>
              <a:rPr lang="en-US" altLang="ja-JP" dirty="0" err="1"/>
              <a:t>matlab,python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画像のヒストグラムを取得</a:t>
            </a:r>
            <a:r>
              <a:rPr lang="en-US" altLang="ja-JP" dirty="0"/>
              <a:t>(</a:t>
            </a:r>
            <a:r>
              <a:rPr lang="en-US" altLang="ja-JP" dirty="0" err="1"/>
              <a:t>matlab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 err="1"/>
              <a:t>Dlib</a:t>
            </a:r>
            <a:r>
              <a:rPr lang="ja-JP" altLang="en-US" dirty="0"/>
              <a:t>を用いた顔の部位検出</a:t>
            </a:r>
            <a:r>
              <a:rPr lang="en-US" altLang="ja-JP" dirty="0"/>
              <a:t>(python)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顔の部位から各部位の長さ等の特徴抽出</a:t>
            </a:r>
            <a:r>
              <a:rPr lang="en-US" altLang="ja-JP" dirty="0"/>
              <a:t>(python)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8A575B4-F6F7-44AF-A03A-6A66D144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773" y="1690688"/>
            <a:ext cx="958408" cy="9584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94DB1E-397D-4CC3-90CF-63B83B796E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3" t="30960" r="2723" b="10517"/>
          <a:stretch/>
        </p:blipFill>
        <p:spPr>
          <a:xfrm>
            <a:off x="8759716" y="3655108"/>
            <a:ext cx="2306523" cy="10696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F01E1B7-DC96-4773-8D9A-41E89A79B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188" y="4976734"/>
            <a:ext cx="1611496" cy="1200229"/>
          </a:xfrm>
          <a:prstGeom prst="rect">
            <a:avLst/>
          </a:prstGeom>
        </p:spPr>
      </p:pic>
      <p:sp>
        <p:nvSpPr>
          <p:cNvPr id="9" name="ProgressBar">
            <a:extLst>
              <a:ext uri="{FF2B5EF4-FFF2-40B4-BE49-F238E27FC236}">
                <a16:creationId xmlns:a16="http://schemas.microsoft.com/office/drawing/2014/main" id="{DE7E663D-6152-AC46-823A-8F7A21997042}"/>
              </a:ext>
            </a:extLst>
          </p:cNvPr>
          <p:cNvSpPr/>
          <p:nvPr/>
        </p:nvSpPr>
        <p:spPr>
          <a:xfrm>
            <a:off x="0" y="6731000"/>
            <a:ext cx="7547428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25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　識別部と</a:t>
            </a:r>
            <a:r>
              <a:rPr kumimoji="1" lang="en-US" altLang="ja-JP" dirty="0"/>
              <a:t>GUI</a:t>
            </a:r>
            <a:r>
              <a:rPr kumimoji="1" lang="ja-JP" altLang="en-US" dirty="0"/>
              <a:t>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364"/>
            <a:ext cx="4864089" cy="40884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400" dirty="0"/>
              <a:t>単純マッチング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matlab,python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ja-JP" sz="2400" dirty="0"/>
              <a:t>K</a:t>
            </a:r>
            <a:r>
              <a:rPr lang="ja-JP" altLang="en-US" sz="2400" dirty="0"/>
              <a:t>最近傍法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部分空間法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ja-JP" sz="2400" dirty="0"/>
              <a:t>CNN(python)</a:t>
            </a:r>
          </a:p>
          <a:p>
            <a:pPr>
              <a:lnSpc>
                <a:spcPct val="100000"/>
              </a:lnSpc>
            </a:pPr>
            <a:r>
              <a:rPr lang="en-US" altLang="ja-JP" sz="2400" dirty="0" err="1"/>
              <a:t>LightGBM</a:t>
            </a:r>
            <a:r>
              <a:rPr lang="en-US" altLang="ja-JP" sz="2400" dirty="0"/>
              <a:t>(python)</a:t>
            </a:r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en-US" altLang="ja-JP" sz="2400" dirty="0"/>
              <a:t>GUI</a:t>
            </a:r>
            <a:r>
              <a:rPr lang="ja-JP" altLang="en-US" sz="2400" dirty="0"/>
              <a:t>作成</a:t>
            </a:r>
            <a:r>
              <a:rPr lang="en-US" altLang="ja-JP" sz="2400" dirty="0"/>
              <a:t>(python)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データの分析</a:t>
            </a:r>
            <a:r>
              <a:rPr lang="en-US" altLang="ja-JP" sz="2400" dirty="0"/>
              <a:t>(python)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5BC8AF58-18A3-4186-AF03-8A86263F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480" y="1440772"/>
            <a:ext cx="2630022" cy="180564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659009E-FF12-4277-AC5E-8286601ED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10" y="1440773"/>
            <a:ext cx="2298587" cy="180564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AB05BAD-1BAA-4695-BA43-0CDD4945012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4077" y="3527105"/>
            <a:ext cx="3883841" cy="1086045"/>
          </a:xfrm>
          <a:prstGeom prst="rect">
            <a:avLst/>
          </a:prstGeom>
        </p:spPr>
      </p:pic>
      <p:pic>
        <p:nvPicPr>
          <p:cNvPr id="29" name="図 28" descr="物体, 置き時計 が含まれている画像&#10;&#10;高い精度で生成された説明">
            <a:extLst>
              <a:ext uri="{FF2B5EF4-FFF2-40B4-BE49-F238E27FC236}">
                <a16:creationId xmlns:a16="http://schemas.microsoft.com/office/drawing/2014/main" id="{763617C5-0697-4340-8C7E-7D49D710D4D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4077" y="4984728"/>
            <a:ext cx="3509935" cy="1218664"/>
          </a:xfrm>
          <a:prstGeom prst="rect">
            <a:avLst/>
          </a:prstGeom>
        </p:spPr>
      </p:pic>
      <p:sp>
        <p:nvSpPr>
          <p:cNvPr id="6" name="ProgressBar">
            <a:extLst>
              <a:ext uri="{FF2B5EF4-FFF2-40B4-BE49-F238E27FC236}">
                <a16:creationId xmlns:a16="http://schemas.microsoft.com/office/drawing/2014/main" id="{BA5673AE-E0DB-084E-8332-333BA50C4B02}"/>
              </a:ext>
            </a:extLst>
          </p:cNvPr>
          <p:cNvSpPr/>
          <p:nvPr/>
        </p:nvSpPr>
        <p:spPr>
          <a:xfrm>
            <a:off x="0" y="6731000"/>
            <a:ext cx="8128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94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4AB9A-4ACF-47C7-A12C-65427B84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認識精度が高かった手法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3EAE2-68A6-433C-871F-1538BD0E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25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DCT</a:t>
            </a:r>
            <a:r>
              <a:rPr kumimoji="1" lang="ja-JP" altLang="en-US" dirty="0"/>
              <a:t>マッチング　</a:t>
            </a:r>
            <a:r>
              <a:rPr kumimoji="1" lang="en-US" altLang="ja-JP" b="1" dirty="0"/>
              <a:t>79%</a:t>
            </a:r>
          </a:p>
          <a:p>
            <a:pPr lvl="1"/>
            <a:r>
              <a:rPr lang="ja-JP" altLang="en-US" dirty="0">
                <a:latin typeface="DIN Alternate" panose="020B0500000000000000"/>
                <a:ea typeface="Hiragino Kaku Gothic Pro W3" panose="020B0300000000000000"/>
              </a:rPr>
              <a:t>エッジ検出後の</a:t>
            </a:r>
            <a:r>
              <a:rPr lang="en-US" altLang="ja-JP" dirty="0">
                <a:latin typeface="DIN Alternate" panose="020B0500000000000000"/>
                <a:ea typeface="Hiragino Kaku Gothic Pro W3" panose="020B0300000000000000"/>
              </a:rPr>
              <a:t>DCT</a:t>
            </a:r>
            <a:r>
              <a:rPr lang="ja-JP" altLang="en-US" dirty="0">
                <a:ea typeface="Hiragino Kaku Gothic Pro W3" panose="020B0300000000000000"/>
              </a:rPr>
              <a:t>の特徴量を比較し、類似度が高いものに分類する</a:t>
            </a:r>
            <a:endParaRPr kumimoji="1" lang="en-US" altLang="ja-JP" dirty="0">
              <a:ea typeface="Hiragino Kaku Gothic Pro W3" panose="020B0300000000000000"/>
            </a:endParaRPr>
          </a:p>
          <a:p>
            <a:r>
              <a:rPr kumimoji="1" lang="en-US" altLang="ja-JP" dirty="0"/>
              <a:t>CNN</a:t>
            </a:r>
            <a:r>
              <a:rPr kumimoji="1" lang="ja-JP" altLang="en-US" dirty="0"/>
              <a:t>　</a:t>
            </a:r>
            <a:r>
              <a:rPr kumimoji="1" lang="en-US" altLang="ja-JP" b="1" dirty="0"/>
              <a:t>62%</a:t>
            </a:r>
          </a:p>
          <a:p>
            <a:pPr lvl="1"/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パラメータを変更した</a:t>
            </a:r>
            <a:r>
              <a:rPr kumimoji="1" lang="en-US" altLang="ja-JP" dirty="0">
                <a:latin typeface="DIN Alternate" panose="020B0500000000000000"/>
                <a:ea typeface="Hiragino Kaku Gothic Pro W3" panose="020B0300000000000000"/>
              </a:rPr>
              <a:t>10</a:t>
            </a:r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種類の画像に水増しし、</a:t>
            </a:r>
            <a:r>
              <a:rPr kumimoji="1" lang="en-US" altLang="ja-JP" dirty="0">
                <a:latin typeface="DIN Alternate" panose="020B0500000000000000"/>
                <a:ea typeface="Hiragino Kaku Gothic Pro W3" panose="020B0300000000000000"/>
              </a:rPr>
              <a:t>CNN</a:t>
            </a:r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を実行した</a:t>
            </a:r>
            <a:endParaRPr lang="en-US" altLang="ja-JP" dirty="0">
              <a:latin typeface="DIN Alternate" panose="020B0500000000000000"/>
              <a:ea typeface="Hiragino Kaku Gothic Pro W3" panose="020B0300000000000000"/>
            </a:endParaRPr>
          </a:p>
          <a:p>
            <a:r>
              <a:rPr lang="ja-JP" altLang="en-US" dirty="0"/>
              <a:t>ピクセルマッチング　</a:t>
            </a:r>
            <a:r>
              <a:rPr lang="en-US" altLang="ja-JP" b="1" dirty="0"/>
              <a:t>50%</a:t>
            </a:r>
          </a:p>
          <a:p>
            <a:pPr lvl="1"/>
            <a:r>
              <a:rPr kumimoji="1" lang="ja-JP" altLang="en-US" dirty="0">
                <a:ea typeface="Hiragino Kaku Gothic Pro W3" panose="020B0300000000000000"/>
              </a:rPr>
              <a:t>正規化した画像のピクセルを比較し、類似度が高いものに分類する</a:t>
            </a:r>
            <a:endParaRPr kumimoji="1" lang="en-US" altLang="ja-JP" dirty="0">
              <a:ea typeface="Hiragino Kaku Gothic Pro W3" panose="020B0300000000000000"/>
            </a:endParaRPr>
          </a:p>
          <a:p>
            <a:pPr lvl="1"/>
            <a:endParaRPr kumimoji="1" lang="ja-JP" altLang="en-US" dirty="0"/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B3B74039-0B44-48E7-9C4F-AEA6B20BA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681767"/>
              </p:ext>
            </p:extLst>
          </p:nvPr>
        </p:nvGraphicFramePr>
        <p:xfrm>
          <a:off x="975360" y="4759387"/>
          <a:ext cx="9784080" cy="196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ProgressBar">
            <a:extLst>
              <a:ext uri="{FF2B5EF4-FFF2-40B4-BE49-F238E27FC236}">
                <a16:creationId xmlns:a16="http://schemas.microsoft.com/office/drawing/2014/main" id="{E075FDAA-0F75-F54E-8328-2D1FD439F71C}"/>
              </a:ext>
            </a:extLst>
          </p:cNvPr>
          <p:cNvSpPr/>
          <p:nvPr/>
        </p:nvSpPr>
        <p:spPr>
          <a:xfrm>
            <a:off x="0" y="6731000"/>
            <a:ext cx="8708572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47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B44A6-28C0-C640-B246-554CF01A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381E79-D9FC-9C46-8538-2367D5FE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8215"/>
          </a:xfrm>
        </p:spPr>
        <p:txBody>
          <a:bodyPr>
            <a:normAutofit/>
          </a:bodyPr>
          <a:lstStyle/>
          <a:p>
            <a:r>
              <a:rPr lang="en-US" altLang="ja-JP" dirty="0"/>
              <a:t>DCT</a:t>
            </a:r>
            <a:r>
              <a:rPr lang="ja-JP" altLang="en-US"/>
              <a:t>マッチングでは、加工を行わなかった画像と、</a:t>
            </a:r>
            <a:r>
              <a:rPr lang="en-US" altLang="ja-JP" dirty="0"/>
              <a:t>OpenCV</a:t>
            </a:r>
            <a:r>
              <a:rPr lang="ja-JP" altLang="en-US"/>
              <a:t>を用いた</a:t>
            </a:r>
            <a:r>
              <a:rPr lang="en-US" altLang="ja-JP" dirty="0"/>
              <a:t>Canny</a:t>
            </a:r>
            <a:r>
              <a:rPr lang="ja-JP" altLang="en-US"/>
              <a:t>法でエッジ検出を行なった画像を用いて比較を行なった．その結果、加工を行わなかった場合は認識精度が</a:t>
            </a:r>
            <a:r>
              <a:rPr lang="en-US" altLang="ja-JP" dirty="0"/>
              <a:t>52%</a:t>
            </a:r>
            <a:r>
              <a:rPr lang="ja-JP" altLang="en-US"/>
              <a:t>、エッジ検出を行なった場合は</a:t>
            </a:r>
            <a:r>
              <a:rPr lang="en-US" altLang="ja-JP" dirty="0"/>
              <a:t>79%</a:t>
            </a:r>
            <a:r>
              <a:rPr lang="ja-JP" altLang="en-US"/>
              <a:t>となった。</a:t>
            </a:r>
            <a:r>
              <a:rPr lang="en-US" altLang="ja-JP" dirty="0"/>
              <a:t>(</a:t>
            </a:r>
            <a:r>
              <a:rPr lang="ja-JP" altLang="en-US"/>
              <a:t>一部の成分を抽出</a:t>
            </a:r>
            <a:r>
              <a:rPr lang="en-US" altLang="ja-JP" dirty="0"/>
              <a:t>)</a:t>
            </a:r>
          </a:p>
          <a:p>
            <a:r>
              <a:rPr kumimoji="1" lang="ja-JP" altLang="en-US"/>
              <a:t>この結果から、エッジ検出は有効であることがわかる。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357BFE7-EB60-7F41-AFC5-07BC748D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99" y="4384338"/>
            <a:ext cx="1538941" cy="153894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A172E25-F048-9D47-8701-17F1CA73B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136" y="4384336"/>
            <a:ext cx="1538941" cy="153894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CCEE53A-E704-1A48-BBA6-EAA1322D9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275" y="4384334"/>
            <a:ext cx="1538941" cy="153894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3A84A3B-63B0-8546-BD9E-BD93A93D9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955" y="4384335"/>
            <a:ext cx="1538941" cy="1538941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F209111-2FA0-EF49-8714-A5657E4A3CF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752140" y="5153806"/>
            <a:ext cx="897815" cy="3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1E12A5-4EBA-2249-803E-05CCD5DD2A00}"/>
              </a:ext>
            </a:extLst>
          </p:cNvPr>
          <p:cNvSpPr txBox="1"/>
          <p:nvPr/>
        </p:nvSpPr>
        <p:spPr>
          <a:xfrm>
            <a:off x="2847719" y="4692139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DCT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624E4F8-1568-0B46-B60D-70ACFA97098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443077" y="5153805"/>
            <a:ext cx="895198" cy="2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664DB6-0099-3548-AB83-3C633AA578B0}"/>
              </a:ext>
            </a:extLst>
          </p:cNvPr>
          <p:cNvSpPr txBox="1"/>
          <p:nvPr/>
        </p:nvSpPr>
        <p:spPr>
          <a:xfrm>
            <a:off x="8538656" y="4692138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DCT</a:t>
            </a:r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B87365D9-49AA-884B-AF5B-DD907384044E}"/>
              </a:ext>
            </a:extLst>
          </p:cNvPr>
          <p:cNvSpPr/>
          <p:nvPr/>
        </p:nvSpPr>
        <p:spPr>
          <a:xfrm>
            <a:off x="0" y="6731000"/>
            <a:ext cx="9289143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6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E985A-FE63-46B3-A7FE-0A9F2B09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6BA53-87C6-434B-A8CB-EC8088CD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6508" cy="4351338"/>
          </a:xfrm>
        </p:spPr>
        <p:txBody>
          <a:bodyPr/>
          <a:lstStyle/>
          <a:p>
            <a:r>
              <a:rPr lang="en-US" altLang="ja-JP" dirty="0">
                <a:ea typeface="Hiragino Kaku Gothic Pro W3" panose="020B0300000000000000"/>
              </a:rPr>
              <a:t>CNN</a:t>
            </a:r>
            <a:r>
              <a:rPr lang="ja-JP" altLang="en-US" dirty="0">
                <a:ea typeface="Hiragino Kaku Gothic Pro W3" panose="020B0300000000000000"/>
              </a:rPr>
              <a:t>を実行すると、学習データに最適化はされたが、検証データでは</a:t>
            </a:r>
            <a:r>
              <a:rPr lang="en-US" altLang="ja-JP" dirty="0">
                <a:ea typeface="Hiragino Kaku Gothic Pro W3" panose="020B0300000000000000"/>
              </a:rPr>
              <a:t>60%</a:t>
            </a:r>
            <a:r>
              <a:rPr lang="ja-JP" altLang="en-US" dirty="0">
                <a:ea typeface="Hiragino Kaku Gothic Pro W3" panose="020B0300000000000000"/>
              </a:rPr>
              <a:t>程度の精度しか出ない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>
                <a:ea typeface="Hiragino Kaku Gothic Pro W3" panose="020B0300000000000000"/>
              </a:rPr>
              <a:t>学習データが少なく、検証データに対応出来ていない</a:t>
            </a:r>
            <a:r>
              <a:rPr lang="en-US" altLang="ja-JP" dirty="0">
                <a:latin typeface="DIN Alternate" panose="020B0500000000000000" pitchFamily="34" charset="0"/>
                <a:ea typeface="Hiragino Kaku Gothic Pro W3" panose="020B0300000000000000"/>
              </a:rPr>
              <a:t>(</a:t>
            </a:r>
            <a:r>
              <a:rPr lang="ja-JP" altLang="en-US" b="1">
                <a:solidFill>
                  <a:schemeClr val="accent2"/>
                </a:solidFill>
                <a:ea typeface="Hiragino Kaku Gothic Pro W3" panose="020B0300000000000000"/>
              </a:rPr>
              <a:t>過</a:t>
            </a:r>
            <a:r>
              <a:rPr lang="ja-JP" altLang="en-US" b="1" dirty="0">
                <a:solidFill>
                  <a:schemeClr val="accent2"/>
                </a:solidFill>
                <a:ea typeface="Hiragino Kaku Gothic Pro W3" panose="020B0300000000000000"/>
              </a:rPr>
              <a:t>学習</a:t>
            </a:r>
            <a:r>
              <a:rPr lang="ja-JP" altLang="en-US" dirty="0">
                <a:ea typeface="Hiragino Kaku Gothic Pro W3" panose="020B0300000000000000"/>
              </a:rPr>
              <a:t>して</a:t>
            </a:r>
            <a:r>
              <a:rPr lang="ja-JP" altLang="en-US">
                <a:ea typeface="Hiragino Kaku Gothic Pro W3" panose="020B0300000000000000"/>
              </a:rPr>
              <a:t>しまっている</a:t>
            </a:r>
            <a:r>
              <a:rPr lang="en-US" altLang="ja-JP" dirty="0">
                <a:latin typeface="DIN Alternate" panose="020B0500000000000000" pitchFamily="34" charset="0"/>
                <a:ea typeface="Hiragino Kaku Gothic Pro W3" panose="020B0300000000000000"/>
              </a:rPr>
              <a:t>)</a:t>
            </a:r>
          </a:p>
          <a:p>
            <a:r>
              <a:rPr lang="en-US" altLang="ja-JP" dirty="0" err="1">
                <a:ea typeface="Hiragino Kaku Gothic Pro W3" panose="020B0300000000000000"/>
              </a:rPr>
              <a:t>LightGBM</a:t>
            </a:r>
            <a:r>
              <a:rPr lang="ja-JP" altLang="en-US" dirty="0">
                <a:ea typeface="Hiragino Kaku Gothic Pro W3" panose="020B0300000000000000"/>
              </a:rPr>
              <a:t>で顔の部位を用いた特徴の重要度を出力した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ea typeface="Hiragino Kaku Gothic Pro W3" panose="020B0300000000000000"/>
              </a:rPr>
              <a:t>顔の長さ、鼻の幅、眉毛の幅及び高さのような順で重要度が高いことがわかった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4" name="図 3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F595F36B-7B74-44FD-867B-FBD09D7BE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" t="14358" r="10387" b="3821"/>
          <a:stretch/>
        </p:blipFill>
        <p:spPr>
          <a:xfrm>
            <a:off x="8519927" y="406306"/>
            <a:ext cx="3263499" cy="256876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A346A9-4205-43FE-AFE0-AFD912EB880A}"/>
              </a:ext>
            </a:extLst>
          </p:cNvPr>
          <p:cNvSpPr/>
          <p:nvPr/>
        </p:nvSpPr>
        <p:spPr>
          <a:xfrm>
            <a:off x="8836729" y="2886499"/>
            <a:ext cx="2682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train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データの精度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781040C-B6AD-47DD-903E-A82E164DAD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3731" y="3510389"/>
            <a:ext cx="3699137" cy="221948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3B3E30-AD66-41BB-AD1A-76100C17FB92}"/>
              </a:ext>
            </a:extLst>
          </p:cNvPr>
          <p:cNvSpPr/>
          <p:nvPr/>
        </p:nvSpPr>
        <p:spPr>
          <a:xfrm>
            <a:off x="8982126" y="572987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DIN Alternate" panose="020B0500000000000000"/>
                <a:ea typeface="Hiragino Kaku Gothic Pro W3" panose="020B0300000000000000" pitchFamily="34" charset="-128"/>
              </a:rPr>
              <a:t>特徴量の重要度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ProgressBar">
            <a:extLst>
              <a:ext uri="{FF2B5EF4-FFF2-40B4-BE49-F238E27FC236}">
                <a16:creationId xmlns:a16="http://schemas.microsoft.com/office/drawing/2014/main" id="{44122E4D-7872-3645-AB3C-00A7C5E8EB7B}"/>
              </a:ext>
            </a:extLst>
          </p:cNvPr>
          <p:cNvSpPr/>
          <p:nvPr/>
        </p:nvSpPr>
        <p:spPr>
          <a:xfrm>
            <a:off x="0" y="6731000"/>
            <a:ext cx="9869715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27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E985A-FE63-46B3-A7FE-0A9F2B09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6BA53-87C6-434B-A8CB-EC8088CD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522443"/>
          </a:xfrm>
        </p:spPr>
        <p:txBody>
          <a:bodyPr/>
          <a:lstStyle/>
          <a:p>
            <a:r>
              <a:rPr lang="ja-JP" altLang="en-US" dirty="0">
                <a:ea typeface="Hiragino Kaku Gothic Pro W3" panose="020B0300000000000000"/>
              </a:rPr>
              <a:t>顔の各部位の特徴量を箱</a:t>
            </a:r>
            <a:r>
              <a:rPr lang="ja-JP" altLang="en-US" dirty="0" err="1">
                <a:ea typeface="Hiragino Kaku Gothic Pro W3" panose="020B0300000000000000"/>
              </a:rPr>
              <a:t>ひげ</a:t>
            </a:r>
            <a:r>
              <a:rPr lang="ja-JP" altLang="en-US" dirty="0">
                <a:ea typeface="Hiragino Kaku Gothic Pro W3" panose="020B0300000000000000"/>
              </a:rPr>
              <a:t>図で観察した結果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CBF548C-4CE4-49C2-947A-C02493B1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97" y="2327332"/>
            <a:ext cx="3601065" cy="24188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47F0E47-F034-431C-93FA-E16CF8F2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62" y="2327332"/>
            <a:ext cx="3601065" cy="24188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B8CAF81-14D3-423D-B468-5364A7779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827" y="2327331"/>
            <a:ext cx="3601064" cy="2418897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37D591D8-03F6-416E-8E4C-53500CFB86CC}"/>
              </a:ext>
            </a:extLst>
          </p:cNvPr>
          <p:cNvSpPr/>
          <p:nvPr/>
        </p:nvSpPr>
        <p:spPr>
          <a:xfrm>
            <a:off x="1651820" y="3867320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6E386E0-D9BE-41FC-A798-F70CAF30BD87}"/>
              </a:ext>
            </a:extLst>
          </p:cNvPr>
          <p:cNvSpPr/>
          <p:nvPr/>
        </p:nvSpPr>
        <p:spPr>
          <a:xfrm>
            <a:off x="7674291" y="3702630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F4315F2-091D-421A-8E35-AA781D5D19AB}"/>
              </a:ext>
            </a:extLst>
          </p:cNvPr>
          <p:cNvSpPr/>
          <p:nvPr/>
        </p:nvSpPr>
        <p:spPr>
          <a:xfrm>
            <a:off x="9754347" y="3839203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BB79CC8-7F67-4760-BA3A-B961A3399A0D}"/>
              </a:ext>
            </a:extLst>
          </p:cNvPr>
          <p:cNvSpPr/>
          <p:nvPr/>
        </p:nvSpPr>
        <p:spPr>
          <a:xfrm>
            <a:off x="2044343" y="47462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顔の長さ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7A845C5-5C1E-4F28-B0A1-A7459711E164}"/>
              </a:ext>
            </a:extLst>
          </p:cNvPr>
          <p:cNvSpPr/>
          <p:nvPr/>
        </p:nvSpPr>
        <p:spPr>
          <a:xfrm>
            <a:off x="5645408" y="47462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右眉の幅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D8284F4-051A-4ED5-A4E7-0579A6E80198}"/>
              </a:ext>
            </a:extLst>
          </p:cNvPr>
          <p:cNvSpPr/>
          <p:nvPr/>
        </p:nvSpPr>
        <p:spPr>
          <a:xfrm>
            <a:off x="9400361" y="474838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口の幅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A8EC6C1E-33BE-4037-AC83-E432FA1F78AE}"/>
              </a:ext>
            </a:extLst>
          </p:cNvPr>
          <p:cNvSpPr txBox="1">
            <a:spLocks/>
          </p:cNvSpPr>
          <p:nvPr/>
        </p:nvSpPr>
        <p:spPr>
          <a:xfrm>
            <a:off x="784549" y="5325878"/>
            <a:ext cx="11137490" cy="103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b="0" i="0" kern="1200">
                <a:solidFill>
                  <a:schemeClr val="tx1"/>
                </a:solidFill>
                <a:latin typeface="DIN Alternate" panose="020B0500000000000000" pitchFamily="34" charset="0"/>
                <a:ea typeface="Hiragino Kaku Gothic Pro W3" panose="020B03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Hiragino Kaku Gothic Pro W3" panose="020B0300000000000000"/>
              </a:rPr>
              <a:t>この</a:t>
            </a:r>
            <a:r>
              <a:rPr lang="en-US" altLang="ja-JP" dirty="0">
                <a:ea typeface="Hiragino Kaku Gothic Pro W3" panose="020B0300000000000000"/>
              </a:rPr>
              <a:t>3</a:t>
            </a:r>
            <a:r>
              <a:rPr lang="ja-JP" altLang="en-US">
                <a:ea typeface="Hiragino Kaku Gothic Pro W3" panose="020B0300000000000000"/>
              </a:rPr>
              <a:t>人は上記の項目</a:t>
            </a:r>
            <a:r>
              <a:rPr lang="ja-JP" altLang="en-US" dirty="0">
                <a:ea typeface="Hiragino Kaku Gothic Pro W3" panose="020B0300000000000000"/>
              </a:rPr>
              <a:t>を見れば分類できると考えられる</a:t>
            </a:r>
            <a:endParaRPr lang="en-US" altLang="ja-JP" dirty="0">
              <a:ea typeface="Hiragino Kaku Gothic Pro W3" panose="020B0300000000000000"/>
            </a:endParaRPr>
          </a:p>
          <a:p>
            <a:r>
              <a:rPr lang="ja-JP" altLang="en-US" dirty="0">
                <a:ea typeface="Hiragino Kaku Gothic Pro W3" panose="020B0300000000000000"/>
              </a:rPr>
              <a:t>このように固有のデータをもっと特徴量として抽出する必要がある</a:t>
            </a:r>
            <a:endParaRPr lang="en-US" altLang="ja-JP" dirty="0">
              <a:ea typeface="Hiragino Kaku Gothic Pro W3" panose="020B0300000000000000"/>
            </a:endParaRPr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BF67D258-8666-BE45-9472-120106D94633}"/>
              </a:ext>
            </a:extLst>
          </p:cNvPr>
          <p:cNvSpPr/>
          <p:nvPr/>
        </p:nvSpPr>
        <p:spPr>
          <a:xfrm>
            <a:off x="0" y="6731000"/>
            <a:ext cx="10450285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65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/>
              <a:t>GUI(PyQt5</a:t>
            </a:r>
            <a:r>
              <a:rPr lang="ja-JP" altLang="en-US"/>
              <a:t>を使用</a:t>
            </a:r>
            <a:r>
              <a:rPr lang="en-US" altLang="ja-JP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54486" cy="445642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データベースとクエリを</a:t>
            </a:r>
            <a:r>
              <a:rPr lang="en-US" altLang="ja-JP" dirty="0">
                <a:ea typeface="Hiragino Kaku Gothic Pro W3" panose="020B0300000000000000"/>
              </a:rPr>
              <a:t>GUI</a:t>
            </a:r>
            <a:r>
              <a:rPr lang="ja-JP" altLang="en-US" dirty="0">
                <a:ea typeface="Hiragino Kaku Gothic Pro W3" panose="020B0300000000000000"/>
              </a:rPr>
              <a:t>で操作</a:t>
            </a: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認識精度が最も良いアルゴリズムを適用</a:t>
            </a: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追加機能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カメラで顔登録する機能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顔の読み取りでロック解除など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DIN Alternate" panose="020B0500000000000000"/>
                <a:ea typeface="Hiragino Kaku Gothic Pro W3" panose="020B0300000000000000"/>
              </a:rPr>
              <a:t>GUI</a:t>
            </a:r>
            <a:r>
              <a:rPr lang="ja-JP" altLang="en-US" dirty="0">
                <a:ea typeface="Hiragino Kaku Gothic Pro W3" panose="020B0300000000000000"/>
              </a:rPr>
              <a:t>改善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87F01D6-01AC-4038-9BD4-32F978D2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99" y="2076345"/>
            <a:ext cx="4703980" cy="290540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CFCED6-B886-45EB-B09D-25A361307CD4}"/>
              </a:ext>
            </a:extLst>
          </p:cNvPr>
          <p:cNvSpPr/>
          <p:nvPr/>
        </p:nvSpPr>
        <p:spPr>
          <a:xfrm>
            <a:off x="8513841" y="5058839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試作</a:t>
            </a:r>
            <a:r>
              <a:rPr lang="en-US" altLang="ja-JP" sz="2400" b="1" dirty="0">
                <a:latin typeface="DIN Alternate" panose="020B0500000000000000"/>
                <a:ea typeface="Hiragino Kaku Gothic Pro W3" panose="020B0300000000000000" pitchFamily="34" charset="-128"/>
              </a:rPr>
              <a:t>GUI</a:t>
            </a:r>
          </a:p>
        </p:txBody>
      </p:sp>
      <p:sp>
        <p:nvSpPr>
          <p:cNvPr id="7" name="ProgressBar">
            <a:extLst>
              <a:ext uri="{FF2B5EF4-FFF2-40B4-BE49-F238E27FC236}">
                <a16:creationId xmlns:a16="http://schemas.microsoft.com/office/drawing/2014/main" id="{126FCD72-2FD7-3A40-8AFC-72D4230B98EE}"/>
              </a:ext>
            </a:extLst>
          </p:cNvPr>
          <p:cNvSpPr/>
          <p:nvPr/>
        </p:nvSpPr>
        <p:spPr>
          <a:xfrm>
            <a:off x="0" y="6731000"/>
            <a:ext cx="11030857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4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17350" cy="38314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「キムタクに一番似ているのは誰か」という疑問や、「顔をパスワードの代わりとして利用したい」と言った要求に答えるシステムを開発する。代表的なパターン</a:t>
            </a:r>
            <a:endParaRPr lang="en-US" altLang="ja-JP" sz="3200" dirty="0"/>
          </a:p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識別手法 </a:t>
            </a:r>
            <a:r>
              <a:rPr lang="en-US" altLang="ja-JP" sz="3200" dirty="0"/>
              <a:t>(K </a:t>
            </a:r>
            <a:r>
              <a:rPr lang="ja-JP" altLang="en-US" sz="3200" dirty="0"/>
              <a:t>最近傍法、部分空間法等</a:t>
            </a:r>
            <a:r>
              <a:rPr lang="en-US" altLang="ja-JP" sz="3200" dirty="0"/>
              <a:t>) </a:t>
            </a:r>
            <a:r>
              <a:rPr lang="ja-JP" altLang="en-US" sz="3200" dirty="0"/>
              <a:t>を学びながら、</a:t>
            </a:r>
            <a:endParaRPr lang="en-US" altLang="ja-JP" sz="3200" dirty="0"/>
          </a:p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高速で認識率のよいアルゴリズムを作成する。</a:t>
            </a:r>
            <a:endParaRPr lang="en-US" altLang="ja-JP" dirty="0"/>
          </a:p>
          <a:p>
            <a:pPr marL="0" indent="0">
              <a:lnSpc>
                <a:spcPct val="170000"/>
              </a:lnSpc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8C36C8-4007-42FD-A640-2406ACF0450F}"/>
              </a:ext>
            </a:extLst>
          </p:cNvPr>
          <p:cNvSpPr txBox="1"/>
          <p:nvPr/>
        </p:nvSpPr>
        <p:spPr>
          <a:xfrm>
            <a:off x="2182368" y="6001623"/>
            <a:ext cx="917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『</a:t>
            </a:r>
            <a:r>
              <a:rPr kumimoji="1" lang="ja-JP" altLang="en-US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情報プロジェクト</a:t>
            </a:r>
            <a:r>
              <a:rPr lang="ja-JP" altLang="en-US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：マルチメディア情報検索</a:t>
            </a:r>
            <a:r>
              <a:rPr lang="en-US" altLang="ja-JP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』</a:t>
            </a:r>
            <a:r>
              <a:rPr lang="ja-JP" altLang="en-US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配布資料</a:t>
            </a:r>
            <a:endParaRPr kumimoji="1" lang="ja-JP" altLang="en-US" sz="24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</p:txBody>
      </p:sp>
      <p:sp>
        <p:nvSpPr>
          <p:cNvPr id="7" name="ProgressBar">
            <a:extLst>
              <a:ext uri="{FF2B5EF4-FFF2-40B4-BE49-F238E27FC236}">
                <a16:creationId xmlns:a16="http://schemas.microsoft.com/office/drawing/2014/main" id="{B0C65F1C-96A5-164B-9442-70DFF1DE0335}"/>
              </a:ext>
            </a:extLst>
          </p:cNvPr>
          <p:cNvSpPr/>
          <p:nvPr/>
        </p:nvSpPr>
        <p:spPr>
          <a:xfrm>
            <a:off x="0" y="6731000"/>
            <a:ext cx="1161143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93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</a:t>
            </a:r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有効な特徴量の探索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更なる精度の向上</a:t>
            </a:r>
            <a:r>
              <a:rPr lang="en-US" altLang="ja-JP" dirty="0"/>
              <a:t>(80%</a:t>
            </a:r>
            <a:r>
              <a:rPr lang="ja-JP" altLang="en-US" dirty="0"/>
              <a:t>以上を目標とする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未登録の場合未登録だと判定する機能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カメラを利用した顔認識システムの構築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GUI</a:t>
            </a:r>
            <a:r>
              <a:rPr kumimoji="1" lang="ja-JP" altLang="en-US" dirty="0"/>
              <a:t>改良</a:t>
            </a:r>
            <a:endParaRPr kumimoji="1" lang="en-US" altLang="ja-JP" dirty="0"/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9F0C8E8E-84F5-5142-A3E4-7E51D5E7D540}"/>
              </a:ext>
            </a:extLst>
          </p:cNvPr>
          <p:cNvSpPr/>
          <p:nvPr/>
        </p:nvSpPr>
        <p:spPr>
          <a:xfrm>
            <a:off x="0" y="6731000"/>
            <a:ext cx="11611428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896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664D1-7272-0F4F-AE7D-6EF153CD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/>
              <a:t>ご静聴ありがとうございました</a:t>
            </a:r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96B61B2A-7A21-104F-B7E6-E8A1FFD4C3AB}"/>
              </a:ext>
            </a:extLst>
          </p:cNvPr>
          <p:cNvSpPr/>
          <p:nvPr/>
        </p:nvSpPr>
        <p:spPr>
          <a:xfrm>
            <a:off x="0" y="6731000"/>
            <a:ext cx="12192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9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A2AD3-D916-41B2-8097-8A777A4C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CNN</a:t>
            </a:r>
            <a:r>
              <a:rPr lang="ja-JP" altLang="en-US" dirty="0"/>
              <a:t>の説明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E2C0F-A7BC-404F-B4EF-08881F14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通常の</a:t>
            </a:r>
            <a:r>
              <a:rPr lang="en-US" altLang="ja-JP" dirty="0"/>
              <a:t>NN</a:t>
            </a:r>
            <a:r>
              <a:rPr lang="ja-JP" altLang="en-US" dirty="0"/>
              <a:t>に前処理として畳み込みとプーリングを行う手法</a:t>
            </a:r>
            <a:endParaRPr lang="en-US" altLang="ja-JP" dirty="0"/>
          </a:p>
          <a:p>
            <a:r>
              <a:rPr lang="ja-JP" altLang="en-US" dirty="0"/>
              <a:t>畳み込み</a:t>
            </a:r>
            <a:endParaRPr lang="en-US" altLang="ja-JP" dirty="0"/>
          </a:p>
          <a:p>
            <a:pPr lvl="1"/>
            <a:r>
              <a:rPr lang="ja-JP" altLang="en-US" dirty="0"/>
              <a:t>フィルターを作成し、特徴を抽出する</a:t>
            </a:r>
            <a:endParaRPr lang="en-US" altLang="ja-JP" dirty="0"/>
          </a:p>
          <a:p>
            <a:pPr lvl="1"/>
            <a:r>
              <a:rPr lang="ja-JP" altLang="en-US" dirty="0"/>
              <a:t>形が同じものが検出しやすくなる</a:t>
            </a:r>
            <a:endParaRPr lang="en-US" altLang="ja-JP" dirty="0"/>
          </a:p>
          <a:p>
            <a:r>
              <a:rPr lang="ja-JP" altLang="en-US" dirty="0"/>
              <a:t>プーリング</a:t>
            </a:r>
            <a:endParaRPr lang="en-US" altLang="ja-JP" dirty="0"/>
          </a:p>
          <a:p>
            <a:pPr lvl="1"/>
            <a:r>
              <a:rPr lang="ja-JP" altLang="en-US" dirty="0"/>
              <a:t>複数ピクセルの最大値で画像を縮小させる</a:t>
            </a:r>
            <a:endParaRPr lang="en-US" altLang="ja-JP" dirty="0"/>
          </a:p>
          <a:p>
            <a:pPr lvl="1"/>
            <a:r>
              <a:rPr lang="ja-JP" altLang="en-US" dirty="0"/>
              <a:t>位置のずれに頑強になる</a:t>
            </a:r>
            <a:endParaRPr lang="en-US" altLang="ja-JP" dirty="0"/>
          </a:p>
          <a:p>
            <a:r>
              <a:rPr lang="ja-JP" altLang="en-US" dirty="0"/>
              <a:t>全結合</a:t>
            </a:r>
            <a:endParaRPr lang="en-US" altLang="ja-JP" dirty="0"/>
          </a:p>
          <a:p>
            <a:pPr lvl="1"/>
            <a:r>
              <a:rPr lang="ja-JP" altLang="en-US" dirty="0"/>
              <a:t>それまでの層からの出力をもとにニューロンを作成、結合</a:t>
            </a:r>
            <a:endParaRPr lang="en-US" altLang="ja-JP" dirty="0"/>
          </a:p>
          <a:p>
            <a:pPr lvl="1"/>
            <a:r>
              <a:rPr lang="ja-JP" altLang="en-US" dirty="0"/>
              <a:t>誤差逆伝播法で重みを学習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988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A2AD3-D916-41B2-8097-8A777A4C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err="1"/>
              <a:t>LightGradientBoostingMachine</a:t>
            </a:r>
            <a:r>
              <a:rPr lang="ja-JP" altLang="en-US" sz="4000" dirty="0"/>
              <a:t>の説明</a:t>
            </a:r>
            <a:endParaRPr kumimoji="1" lang="ja-JP" altLang="en-US" sz="40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62F328-3EB0-4163-9B32-05E689A3C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54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Microsoft</a:t>
            </a:r>
            <a:r>
              <a:rPr lang="ja-JP" altLang="en-US" sz="2400" dirty="0"/>
              <a:t>の</a:t>
            </a:r>
            <a:r>
              <a:rPr lang="en-US" altLang="ja-JP" sz="2400" dirty="0"/>
              <a:t>OSS(</a:t>
            </a:r>
            <a:r>
              <a:rPr lang="en-US" altLang="ja-JP" sz="2400" dirty="0" err="1"/>
              <a:t>LightGBM</a:t>
            </a:r>
            <a:r>
              <a:rPr lang="ja-JP" altLang="en-US" sz="2400" dirty="0"/>
              <a:t>はアルゴリズム名</a:t>
            </a:r>
            <a:r>
              <a:rPr lang="en-US" altLang="ja-JP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>
                <a:latin typeface="DIN Alternate" panose="020B0500000000000000" pitchFamily="34" charset="0"/>
              </a:rPr>
              <a:t>https://github.com/Microsoft/LightGBM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/>
              <a:t>2016</a:t>
            </a:r>
            <a:r>
              <a:rPr kumimoji="1" lang="ja-JP" altLang="en-US" sz="2400" dirty="0"/>
              <a:t>年に他の</a:t>
            </a:r>
            <a:r>
              <a:rPr kumimoji="1" lang="en-US" altLang="ja-JP" sz="2400" dirty="0"/>
              <a:t>GBDT</a:t>
            </a:r>
            <a:r>
              <a:rPr kumimoji="1" lang="ja-JP" altLang="en-US" sz="2400" dirty="0"/>
              <a:t>に圧勝した</a:t>
            </a:r>
            <a:r>
              <a:rPr kumimoji="1" lang="en-US" altLang="ja-JP" sz="2400" dirty="0" err="1"/>
              <a:t>XGBoost</a:t>
            </a:r>
            <a:r>
              <a:rPr kumimoji="1" lang="ja-JP" altLang="en-US" sz="2400" dirty="0"/>
              <a:t>より高性能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en-US" altLang="ja-JP" sz="2400" dirty="0"/>
              <a:t>GBDT</a:t>
            </a:r>
            <a:r>
              <a:rPr kumimoji="1" lang="ja-JP" altLang="en-US" sz="2400" dirty="0"/>
              <a:t>は複数の決定木で学習させる手法</a:t>
            </a:r>
            <a:r>
              <a:rPr kumimoji="1" lang="en-US" altLang="ja-JP" sz="2400" dirty="0"/>
              <a:t>(Random Forest)</a:t>
            </a:r>
          </a:p>
          <a:p>
            <a:pPr>
              <a:lnSpc>
                <a:spcPct val="150000"/>
              </a:lnSpc>
            </a:pPr>
            <a:r>
              <a:rPr lang="en-US" altLang="ja-JP" sz="2400" dirty="0" err="1"/>
              <a:t>LightGBM</a:t>
            </a:r>
            <a:r>
              <a:rPr lang="en-US" altLang="ja-JP" sz="2400" dirty="0"/>
              <a:t> = GBDT(Gradient Boosting Decision Tree) + GOSS(</a:t>
            </a:r>
            <a:r>
              <a:rPr lang="en-US" altLang="ja-JP" sz="2400" dirty="0" err="1"/>
              <a:t>Gradien</a:t>
            </a:r>
            <a:r>
              <a:rPr lang="en-US" altLang="ja-JP" sz="2400" dirty="0"/>
              <a:t>-based One-side Sampling) + EFB(Exclusive Feature Bundling)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>
                <a:latin typeface="DIN Alternate" panose="020B0500000000000000" pitchFamily="34" charset="0"/>
              </a:rPr>
              <a:t>GOSS</a:t>
            </a:r>
            <a:r>
              <a:rPr lang="ja-JP" altLang="en-US" sz="2000" dirty="0"/>
              <a:t>で全データを走査せずに分岐スコアを算出</a:t>
            </a:r>
            <a:endParaRPr lang="en-US" altLang="ja-JP" sz="2000" dirty="0"/>
          </a:p>
          <a:p>
            <a:pPr lvl="1">
              <a:lnSpc>
                <a:spcPct val="150000"/>
              </a:lnSpc>
            </a:pPr>
            <a:r>
              <a:rPr kumimoji="1" lang="en-US" altLang="ja-JP" sz="2000" dirty="0">
                <a:latin typeface="DIN Alternate" panose="020B0500000000000000" pitchFamily="34" charset="0"/>
              </a:rPr>
              <a:t>EFB</a:t>
            </a:r>
            <a:r>
              <a:rPr kumimoji="1" lang="ja-JP" altLang="en-US" sz="2000" dirty="0"/>
              <a:t>で特徴量をまとめて計算量を削減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2A8BBB-744F-4152-B01A-9009C8DF7F00}"/>
              </a:ext>
            </a:extLst>
          </p:cNvPr>
          <p:cNvSpPr/>
          <p:nvPr/>
        </p:nvSpPr>
        <p:spPr>
          <a:xfrm>
            <a:off x="711200" y="5842337"/>
            <a:ext cx="1076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err="1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LightGBM</a:t>
            </a:r>
            <a:r>
              <a:rPr lang="ja-JP" altLang="en-US" sz="12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元論文</a:t>
            </a:r>
            <a:endParaRPr lang="en-US" altLang="ja-JP" sz="12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r>
              <a:rPr lang="ja-JP" altLang="en-US" sz="1200" dirty="0">
                <a:latin typeface="DIN Alternate" panose="020B0500000000000000" pitchFamily="34" charset="0"/>
                <a:hlinkClick r:id="rId2"/>
              </a:rPr>
              <a:t>https://papers.nips.cc/paper/6907-lightgbm-a-highly-efficient-gradient-boosting-decision-tree.pdf</a:t>
            </a:r>
            <a:endParaRPr lang="en-US" altLang="ja-JP" sz="1200" dirty="0">
              <a:latin typeface="DIN Alternate" panose="020B0500000000000000" pitchFamily="34" charset="0"/>
            </a:endParaRPr>
          </a:p>
          <a:p>
            <a:r>
              <a:rPr lang="ja-JP" altLang="en-US" sz="12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参考スライド</a:t>
            </a:r>
            <a:endParaRPr lang="en-US" altLang="ja-JP" sz="12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r>
              <a:rPr lang="en-US" altLang="ja-JP" sz="1200" dirty="0">
                <a:latin typeface="DIN Alternate" panose="020B0500000000000000" pitchFamily="34" charset="0"/>
                <a:hlinkClick r:id="rId3"/>
              </a:rPr>
              <a:t>https://www.slideshare.net/tkm2261/kaggle-in?next_slideshow=1</a:t>
            </a:r>
            <a:endParaRPr lang="en-US" altLang="ja-JP" sz="1200" dirty="0">
              <a:latin typeface="DIN Alternate" panose="020B0500000000000000" pitchFamily="34" charset="0"/>
            </a:endParaRPr>
          </a:p>
          <a:p>
            <a:endParaRPr lang="en-US" altLang="ja-JP" sz="1200" dirty="0">
              <a:latin typeface="DIN Alternate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55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D6DE6-4161-4EB4-BC54-F70853C9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LightGBM</a:t>
            </a:r>
            <a:r>
              <a:rPr kumimoji="1" lang="ja-JP" altLang="en-US" dirty="0"/>
              <a:t>参考資料</a:t>
            </a:r>
          </a:p>
        </p:txBody>
      </p:sp>
      <p:pic>
        <p:nvPicPr>
          <p:cNvPr id="4" name="図 3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188E248-6C2E-44E8-8FB1-518AD192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509" y="3163260"/>
            <a:ext cx="3438952" cy="2769373"/>
          </a:xfrm>
          <a:prstGeom prst="rect">
            <a:avLst/>
          </a:prstGeom>
        </p:spPr>
      </p:pic>
      <p:pic>
        <p:nvPicPr>
          <p:cNvPr id="6" name="図 5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7898F231-306E-4D2A-837F-11D7702C1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0" y="1690688"/>
            <a:ext cx="4615571" cy="121137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061214A-589F-426D-8F08-8EC3A7378856}"/>
              </a:ext>
            </a:extLst>
          </p:cNvPr>
          <p:cNvSpPr/>
          <p:nvPr/>
        </p:nvSpPr>
        <p:spPr>
          <a:xfrm>
            <a:off x="889285" y="6095024"/>
            <a:ext cx="5529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DIN Alternate" panose="020B0500000000000000" pitchFamily="34" charset="0"/>
              </a:rPr>
              <a:t>XGBoost</a:t>
            </a:r>
            <a:r>
              <a:rPr lang="en-US" altLang="ja-JP" dirty="0">
                <a:latin typeface="DIN Alternate" panose="020B0500000000000000" pitchFamily="34" charset="0"/>
              </a:rPr>
              <a:t>: A Scalable Tree Boosting System(Chen+ 2016)</a:t>
            </a:r>
          </a:p>
        </p:txBody>
      </p:sp>
      <p:pic>
        <p:nvPicPr>
          <p:cNvPr id="9" name="図 8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C4775FB-200C-4D95-ADA7-8B3C0D6E3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002" y="2121094"/>
            <a:ext cx="5033486" cy="387191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D6CCB2E-0670-4F1C-8F8A-7B536EECFD2D}"/>
              </a:ext>
            </a:extLst>
          </p:cNvPr>
          <p:cNvSpPr/>
          <p:nvPr/>
        </p:nvSpPr>
        <p:spPr>
          <a:xfrm>
            <a:off x="7645078" y="609502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DIN Alternate" panose="020B0500000000000000" pitchFamily="34" charset="0"/>
              </a:rPr>
              <a:t>LightGBM</a:t>
            </a:r>
            <a:r>
              <a:rPr lang="en-US" altLang="ja-JP" dirty="0">
                <a:latin typeface="DIN Alternate" panose="020B0500000000000000" pitchFamily="34" charset="0"/>
              </a:rPr>
              <a:t> vs </a:t>
            </a:r>
            <a:r>
              <a:rPr lang="en-US" altLang="ja-JP" dirty="0" err="1">
                <a:latin typeface="DIN Alternate" panose="020B0500000000000000" pitchFamily="34" charset="0"/>
              </a:rPr>
              <a:t>XGboost</a:t>
            </a:r>
            <a:endParaRPr lang="en-US" altLang="ja-JP" dirty="0">
              <a:latin typeface="DIN Alternate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9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使用データセット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12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/>
              <a:t>与えられたデータは</a:t>
            </a:r>
            <a:r>
              <a:rPr lang="en-US" altLang="ja-JP" sz="3600" dirty="0"/>
              <a:t>20</a:t>
            </a:r>
            <a:r>
              <a:rPr lang="ja-JP" altLang="en-US" sz="3600" dirty="0"/>
              <a:t>人の顔写真が</a:t>
            </a:r>
            <a:r>
              <a:rPr lang="en-US" altLang="ja-JP" sz="3600" dirty="0"/>
              <a:t>10</a:t>
            </a:r>
            <a:r>
              <a:rPr lang="ja-JP" altLang="en-US" sz="3600" dirty="0"/>
              <a:t>枚ずつ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iragino Kaku Gothic Pro W3" panose="020B0300000000000000" pitchFamily="34" charset="-128"/>
              </a:rPr>
              <a:t>検証用のクエリデータは</a:t>
            </a:r>
            <a:r>
              <a:rPr kumimoji="1" lang="en-US" altLang="ja-JP" sz="3600" dirty="0"/>
              <a:t>58</a:t>
            </a:r>
            <a:r>
              <a:rPr kumimoji="1" lang="ja-JP" altLang="en-US" sz="3600" dirty="0">
                <a:latin typeface="Hiragino Kaku Gothic Pro W3" panose="020B0300000000000000" pitchFamily="34" charset="-128"/>
              </a:rPr>
              <a:t>枚</a:t>
            </a:r>
            <a:endParaRPr lang="en-US" altLang="ja-JP" sz="3600" dirty="0">
              <a:latin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人によって枚数は異なる</a:t>
            </a:r>
            <a:endParaRPr lang="en-US" altLang="ja-JP" sz="3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ja-JP" sz="36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58</a:t>
            </a: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枚の内</a:t>
            </a:r>
            <a:r>
              <a:rPr lang="en-US" altLang="ja-JP" sz="36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2</a:t>
            </a: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枚は</a:t>
            </a:r>
            <a:r>
              <a:rPr lang="ja-JP" altLang="en-US" sz="3600" b="1" dirty="0">
                <a:solidFill>
                  <a:schemeClr val="accent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登録されていない</a:t>
            </a: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人物</a:t>
            </a:r>
            <a:endParaRPr lang="en-US" altLang="ja-JP" sz="3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/>
              <a:t>認識精度は「</a:t>
            </a:r>
            <a:r>
              <a:rPr lang="ja-JP" altLang="en-US" sz="3600" b="1" dirty="0">
                <a:solidFill>
                  <a:schemeClr val="accent2"/>
                </a:solidFill>
              </a:rPr>
              <a:t>正解数</a:t>
            </a:r>
            <a:r>
              <a:rPr lang="en-US" altLang="ja-JP" sz="3600" b="1" dirty="0">
                <a:solidFill>
                  <a:schemeClr val="accent2"/>
                </a:solidFill>
              </a:rPr>
              <a:t>÷</a:t>
            </a:r>
            <a:r>
              <a:rPr lang="ja-JP" altLang="en-US" sz="3600" b="1" dirty="0">
                <a:solidFill>
                  <a:schemeClr val="accent2"/>
                </a:solidFill>
              </a:rPr>
              <a:t>クエリ数</a:t>
            </a:r>
            <a:r>
              <a:rPr lang="en-US" altLang="ja-JP" sz="3600" b="1" dirty="0">
                <a:solidFill>
                  <a:schemeClr val="accent2"/>
                </a:solidFill>
                <a:ea typeface="Hiragino Kaku Gothic Pro W3" panose="020B0300000000000000"/>
              </a:rPr>
              <a:t>(</a:t>
            </a:r>
            <a:r>
              <a:rPr lang="en-US" altLang="ja-JP" sz="3600" b="1" dirty="0">
                <a:solidFill>
                  <a:schemeClr val="accent2"/>
                </a:solidFill>
              </a:rPr>
              <a:t>58</a:t>
            </a:r>
            <a:r>
              <a:rPr lang="en-US" altLang="ja-JP" sz="3600" b="1" dirty="0">
                <a:solidFill>
                  <a:schemeClr val="accent2"/>
                </a:solidFill>
                <a:ea typeface="Hiragino Kaku Gothic Pro W3" panose="020B0300000000000000"/>
              </a:rPr>
              <a:t>)</a:t>
            </a:r>
            <a:r>
              <a:rPr lang="ja-JP" altLang="en-US" sz="3600" dirty="0">
                <a:ea typeface="Hiragino Kaku Gothic Pro W3" panose="020B0300000000000000"/>
              </a:rPr>
              <a:t>」</a:t>
            </a:r>
            <a:r>
              <a:rPr lang="ja-JP" altLang="en-US" sz="3600" dirty="0"/>
              <a:t>で計算</a:t>
            </a:r>
            <a:endParaRPr lang="en-US" altLang="ja-JP" sz="3600" dirty="0"/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2E99E5BA-3891-154B-9A6E-893DF241C2D9}"/>
              </a:ext>
            </a:extLst>
          </p:cNvPr>
          <p:cNvSpPr/>
          <p:nvPr/>
        </p:nvSpPr>
        <p:spPr>
          <a:xfrm>
            <a:off x="0" y="6731000"/>
            <a:ext cx="1741714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43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3F06A-42DE-8F4F-A1FB-A0C8617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データセット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8E1C1C-7193-1041-9D16-24FA7D4D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26" y="1567987"/>
            <a:ext cx="1432188" cy="106668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02E28E-6C9C-6F49-8C57-0D5CEE08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39" y="1604574"/>
            <a:ext cx="1432188" cy="10666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7026380-9F96-3741-85B1-878324B77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252" y="1645161"/>
            <a:ext cx="1432188" cy="106668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6D0022D-BB92-654D-9D0A-4102C51F9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654" y="1689759"/>
            <a:ext cx="1432188" cy="106668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F8BDD55-FE2B-3640-8BC1-19EA6DE7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834" y="1732590"/>
            <a:ext cx="1432188" cy="106668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9A5874B-B25A-1D47-855B-29363A1615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2035" y="1551145"/>
            <a:ext cx="1432188" cy="106668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58A73A0-42DB-E640-9B2D-E52EF32123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493" y="1590875"/>
            <a:ext cx="1432188" cy="106668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BEEE504-0B88-954C-8884-08FF11AF0B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0378" y="1643492"/>
            <a:ext cx="1432188" cy="106668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B28F382-7ED6-FD40-A06A-F4CDA91CFB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9733" y="1699750"/>
            <a:ext cx="1432188" cy="106668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92E96A0-C2CD-4245-B15C-33575E7580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2304" y="1745703"/>
            <a:ext cx="1432188" cy="1066682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F2E41D87-291D-EE4B-A2CD-0C17612EFF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9242" y="1561763"/>
            <a:ext cx="1452426" cy="108175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0FDC87BB-1404-AA41-A930-46BBE30F3C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4705" y="1598696"/>
            <a:ext cx="1452426" cy="1081755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96E31B87-8174-2D4C-BA3E-A754FCF245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41002" y="1642036"/>
            <a:ext cx="1452426" cy="108175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D7383EE7-AF28-F44D-8FD1-F1187302C8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01675" y="1686989"/>
            <a:ext cx="1452426" cy="108175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88DD424A-E839-1B40-A18B-DFED0AE831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63125" y="1732590"/>
            <a:ext cx="1452426" cy="1081755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8DE3C90-C9F1-6D4D-9A52-ED7C38DE61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43230" y="1545175"/>
            <a:ext cx="1452426" cy="1081755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4F6A04A6-0D6B-2E45-80FF-F44BFE8BDDD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9920" y="1585694"/>
            <a:ext cx="1452426" cy="1081755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91F18481-D6DD-BB49-97D7-77382DA5C6E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54557" y="1632611"/>
            <a:ext cx="1452426" cy="1081755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B8A8635B-966C-2543-A84F-6D1EAC9F61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18441" y="1680488"/>
            <a:ext cx="1452426" cy="1081755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F6297C75-B3C9-3146-9EA5-4ACED82CA9C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77613" y="1723888"/>
            <a:ext cx="1452426" cy="1081755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BE5746FB-E02B-8542-BDFC-53357EF9B88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53797" y="1565485"/>
            <a:ext cx="1454148" cy="1083037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35D75CA8-C895-C94B-B06A-B14313D22B7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13882" y="1605901"/>
            <a:ext cx="1454148" cy="1083037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657F3F8B-AC5B-E744-BF9A-9F217E542DE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77500" y="1635975"/>
            <a:ext cx="1454148" cy="1083037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767CB1A6-DA4C-D847-9224-DAE155C4751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240522" y="1673035"/>
            <a:ext cx="1454148" cy="1083037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0E366E86-E9A9-084B-AE09-502AC6719CA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199872" y="1716235"/>
            <a:ext cx="1454148" cy="1083037"/>
          </a:xfrm>
          <a:prstGeom prst="rect">
            <a:avLst/>
          </a:prstGeom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705DA08-B3EF-D940-9FD9-24AEE0ED7A30}"/>
              </a:ext>
            </a:extLst>
          </p:cNvPr>
          <p:cNvSpPr txBox="1"/>
          <p:nvPr/>
        </p:nvSpPr>
        <p:spPr>
          <a:xfrm>
            <a:off x="9873472" y="1983720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・・・</a:t>
            </a:r>
          </a:p>
        </p:txBody>
      </p:sp>
      <p:pic>
        <p:nvPicPr>
          <p:cNvPr id="85" name="図 84">
            <a:extLst>
              <a:ext uri="{FF2B5EF4-FFF2-40B4-BE49-F238E27FC236}">
                <a16:creationId xmlns:a16="http://schemas.microsoft.com/office/drawing/2014/main" id="{383D164C-7F4F-1348-9D96-D1E792CBB62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30875" y="4820689"/>
            <a:ext cx="1452426" cy="108175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E5A14569-1074-6746-9FC3-6DB5CA6D96D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30875" y="3578474"/>
            <a:ext cx="1432189" cy="1066683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FABB8A68-4328-9F44-8CB7-1BC87F1147D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06182" y="4820688"/>
            <a:ext cx="1452426" cy="1081755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B86F64EE-920A-2E4F-A580-34C5573E60C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885775" y="3578225"/>
            <a:ext cx="1452426" cy="1081755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7146DE68-C3D7-E945-B1B7-BBE305625AC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649542" y="4820687"/>
            <a:ext cx="1452426" cy="1081755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FEAFD79D-72BA-6F4A-AEA5-793CD2656CC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649542" y="3575913"/>
            <a:ext cx="1452426" cy="1081755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3E80522B-DBD0-7D43-846F-296A36FAF8E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398712" y="4827630"/>
            <a:ext cx="1452427" cy="1081756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8A28282A-B8C4-6544-ABB2-2282859D5DE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393654" y="3578224"/>
            <a:ext cx="1452427" cy="1081756"/>
          </a:xfrm>
          <a:prstGeom prst="rect">
            <a:avLst/>
          </a:prstGeom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79E19303-CC52-D140-8D13-4D87047E239D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137767" y="4827631"/>
            <a:ext cx="1452426" cy="1081755"/>
          </a:xfrm>
          <a:prstGeom prst="rect">
            <a:avLst/>
          </a:prstGeom>
        </p:spPr>
      </p:pic>
      <p:pic>
        <p:nvPicPr>
          <p:cNvPr id="103" name="図 102">
            <a:extLst>
              <a:ext uri="{FF2B5EF4-FFF2-40B4-BE49-F238E27FC236}">
                <a16:creationId xmlns:a16="http://schemas.microsoft.com/office/drawing/2014/main" id="{0007E68E-EB29-B942-B4B7-C7CFEEFA7FFF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137767" y="3575913"/>
            <a:ext cx="1452429" cy="1081757"/>
          </a:xfrm>
          <a:prstGeom prst="rect">
            <a:avLst/>
          </a:prstGeom>
        </p:spPr>
      </p:pic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B63857A-86A8-514C-99BE-6E960B1C5E35}"/>
              </a:ext>
            </a:extLst>
          </p:cNvPr>
          <p:cNvSpPr txBox="1"/>
          <p:nvPr/>
        </p:nvSpPr>
        <p:spPr>
          <a:xfrm>
            <a:off x="9697010" y="4523087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・・・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C98384B-88A4-464B-91D0-FB6D89564AC6}"/>
              </a:ext>
            </a:extLst>
          </p:cNvPr>
          <p:cNvSpPr txBox="1"/>
          <p:nvPr/>
        </p:nvSpPr>
        <p:spPr>
          <a:xfrm>
            <a:off x="4466114" y="2905321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>
                <a:latin typeface="DIN Alternate" panose="020B0500000000000000"/>
                <a:ea typeface="Hiragino Kaku Gothic Pro W3" panose="020B0300000000000000"/>
              </a:rPr>
              <a:t>学習データ</a:t>
            </a:r>
            <a:endParaRPr lang="en-US" altLang="ja-JP" sz="2400" dirty="0">
              <a:latin typeface="DIN Alternate" panose="020B0500000000000000"/>
              <a:ea typeface="Hiragino Kaku Gothic Pro W3" panose="020B030000000000000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55D4D14-BCBB-0848-AB06-0F366E2E2336}"/>
              </a:ext>
            </a:extLst>
          </p:cNvPr>
          <p:cNvSpPr txBox="1"/>
          <p:nvPr/>
        </p:nvSpPr>
        <p:spPr>
          <a:xfrm>
            <a:off x="3411503" y="6031210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>
                <a:latin typeface="DIN Alternate" panose="020B0500000000000000"/>
                <a:ea typeface="Hiragino Kaku Gothic Pro W3" panose="020B0300000000000000"/>
              </a:rPr>
              <a:t>検証用データ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(</a:t>
            </a:r>
            <a:r>
              <a:rPr lang="ja-JP" altLang="en-US" sz="2400">
                <a:latin typeface="DIN Alternate" panose="020B0500000000000000"/>
                <a:ea typeface="Hiragino Kaku Gothic Pro W3" panose="020B0300000000000000"/>
              </a:rPr>
              <a:t>クエリデータ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)</a:t>
            </a:r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399E515D-B0FA-8B47-961A-A42F05F6F5D2}"/>
              </a:ext>
            </a:extLst>
          </p:cNvPr>
          <p:cNvSpPr/>
          <p:nvPr/>
        </p:nvSpPr>
        <p:spPr>
          <a:xfrm>
            <a:off x="0" y="6731000"/>
            <a:ext cx="2322286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54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システムの全体像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9F649E-9D3E-4647-B694-9972E89F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99" y="1539023"/>
            <a:ext cx="1243005" cy="9257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AFC8EF-CBF1-484B-BA38-A9FEEC98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08" y="1460331"/>
            <a:ext cx="845337" cy="84533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35D408-E30D-AE46-92B6-774045B25417}"/>
              </a:ext>
            </a:extLst>
          </p:cNvPr>
          <p:cNvSpPr/>
          <p:nvPr/>
        </p:nvSpPr>
        <p:spPr>
          <a:xfrm>
            <a:off x="4314677" y="2116254"/>
            <a:ext cx="1675534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前処理部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F71AB5-0A53-7143-A540-4C6F69C77649}"/>
              </a:ext>
            </a:extLst>
          </p:cNvPr>
          <p:cNvSpPr/>
          <p:nvPr/>
        </p:nvSpPr>
        <p:spPr>
          <a:xfrm>
            <a:off x="2669524" y="4278738"/>
            <a:ext cx="1516556" cy="926779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識別部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34596B7-EA4D-FF42-95B3-918C909F9A37}"/>
              </a:ext>
            </a:extLst>
          </p:cNvPr>
          <p:cNvSpPr/>
          <p:nvPr/>
        </p:nvSpPr>
        <p:spPr>
          <a:xfrm>
            <a:off x="6006528" y="4278738"/>
            <a:ext cx="1516556" cy="927648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後処理部</a:t>
            </a:r>
            <a:endParaRPr kumimoji="1" lang="ja-JP" altLang="en-US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0B4FB17-FCBE-45B8-815D-00F3CD7FCCCB}"/>
              </a:ext>
            </a:extLst>
          </p:cNvPr>
          <p:cNvGrpSpPr/>
          <p:nvPr/>
        </p:nvGrpSpPr>
        <p:grpSpPr>
          <a:xfrm>
            <a:off x="1783268" y="5105163"/>
            <a:ext cx="722032" cy="704877"/>
            <a:chOff x="5745047" y="2131445"/>
            <a:chExt cx="989490" cy="965980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D121241-F0DE-264B-B4AD-6BEB428C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5658" y="2131445"/>
              <a:ext cx="898879" cy="898879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B1BDA36-E45D-194F-8CEA-EBE704199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0945" y="2180872"/>
              <a:ext cx="845337" cy="845337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B21CFBB-8FF4-4443-A2F7-B6FEA8B42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5047" y="2252088"/>
              <a:ext cx="845337" cy="845337"/>
            </a:xfrm>
            <a:prstGeom prst="rect">
              <a:avLst/>
            </a:prstGeom>
          </p:spPr>
        </p:pic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59EB97E-5BE8-CD48-A237-70D20B44EA37}"/>
              </a:ext>
            </a:extLst>
          </p:cNvPr>
          <p:cNvSpPr txBox="1"/>
          <p:nvPr/>
        </p:nvSpPr>
        <p:spPr>
          <a:xfrm>
            <a:off x="4095149" y="319593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顔のトリミング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EF4A4B-6E79-9D41-99DD-0A3829DFA392}"/>
              </a:ext>
            </a:extLst>
          </p:cNvPr>
          <p:cNvSpPr txBox="1"/>
          <p:nvPr/>
        </p:nvSpPr>
        <p:spPr>
          <a:xfrm>
            <a:off x="2628757" y="537177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単純マッチング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A09A376-895C-1948-9A2F-AD5A7AD0153F}"/>
              </a:ext>
            </a:extLst>
          </p:cNvPr>
          <p:cNvSpPr txBox="1"/>
          <p:nvPr/>
        </p:nvSpPr>
        <p:spPr>
          <a:xfrm>
            <a:off x="5338329" y="538397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識別結果から解答を出力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B647AE9-989C-D54F-A509-3468DCBA09B9}"/>
              </a:ext>
            </a:extLst>
          </p:cNvPr>
          <p:cNvSpPr txBox="1"/>
          <p:nvPr/>
        </p:nvSpPr>
        <p:spPr>
          <a:xfrm>
            <a:off x="1476104" y="58396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登録データ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C8CC74B-3CA0-4286-B414-C96644BA6210}"/>
              </a:ext>
            </a:extLst>
          </p:cNvPr>
          <p:cNvSpPr/>
          <p:nvPr/>
        </p:nvSpPr>
        <p:spPr>
          <a:xfrm>
            <a:off x="7714705" y="2115249"/>
            <a:ext cx="1800590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特徴抽出</a:t>
            </a:r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17E15B2-40DF-4C23-B6BA-B802D6359367}"/>
              </a:ext>
            </a:extLst>
          </p:cNvPr>
          <p:cNvCxnSpPr>
            <a:cxnSpLocks/>
            <a:stCxn id="114" idx="3"/>
            <a:endCxn id="9" idx="1"/>
          </p:cNvCxnSpPr>
          <p:nvPr/>
        </p:nvCxnSpPr>
        <p:spPr>
          <a:xfrm>
            <a:off x="2654334" y="2579142"/>
            <a:ext cx="166034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27306FA-4A9C-4D6F-ADDD-1BFD96F8E9D4}"/>
              </a:ext>
            </a:extLst>
          </p:cNvPr>
          <p:cNvSpPr/>
          <p:nvPr/>
        </p:nvSpPr>
        <p:spPr>
          <a:xfrm>
            <a:off x="9587372" y="4278738"/>
            <a:ext cx="1516556" cy="927648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出力部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FED714D7-D706-4EC1-97B3-AF26154F59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035" t="11004" r="28787" b="23547"/>
          <a:stretch/>
        </p:blipFill>
        <p:spPr>
          <a:xfrm>
            <a:off x="9676821" y="1220218"/>
            <a:ext cx="1112748" cy="1174616"/>
          </a:xfrm>
          <a:prstGeom prst="rect">
            <a:avLst/>
          </a:prstGeom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E230474-3A5A-45CE-B246-21DA6B5C16C0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5990211" y="2578137"/>
            <a:ext cx="1724494" cy="1005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6897953-BF88-4A81-B47E-EE372C02F82C}"/>
              </a:ext>
            </a:extLst>
          </p:cNvPr>
          <p:cNvSpPr txBox="1"/>
          <p:nvPr/>
        </p:nvSpPr>
        <p:spPr>
          <a:xfrm>
            <a:off x="7507328" y="31922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顔の部位検出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346ECC1-A5D9-4538-9345-CA57BBFA60E2}"/>
              </a:ext>
            </a:extLst>
          </p:cNvPr>
          <p:cNvSpPr txBox="1"/>
          <p:nvPr/>
        </p:nvSpPr>
        <p:spPr>
          <a:xfrm>
            <a:off x="9424786" y="536994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番号で分類</a:t>
            </a:r>
            <a:endParaRPr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444BC1E-CA8C-4E50-86B8-CA413398F2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99620" y="4742128"/>
            <a:ext cx="969904" cy="0"/>
          </a:xfrm>
          <a:prstGeom prst="straightConnector1">
            <a:avLst/>
          </a:prstGeom>
          <a:ln w="44450">
            <a:gradFill flip="none" rotWithShape="1">
              <a:gsLst>
                <a:gs pos="37000">
                  <a:srgbClr val="595A5B"/>
                </a:gs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rgbClr val="101011"/>
                </a:gs>
                <a:gs pos="100000">
                  <a:schemeClr val="tx1"/>
                </a:gs>
              </a:gsLst>
              <a:lin ang="0" scaled="1"/>
              <a:tileRect/>
            </a:gra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5D56BB-CBB3-49EE-84D8-B44D6A8DD7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515295" y="2578137"/>
            <a:ext cx="1130205" cy="1005"/>
          </a:xfrm>
          <a:prstGeom prst="line">
            <a:avLst/>
          </a:prstGeom>
          <a:ln w="44450">
            <a:gradFill flip="none" rotWithShape="1">
              <a:gsLst>
                <a:gs pos="66000">
                  <a:srgbClr val="909090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11283F44-3834-41BD-8170-7D5355F0488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86080" y="4742128"/>
            <a:ext cx="1820448" cy="43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7AC4D607-944D-41E4-B6C8-AAC284310D7D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7523084" y="4742562"/>
            <a:ext cx="2064288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D3591688-25D1-4F96-809D-E48E1B3F5DA4}"/>
              </a:ext>
            </a:extLst>
          </p:cNvPr>
          <p:cNvSpPr txBox="1"/>
          <p:nvPr/>
        </p:nvSpPr>
        <p:spPr>
          <a:xfrm>
            <a:off x="4501429" y="4027507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0</a:t>
            </a:r>
            <a:r>
              <a:rPr lang="ja-JP" altLang="en-US" sz="2000" b="1" dirty="0">
                <a:latin typeface="DIN Alternate"/>
                <a:ea typeface="Hiragino Kaku Gothic Pro W3" panose="020B0300000000000000" pitchFamily="34" charset="-128"/>
              </a:rPr>
              <a:t>：</a:t>
            </a:r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60%</a:t>
            </a:r>
          </a:p>
          <a:p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1</a:t>
            </a:r>
            <a:r>
              <a:rPr lang="ja-JP" altLang="en-US" sz="2000" b="1" dirty="0">
                <a:latin typeface="DIN Alternate"/>
                <a:ea typeface="Hiragino Kaku Gothic Pro W3" panose="020B0300000000000000" pitchFamily="34" charset="-128"/>
              </a:rPr>
              <a:t>：</a:t>
            </a:r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10%…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45CA4477-F16B-473F-BD87-5CD8FA266E7C}"/>
              </a:ext>
            </a:extLst>
          </p:cNvPr>
          <p:cNvSpPr txBox="1"/>
          <p:nvPr/>
        </p:nvSpPr>
        <p:spPr>
          <a:xfrm>
            <a:off x="7839583" y="4233284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He is Mr.0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8779A391-00D6-465C-A9E3-D4151378C6B6}"/>
              </a:ext>
            </a:extLst>
          </p:cNvPr>
          <p:cNvSpPr/>
          <p:nvPr/>
        </p:nvSpPr>
        <p:spPr>
          <a:xfrm>
            <a:off x="978800" y="2116254"/>
            <a:ext cx="1675534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入力</a:t>
            </a:r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CB508BE-EC28-410D-9C16-36B800FB328F}"/>
              </a:ext>
            </a:extLst>
          </p:cNvPr>
          <p:cNvSpPr txBox="1"/>
          <p:nvPr/>
        </p:nvSpPr>
        <p:spPr>
          <a:xfrm>
            <a:off x="859372" y="319593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顔画像を入力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ProgressBar">
            <a:extLst>
              <a:ext uri="{FF2B5EF4-FFF2-40B4-BE49-F238E27FC236}">
                <a16:creationId xmlns:a16="http://schemas.microsoft.com/office/drawing/2014/main" id="{264B717D-012F-CD48-AB92-1A4393871222}"/>
              </a:ext>
            </a:extLst>
          </p:cNvPr>
          <p:cNvSpPr/>
          <p:nvPr/>
        </p:nvSpPr>
        <p:spPr>
          <a:xfrm>
            <a:off x="0" y="6731000"/>
            <a:ext cx="2902857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01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</a:t>
            </a:r>
            <a:r>
              <a:rPr lang="ja-JP" altLang="en-US"/>
              <a:t>　顔検出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99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b="1" dirty="0"/>
              <a:t>顔のトリミング</a:t>
            </a:r>
            <a:endParaRPr kumimoji="1" lang="en-US" altLang="ja-JP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1EBB9F-7C8F-C14F-8660-79D575E0C816}"/>
              </a:ext>
            </a:extLst>
          </p:cNvPr>
          <p:cNvSpPr txBox="1"/>
          <p:nvPr/>
        </p:nvSpPr>
        <p:spPr>
          <a:xfrm>
            <a:off x="1155604" y="5135557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OpenCV</a:t>
            </a:r>
            <a:r>
              <a:rPr lang="ja-JP" altLang="en-US" sz="2400" dirty="0">
                <a:latin typeface="DIN Alternate" panose="020B0500000000000000"/>
                <a:ea typeface="Hiragino Kaku Gothic Pro W3" panose="020B0300000000000000"/>
              </a:rPr>
              <a:t>で顔を切り出し</a:t>
            </a:r>
            <a:endParaRPr lang="en-US" altLang="ja-JP" sz="2400" dirty="0">
              <a:latin typeface="DIN Alternate" panose="020B0500000000000000"/>
              <a:ea typeface="Hiragino Kaku Gothic Pro W3" panose="020B030000000000000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1AD68-01C5-C444-AECA-15A94D9DF6A7}"/>
              </a:ext>
            </a:extLst>
          </p:cNvPr>
          <p:cNvSpPr txBox="1"/>
          <p:nvPr/>
        </p:nvSpPr>
        <p:spPr>
          <a:xfrm>
            <a:off x="460202" y="6392446"/>
            <a:ext cx="559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ja-JP" sz="1600" dirty="0">
                <a:latin typeface="DIN Alternate" panose="020B0500000000000000"/>
              </a:rPr>
              <a:t>OpenCV Face Detection: Visualized  https://vimeo.com/12774628</a:t>
            </a:r>
            <a:endParaRPr kumimoji="1" lang="ja-JP" altLang="en-US" sz="1600" dirty="0">
              <a:latin typeface="DIN Alternate" panose="020B050000000000000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7FEBE8D-2D90-F14C-A76E-F652F1EF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486" y="2459709"/>
            <a:ext cx="2774849" cy="26758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52D341B-D8B1-B84C-834B-7AFD9B48E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46" y="2455024"/>
            <a:ext cx="3592747" cy="267584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79B308-D2BE-F445-AF60-FAA420697DF9}"/>
              </a:ext>
            </a:extLst>
          </p:cNvPr>
          <p:cNvSpPr txBox="1"/>
          <p:nvPr/>
        </p:nvSpPr>
        <p:spPr>
          <a:xfrm>
            <a:off x="6952944" y="513555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err="1">
                <a:latin typeface="DIN Alternate" panose="020B0500000000000000"/>
                <a:ea typeface="Hiragino Kaku Gothic Pro W3" panose="020B0300000000000000"/>
              </a:rPr>
              <a:t>Dlib</a:t>
            </a:r>
            <a:r>
              <a:rPr lang="ja-JP" altLang="en-US" sz="2400" dirty="0">
                <a:ea typeface="Hiragino Kaku Gothic Pro W3" panose="020B0300000000000000"/>
              </a:rPr>
              <a:t>で顔の部位をプロット</a:t>
            </a:r>
            <a:endParaRPr lang="en-US" altLang="ja-JP" sz="2400" dirty="0">
              <a:ea typeface="Hiragino Kaku Gothic Pro W3" panose="020B030000000000000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5DF188C-0074-704A-AFDE-8C1465C5EC5F}"/>
              </a:ext>
            </a:extLst>
          </p:cNvPr>
          <p:cNvSpPr/>
          <p:nvPr/>
        </p:nvSpPr>
        <p:spPr>
          <a:xfrm>
            <a:off x="7348198" y="6392446"/>
            <a:ext cx="2998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1600" dirty="0">
                <a:latin typeface="DIN Alternate" panose="020B0500000000000000"/>
              </a:rPr>
              <a:t>https://github.com/davisking/dlib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349E19-1C75-446E-A2ED-371273D1852A}"/>
              </a:ext>
            </a:extLst>
          </p:cNvPr>
          <p:cNvSpPr/>
          <p:nvPr/>
        </p:nvSpPr>
        <p:spPr>
          <a:xfrm>
            <a:off x="7033846" y="5597221"/>
            <a:ext cx="4959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全体</a:t>
            </a:r>
            <a:r>
              <a:rPr lang="en-US" altLang="ja-JP" sz="2000" dirty="0">
                <a:ea typeface="Hiragino Kaku Gothic Pro W3" panose="020B0300000000000000"/>
              </a:rPr>
              <a:t>/</a:t>
            </a:r>
            <a:r>
              <a:rPr lang="ja-JP" altLang="en-US" sz="2000" dirty="0">
                <a:ea typeface="Hiragino Kaku Gothic Pro W3" panose="020B0300000000000000"/>
              </a:rPr>
              <a:t>部位ごとのトリミングも可能</a:t>
            </a:r>
            <a:endParaRPr lang="en-US" altLang="ja-JP" sz="2000" dirty="0">
              <a:ea typeface="Hiragino Kaku Gothic Pro W3" panose="020B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点の座標から特徴抽出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13D5E84-E01F-458D-AF16-86E0A87E7B85}"/>
              </a:ext>
            </a:extLst>
          </p:cNvPr>
          <p:cNvSpPr/>
          <p:nvPr/>
        </p:nvSpPr>
        <p:spPr>
          <a:xfrm>
            <a:off x="1155604" y="5515283"/>
            <a:ext cx="51979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cascade</a:t>
            </a:r>
            <a:r>
              <a:rPr lang="ja-JP" altLang="en-US" sz="2000" dirty="0">
                <a:latin typeface="DIN Alternate" panose="020B0500000000000000"/>
                <a:ea typeface="Hiragino Kaku Gothic Pro W3" panose="020B0300000000000000"/>
              </a:rPr>
              <a:t>分類器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(</a:t>
            </a:r>
            <a:r>
              <a:rPr lang="en-US" altLang="ja-JP" sz="2000" dirty="0" err="1">
                <a:latin typeface="DIN Alternate" panose="020B0500000000000000"/>
                <a:ea typeface="Hiragino Kaku Gothic Pro W3" panose="020B0300000000000000"/>
              </a:rPr>
              <a:t>Haar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-Like</a:t>
            </a:r>
            <a:r>
              <a:rPr lang="ja-JP" altLang="en-US" sz="2000" dirty="0">
                <a:latin typeface="DIN Alternate" panose="020B0500000000000000"/>
                <a:ea typeface="Hiragino Kaku Gothic Pro W3" panose="020B0300000000000000"/>
              </a:rPr>
              <a:t>特徴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検出領域の明暗差により特徴を捉える</a:t>
            </a:r>
          </a:p>
        </p:txBody>
      </p:sp>
      <p:sp>
        <p:nvSpPr>
          <p:cNvPr id="10" name="ProgressBar">
            <a:extLst>
              <a:ext uri="{FF2B5EF4-FFF2-40B4-BE49-F238E27FC236}">
                <a16:creationId xmlns:a16="http://schemas.microsoft.com/office/drawing/2014/main" id="{C72C0F80-EDCE-DD41-B332-6D9E259C6CFD}"/>
              </a:ext>
            </a:extLst>
          </p:cNvPr>
          <p:cNvSpPr/>
          <p:nvPr/>
        </p:nvSpPr>
        <p:spPr>
          <a:xfrm>
            <a:off x="0" y="6731000"/>
            <a:ext cx="3483428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08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　正規化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C0A07E5-5F77-ED4C-AEDA-252E73FF7C76}"/>
              </a:ext>
            </a:extLst>
          </p:cNvPr>
          <p:cNvSpPr/>
          <p:nvPr/>
        </p:nvSpPr>
        <p:spPr>
          <a:xfrm>
            <a:off x="6791969" y="1656929"/>
            <a:ext cx="2843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画像の輝度を調整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816620-AF0D-F44D-9B63-005C4C6E9F1B}"/>
              </a:ext>
            </a:extLst>
          </p:cNvPr>
          <p:cNvSpPr/>
          <p:nvPr/>
        </p:nvSpPr>
        <p:spPr>
          <a:xfrm>
            <a:off x="1076579" y="1651835"/>
            <a:ext cx="4025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画像のサイズを統一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90070AC-42E5-3646-9BA0-3D7D09FF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027" y="2355737"/>
            <a:ext cx="1270000" cy="1270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28DF44-CD14-0944-9BD3-FC852AA7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4" y="2355737"/>
            <a:ext cx="1270000" cy="1270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ABC274-D2C3-824D-ABEF-F6FFA148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4" y="4144056"/>
            <a:ext cx="1270000" cy="12700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F21EA42-F49D-2F48-847F-21AEE1E9F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027" y="4144056"/>
            <a:ext cx="1270000" cy="1270000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5110056-CA42-DF4C-87BE-C1E41804EF5F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7112004" y="2990737"/>
            <a:ext cx="49402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9DD5A21-E4D3-1F4D-A12C-AF73041CF87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7112004" y="4779056"/>
            <a:ext cx="49402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A96E82B-CAE8-6944-A819-BB0A949BDFAD}"/>
              </a:ext>
            </a:extLst>
          </p:cNvPr>
          <p:cNvSpPr/>
          <p:nvPr/>
        </p:nvSpPr>
        <p:spPr>
          <a:xfrm>
            <a:off x="6276310" y="5810663"/>
            <a:ext cx="4533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画素値のヒストグラムを平坦化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CF5F4B8-7B7F-D644-A3D1-373FCC741763}"/>
              </a:ext>
            </a:extLst>
          </p:cNvPr>
          <p:cNvSpPr/>
          <p:nvPr/>
        </p:nvSpPr>
        <p:spPr>
          <a:xfrm>
            <a:off x="1203228" y="5808512"/>
            <a:ext cx="3771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</a:t>
            </a:r>
            <a:r>
              <a:rPr lang="en-US" altLang="ja-JP" sz="2400" dirty="0">
                <a:latin typeface="DIN Alternate"/>
                <a:ea typeface="Hiragino Kaku Gothic Pro W3" panose="020B0300000000000000" pitchFamily="34" charset="-128"/>
              </a:rPr>
              <a:t>200x200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ピクセルへ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80FFF6F-361D-44B6-BE58-C81A1C45862B}"/>
              </a:ext>
            </a:extLst>
          </p:cNvPr>
          <p:cNvGrpSpPr/>
          <p:nvPr/>
        </p:nvGrpSpPr>
        <p:grpSpPr>
          <a:xfrm>
            <a:off x="1322533" y="2355737"/>
            <a:ext cx="3356689" cy="3206812"/>
            <a:chOff x="1322533" y="2355737"/>
            <a:chExt cx="3356689" cy="3206812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E7AEE2EA-D09A-FE49-A724-EC08A9EEB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24544" y="2355737"/>
              <a:ext cx="1270000" cy="127000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FE96E18-0A8B-DE49-A46F-7AD50C18A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2533" y="3995564"/>
              <a:ext cx="1566985" cy="156698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A0177C2-26CF-604D-9505-4C1750251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9222" y="4150588"/>
              <a:ext cx="1270000" cy="1270000"/>
            </a:xfrm>
            <a:prstGeom prst="rect">
              <a:avLst/>
            </a:prstGeom>
          </p:spPr>
        </p:pic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BF7F3A9-7BBA-AE4A-B6A9-79FFB14C2716}"/>
                </a:ext>
              </a:extLst>
            </p:cNvPr>
            <p:cNvCxnSpPr>
              <a:cxnSpLocks/>
              <a:stCxn id="7" idx="3"/>
              <a:endCxn id="45" idx="1"/>
            </p:cNvCxnSpPr>
            <p:nvPr/>
          </p:nvCxnSpPr>
          <p:spPr>
            <a:xfrm>
              <a:off x="2894544" y="2990737"/>
              <a:ext cx="511481" cy="0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185EF8FF-0DB2-9B49-919A-96F2DF1C9121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2889518" y="4779057"/>
              <a:ext cx="519704" cy="6531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9C3B7803-79C3-474C-BD97-DFC9ADC60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6025" y="2355737"/>
              <a:ext cx="1270000" cy="1270000"/>
            </a:xfrm>
            <a:prstGeom prst="rect">
              <a:avLst/>
            </a:prstGeom>
          </p:spPr>
        </p:pic>
      </p:grpSp>
      <p:pic>
        <p:nvPicPr>
          <p:cNvPr id="51" name="図 50">
            <a:extLst>
              <a:ext uri="{FF2B5EF4-FFF2-40B4-BE49-F238E27FC236}">
                <a16:creationId xmlns:a16="http://schemas.microsoft.com/office/drawing/2014/main" id="{C7A272E0-FCB8-2248-BE7F-11BF680AE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290" y="3253334"/>
            <a:ext cx="2671567" cy="1193300"/>
          </a:xfrm>
          <a:prstGeom prst="rect">
            <a:avLst/>
          </a:prstGeom>
        </p:spPr>
      </p:pic>
      <p:sp>
        <p:nvSpPr>
          <p:cNvPr id="6" name="ProgressBar">
            <a:extLst>
              <a:ext uri="{FF2B5EF4-FFF2-40B4-BE49-F238E27FC236}">
                <a16:creationId xmlns:a16="http://schemas.microsoft.com/office/drawing/2014/main" id="{D2551E6C-1FC1-F04A-BEDB-4CD631067848}"/>
              </a:ext>
            </a:extLst>
          </p:cNvPr>
          <p:cNvSpPr/>
          <p:nvPr/>
        </p:nvSpPr>
        <p:spPr>
          <a:xfrm>
            <a:off x="0" y="6731000"/>
            <a:ext cx="4064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86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E0C60-1913-D34E-B323-2D65CBF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特徴抽出</a:t>
            </a:r>
            <a:r>
              <a:rPr lang="ja-JP" altLang="en-US" dirty="0"/>
              <a:t>部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81E88C-2ED3-4C48-B355-402026590ACF}"/>
              </a:ext>
            </a:extLst>
          </p:cNvPr>
          <p:cNvSpPr/>
          <p:nvPr/>
        </p:nvSpPr>
        <p:spPr>
          <a:xfrm>
            <a:off x="1655559" y="1690688"/>
            <a:ext cx="3225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>
                <a:latin typeface="DIN Alternate"/>
                <a:ea typeface="Hiragino Kaku Gothic Pro W3" panose="020B0300000000000000" pitchFamily="34" charset="-128"/>
              </a:rPr>
              <a:t>Dlib</a:t>
            </a:r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を使った部位情報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6983A7-2E70-4D4E-9494-ADE89CFE78C8}"/>
              </a:ext>
            </a:extLst>
          </p:cNvPr>
          <p:cNvSpPr/>
          <p:nvPr/>
        </p:nvSpPr>
        <p:spPr>
          <a:xfrm>
            <a:off x="838200" y="5487832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口の大きさ、目の大きさ、顔の幅、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各部位間の距離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8F3CDE-9C3E-4647-9B84-6A5C1524A367}"/>
              </a:ext>
            </a:extLst>
          </p:cNvPr>
          <p:cNvSpPr/>
          <p:nvPr/>
        </p:nvSpPr>
        <p:spPr>
          <a:xfrm>
            <a:off x="6988048" y="1690688"/>
            <a:ext cx="4142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次元離散コサイン変換</a:t>
            </a:r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(DCT)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6AFB27-D0D6-2E4B-BA22-AD583299F01D}"/>
              </a:ext>
            </a:extLst>
          </p:cNvPr>
          <p:cNvSpPr/>
          <p:nvPr/>
        </p:nvSpPr>
        <p:spPr>
          <a:xfrm>
            <a:off x="6624707" y="5487116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画像を余弦波の周波数と係数に変換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A5CF147-122F-5B4F-BF5F-2743961BF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" t="30960" r="2723" b="10517"/>
          <a:stretch/>
        </p:blipFill>
        <p:spPr>
          <a:xfrm>
            <a:off x="6507141" y="2516875"/>
            <a:ext cx="5101876" cy="236602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AA25DF0-7473-9D43-B7F8-FC43290BF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66" y="2349603"/>
            <a:ext cx="3592747" cy="2675848"/>
          </a:xfrm>
          <a:prstGeom prst="rect">
            <a:avLst/>
          </a:prstGeom>
        </p:spPr>
      </p:pic>
      <p:sp>
        <p:nvSpPr>
          <p:cNvPr id="11" name="ProgressBar">
            <a:extLst>
              <a:ext uri="{FF2B5EF4-FFF2-40B4-BE49-F238E27FC236}">
                <a16:creationId xmlns:a16="http://schemas.microsoft.com/office/drawing/2014/main" id="{9513A9B3-2CDD-9843-83A7-A8951B398208}"/>
              </a:ext>
            </a:extLst>
          </p:cNvPr>
          <p:cNvSpPr/>
          <p:nvPr/>
        </p:nvSpPr>
        <p:spPr>
          <a:xfrm>
            <a:off x="0" y="6731000"/>
            <a:ext cx="4644572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09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65A58-7AC2-E54D-BE59-EA82B313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識別部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33524-8885-4E48-A25B-BB9E5643E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33680" cy="4351338"/>
          </a:xfrm>
        </p:spPr>
        <p:txBody>
          <a:bodyPr/>
          <a:lstStyle/>
          <a:p>
            <a:r>
              <a:rPr lang="ja-JP" altLang="en-US" dirty="0"/>
              <a:t>画像そのものを使用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ピクセルマッチング</a:t>
            </a:r>
            <a:endParaRPr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ja-JP" sz="2600" b="1" dirty="0">
                <a:latin typeface="DIN Alternate" panose="020B0500000000000000"/>
                <a:ea typeface="Hiragino Kaku Gothic Pro W3" panose="020B0300000000000000" pitchFamily="34" charset="-128"/>
              </a:rPr>
              <a:t>NN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sz="2600" b="1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CNN</a:t>
            </a:r>
          </a:p>
          <a:p>
            <a:pPr marL="457200" lvl="1" indent="0">
              <a:buNone/>
            </a:pPr>
            <a:endParaRPr lang="en-US" altLang="ja-JP" sz="26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r>
              <a:rPr lang="ja-JP" altLang="en-US" dirty="0"/>
              <a:t>前処理で出力した特徴量を使用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2600" b="1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K</a:t>
            </a:r>
            <a:r>
              <a:rPr kumimoji="1"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最近傍法</a:t>
            </a:r>
            <a:endParaRPr kumimoji="1"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部分空間法</a:t>
            </a:r>
            <a:endParaRPr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2600" b="1" dirty="0" err="1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LightGBM</a:t>
            </a:r>
            <a:endParaRPr kumimoji="1" lang="en-US" altLang="ja-JP" sz="2600" b="1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F358A9-2C27-7A41-90CA-EDAB0A28D583}"/>
              </a:ext>
            </a:extLst>
          </p:cNvPr>
          <p:cNvSpPr/>
          <p:nvPr/>
        </p:nvSpPr>
        <p:spPr>
          <a:xfrm>
            <a:off x="7345046" y="163505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ピクセルマッチング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DE7D1B-20A6-A844-8417-01526086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50" y="2199003"/>
            <a:ext cx="1270000" cy="127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05CA61-C6CD-2144-BF92-0CBCA141A20B}"/>
              </a:ext>
            </a:extLst>
          </p:cNvPr>
          <p:cNvSpPr>
            <a:spLocks noChangeAspect="1"/>
          </p:cNvSpPr>
          <p:nvPr/>
        </p:nvSpPr>
        <p:spPr>
          <a:xfrm>
            <a:off x="7229713" y="400859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100</a:t>
            </a:r>
            <a:endParaRPr kumimoji="1" lang="ja-JP" altLang="en-US" sz="1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726311-C3BC-4542-B91A-5B10C0D91F77}"/>
              </a:ext>
            </a:extLst>
          </p:cNvPr>
          <p:cNvSpPr>
            <a:spLocks noChangeAspect="1"/>
          </p:cNvSpPr>
          <p:nvPr/>
        </p:nvSpPr>
        <p:spPr>
          <a:xfrm>
            <a:off x="7766821" y="4008595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161F6C-27D1-484E-ACAE-D240A9A7980C}"/>
              </a:ext>
            </a:extLst>
          </p:cNvPr>
          <p:cNvSpPr>
            <a:spLocks noChangeAspect="1"/>
          </p:cNvSpPr>
          <p:nvPr/>
        </p:nvSpPr>
        <p:spPr>
          <a:xfrm>
            <a:off x="7229713" y="4548595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6A3EE5-CB0E-6B4D-8000-BC6495AC3A42}"/>
              </a:ext>
            </a:extLst>
          </p:cNvPr>
          <p:cNvSpPr>
            <a:spLocks noChangeAspect="1"/>
          </p:cNvSpPr>
          <p:nvPr/>
        </p:nvSpPr>
        <p:spPr>
          <a:xfrm>
            <a:off x="7766821" y="4548595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200</a:t>
            </a:r>
            <a:endParaRPr kumimoji="1" lang="ja-JP" altLang="en-US" sz="1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BD5AAA-DA9D-6E47-8D93-B82C45D94915}"/>
              </a:ext>
            </a:extLst>
          </p:cNvPr>
          <p:cNvSpPr>
            <a:spLocks noChangeAspect="1"/>
          </p:cNvSpPr>
          <p:nvPr/>
        </p:nvSpPr>
        <p:spPr>
          <a:xfrm>
            <a:off x="9239959" y="3820944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C003C0-B484-A848-A1E1-0296AA6AD39B}"/>
              </a:ext>
            </a:extLst>
          </p:cNvPr>
          <p:cNvSpPr>
            <a:spLocks noChangeAspect="1"/>
          </p:cNvSpPr>
          <p:nvPr/>
        </p:nvSpPr>
        <p:spPr>
          <a:xfrm>
            <a:off x="9777067" y="3820944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4FF567-5B87-EF49-87B7-C05876BC17C3}"/>
              </a:ext>
            </a:extLst>
          </p:cNvPr>
          <p:cNvSpPr>
            <a:spLocks noChangeAspect="1"/>
          </p:cNvSpPr>
          <p:nvPr/>
        </p:nvSpPr>
        <p:spPr>
          <a:xfrm>
            <a:off x="9239959" y="4360944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BAC5603-6353-F24D-A021-7400F058FFF5}"/>
              </a:ext>
            </a:extLst>
          </p:cNvPr>
          <p:cNvSpPr>
            <a:spLocks noChangeAspect="1"/>
          </p:cNvSpPr>
          <p:nvPr/>
        </p:nvSpPr>
        <p:spPr>
          <a:xfrm>
            <a:off x="9777067" y="4360944"/>
            <a:ext cx="540000" cy="5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1E2A52F-D770-BB4C-B739-09AC653A60FB}"/>
              </a:ext>
            </a:extLst>
          </p:cNvPr>
          <p:cNvSpPr>
            <a:spLocks noChangeAspect="1"/>
          </p:cNvSpPr>
          <p:nvPr/>
        </p:nvSpPr>
        <p:spPr>
          <a:xfrm>
            <a:off x="9093256" y="392207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7F1D9E-7013-2E43-A955-3EF6AA76538F}"/>
              </a:ext>
            </a:extLst>
          </p:cNvPr>
          <p:cNvSpPr>
            <a:spLocks noChangeAspect="1"/>
          </p:cNvSpPr>
          <p:nvPr/>
        </p:nvSpPr>
        <p:spPr>
          <a:xfrm>
            <a:off x="9630364" y="392207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85403AA-F5CF-4046-A67F-9E4EC9999EA1}"/>
              </a:ext>
            </a:extLst>
          </p:cNvPr>
          <p:cNvSpPr>
            <a:spLocks noChangeAspect="1"/>
          </p:cNvSpPr>
          <p:nvPr/>
        </p:nvSpPr>
        <p:spPr>
          <a:xfrm>
            <a:off x="9093256" y="446207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A530A6-E60E-4D4E-A45B-1B90231F02FA}"/>
              </a:ext>
            </a:extLst>
          </p:cNvPr>
          <p:cNvSpPr>
            <a:spLocks noChangeAspect="1"/>
          </p:cNvSpPr>
          <p:nvPr/>
        </p:nvSpPr>
        <p:spPr>
          <a:xfrm>
            <a:off x="9630364" y="4462070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655AABD-E80C-A145-9C3F-D5185747F38B}"/>
              </a:ext>
            </a:extLst>
          </p:cNvPr>
          <p:cNvSpPr>
            <a:spLocks noChangeAspect="1"/>
          </p:cNvSpPr>
          <p:nvPr/>
        </p:nvSpPr>
        <p:spPr>
          <a:xfrm>
            <a:off x="8969077" y="402389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BDA55DB-729F-A64F-8EB4-A64668AE5C8E}"/>
              </a:ext>
            </a:extLst>
          </p:cNvPr>
          <p:cNvSpPr>
            <a:spLocks noChangeAspect="1"/>
          </p:cNvSpPr>
          <p:nvPr/>
        </p:nvSpPr>
        <p:spPr>
          <a:xfrm>
            <a:off x="9506185" y="4023892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E2696CB-FDFB-9448-B36F-A78C8104EA93}"/>
              </a:ext>
            </a:extLst>
          </p:cNvPr>
          <p:cNvSpPr>
            <a:spLocks noChangeAspect="1"/>
          </p:cNvSpPr>
          <p:nvPr/>
        </p:nvSpPr>
        <p:spPr>
          <a:xfrm>
            <a:off x="8969077" y="4563892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6680B69-52C1-B14A-9D60-7153B9237FAB}"/>
              </a:ext>
            </a:extLst>
          </p:cNvPr>
          <p:cNvSpPr>
            <a:spLocks noChangeAspect="1"/>
          </p:cNvSpPr>
          <p:nvPr/>
        </p:nvSpPr>
        <p:spPr>
          <a:xfrm>
            <a:off x="9506185" y="4563892"/>
            <a:ext cx="5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7BA1B28-6185-C44D-9371-E33290A0150D}"/>
              </a:ext>
            </a:extLst>
          </p:cNvPr>
          <p:cNvSpPr>
            <a:spLocks noChangeAspect="1"/>
          </p:cNvSpPr>
          <p:nvPr/>
        </p:nvSpPr>
        <p:spPr>
          <a:xfrm>
            <a:off x="8822374" y="4125018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80</a:t>
            </a:r>
            <a:endParaRPr kumimoji="1" lang="ja-JP" altLang="en-US" sz="14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575B96-30AD-A34B-82A9-93ACC7CC6150}"/>
              </a:ext>
            </a:extLst>
          </p:cNvPr>
          <p:cNvSpPr>
            <a:spLocks noChangeAspect="1"/>
          </p:cNvSpPr>
          <p:nvPr/>
        </p:nvSpPr>
        <p:spPr>
          <a:xfrm>
            <a:off x="9359482" y="4125018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06C3FC1-6137-F041-95B7-63DDD6EF4B43}"/>
              </a:ext>
            </a:extLst>
          </p:cNvPr>
          <p:cNvSpPr>
            <a:spLocks noChangeAspect="1"/>
          </p:cNvSpPr>
          <p:nvPr/>
        </p:nvSpPr>
        <p:spPr>
          <a:xfrm>
            <a:off x="8822374" y="4665018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B54810D-7D83-5844-B012-74654B934FBA}"/>
              </a:ext>
            </a:extLst>
          </p:cNvPr>
          <p:cNvSpPr>
            <a:spLocks noChangeAspect="1"/>
          </p:cNvSpPr>
          <p:nvPr/>
        </p:nvSpPr>
        <p:spPr>
          <a:xfrm>
            <a:off x="9359482" y="4665018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200</a:t>
            </a:r>
            <a:endParaRPr kumimoji="1" lang="ja-JP" altLang="en-US" sz="14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0B5CCA-765D-674B-A8CA-ADDB8F9A2E03}"/>
              </a:ext>
            </a:extLst>
          </p:cNvPr>
          <p:cNvSpPr/>
          <p:nvPr/>
        </p:nvSpPr>
        <p:spPr>
          <a:xfrm>
            <a:off x="8179151" y="2199004"/>
            <a:ext cx="312166" cy="31216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AA6C59A-CF81-B246-A384-40D31432E5DA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788745" y="2511170"/>
            <a:ext cx="546489" cy="14974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89A2BF9-C20A-5644-8048-B524F46648B1}"/>
              </a:ext>
            </a:extLst>
          </p:cNvPr>
          <p:cNvSpPr/>
          <p:nvPr/>
        </p:nvSpPr>
        <p:spPr>
          <a:xfrm>
            <a:off x="6876196" y="5444671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ピクセルの値を比較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差が最も小さいデータを選ぶ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1" name="ProgressBar">
            <a:extLst>
              <a:ext uri="{FF2B5EF4-FFF2-40B4-BE49-F238E27FC236}">
                <a16:creationId xmlns:a16="http://schemas.microsoft.com/office/drawing/2014/main" id="{14BB7519-ECF9-6E4F-BB03-EAA42C458002}"/>
              </a:ext>
            </a:extLst>
          </p:cNvPr>
          <p:cNvSpPr/>
          <p:nvPr/>
        </p:nvSpPr>
        <p:spPr>
          <a:xfrm>
            <a:off x="0" y="6731000"/>
            <a:ext cx="5225143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7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1235</Words>
  <Application>Microsoft Macintosh PowerPoint</Application>
  <PresentationFormat>ワイド画面</PresentationFormat>
  <Paragraphs>217</Paragraphs>
  <Slides>24</Slides>
  <Notes>9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3" baseType="lpstr">
      <vt:lpstr>Hiragino Kaku Gothic Pro W3</vt:lpstr>
      <vt:lpstr>Hiragino Kaku Gothic Pro W6</vt:lpstr>
      <vt:lpstr>游ゴシック</vt:lpstr>
      <vt:lpstr>Arial</vt:lpstr>
      <vt:lpstr>Century</vt:lpstr>
      <vt:lpstr>DIN Alternate</vt:lpstr>
      <vt:lpstr>Wingdings</vt:lpstr>
      <vt:lpstr>Office テーマ</vt:lpstr>
      <vt:lpstr>デザインの設定</vt:lpstr>
      <vt:lpstr>マルチメディア情報検索 　B1班　中間発表</vt:lpstr>
      <vt:lpstr>実験目的</vt:lpstr>
      <vt:lpstr>使用データセット</vt:lpstr>
      <vt:lpstr>データセット</vt:lpstr>
      <vt:lpstr>システムの全体像</vt:lpstr>
      <vt:lpstr>前処理　顔検出</vt:lpstr>
      <vt:lpstr>前処理　正規化</vt:lpstr>
      <vt:lpstr>特徴抽出部</vt:lpstr>
      <vt:lpstr>識別部</vt:lpstr>
      <vt:lpstr>識別部</vt:lpstr>
      <vt:lpstr>識別部</vt:lpstr>
      <vt:lpstr>班の方針</vt:lpstr>
      <vt:lpstr>進捗　前処理と特徴抽出</vt:lpstr>
      <vt:lpstr>進捗　識別部とGUI等</vt:lpstr>
      <vt:lpstr>認識精度が高かった手法</vt:lpstr>
      <vt:lpstr>考察</vt:lpstr>
      <vt:lpstr>考察</vt:lpstr>
      <vt:lpstr>考察</vt:lpstr>
      <vt:lpstr>GUI(PyQt5を使用)</vt:lpstr>
      <vt:lpstr>今後のスケジュール</vt:lpstr>
      <vt:lpstr>ご静聴ありがとうございました</vt:lpstr>
      <vt:lpstr>CNNの説明</vt:lpstr>
      <vt:lpstr>LightGradientBoostingMachineの説明</vt:lpstr>
      <vt:lpstr>LightGBM参考資料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s13137@numazu.kosen-ac.jp</dc:creator>
  <cp:lastModifiedBy>s13137@numazu.kosen-ac.jp</cp:lastModifiedBy>
  <cp:revision>87</cp:revision>
  <dcterms:created xsi:type="dcterms:W3CDTF">2018-11-22T05:51:47Z</dcterms:created>
  <dcterms:modified xsi:type="dcterms:W3CDTF">2018-11-28T09:14:43Z</dcterms:modified>
</cp:coreProperties>
</file>