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BEFF"/>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337" autoAdjust="0"/>
  </p:normalViewPr>
  <p:slideViewPr>
    <p:cSldViewPr>
      <p:cViewPr varScale="1">
        <p:scale>
          <a:sx n="18" d="100"/>
          <a:sy n="18" d="100"/>
        </p:scale>
        <p:origin x="3708" y="13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image" Target="../media/image21.jpg"/></Relationships>
</file>

<file path=ppt/diagrams/_rels/data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ata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ata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3.png"/></Relationships>
</file>

<file path=ppt/diagrams/_rels/data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image" Target="../media/image21.jpg"/></Relationships>
</file>

<file path=ppt/diagrams/_rels/drawing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image" Target="../media/image2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CE2AA-E7FF-44DE-AACD-1B0167B44534}" type="doc">
      <dgm:prSet loTypeId="urn:microsoft.com/office/officeart/2005/8/layout/hProcess9" loCatId="process" qsTypeId="urn:microsoft.com/office/officeart/2005/8/quickstyle/simple1" qsCatId="simple" csTypeId="urn:microsoft.com/office/officeart/2005/8/colors/accent1_2" csCatId="accent1" phldr="1"/>
      <dgm:spPr/>
    </dgm:pt>
    <dgm:pt modelId="{D491997D-CC42-48B0-A4DE-C2637BE1116F}">
      <dgm:prSet phldrT="[テキスト]"/>
      <dgm:spPr/>
      <dgm:t>
        <a:bodyPr/>
        <a:lstStyle/>
        <a:p>
          <a:r>
            <a:rPr kumimoji="1" lang="ja-JP" altLang="en-US" dirty="0"/>
            <a:t>①　顔画像データの作成（前処理、正規化）</a:t>
          </a:r>
        </a:p>
      </dgm:t>
    </dgm:pt>
    <dgm:pt modelId="{E6B98D98-E24F-444D-A40D-10BC80189A58}" type="parTrans" cxnId="{FB09E430-FD68-4CC7-996C-508A317244E6}">
      <dgm:prSet/>
      <dgm:spPr/>
      <dgm:t>
        <a:bodyPr/>
        <a:lstStyle/>
        <a:p>
          <a:endParaRPr kumimoji="1" lang="ja-JP" altLang="en-US"/>
        </a:p>
      </dgm:t>
    </dgm:pt>
    <dgm:pt modelId="{CA8686A7-96A4-41D6-88AE-5D4FDD913B54}" type="sibTrans" cxnId="{FB09E430-FD68-4CC7-996C-508A317244E6}">
      <dgm:prSet/>
      <dgm:spPr/>
      <dgm:t>
        <a:bodyPr/>
        <a:lstStyle/>
        <a:p>
          <a:endParaRPr kumimoji="1" lang="ja-JP" altLang="en-US"/>
        </a:p>
      </dgm:t>
    </dgm:pt>
    <dgm:pt modelId="{BF34D4FD-BA13-4545-940C-07FE40A96A22}">
      <dgm:prSet phldrT="[テキスト]"/>
      <dgm:spPr/>
      <dgm:t>
        <a:bodyPr/>
        <a:lstStyle/>
        <a:p>
          <a:r>
            <a:rPr kumimoji="1" lang="ja-JP" altLang="en-US" dirty="0"/>
            <a:t>②　特徴抽出、類似検索</a:t>
          </a:r>
        </a:p>
      </dgm:t>
    </dgm:pt>
    <dgm:pt modelId="{61212133-7716-46F8-B482-2FDD96B9839C}" type="parTrans" cxnId="{BA6DAD8E-6473-450C-81EF-D6E772635FFC}">
      <dgm:prSet/>
      <dgm:spPr/>
      <dgm:t>
        <a:bodyPr/>
        <a:lstStyle/>
        <a:p>
          <a:endParaRPr kumimoji="1" lang="ja-JP" altLang="en-US"/>
        </a:p>
      </dgm:t>
    </dgm:pt>
    <dgm:pt modelId="{7040F440-B944-48E0-8835-898319589A10}" type="sibTrans" cxnId="{BA6DAD8E-6473-450C-81EF-D6E772635FFC}">
      <dgm:prSet/>
      <dgm:spPr/>
      <dgm:t>
        <a:bodyPr/>
        <a:lstStyle/>
        <a:p>
          <a:endParaRPr kumimoji="1" lang="ja-JP" altLang="en-US"/>
        </a:p>
      </dgm:t>
    </dgm:pt>
    <dgm:pt modelId="{A594555A-032C-49A7-BB0A-EF395529C5D2}">
      <dgm:prSet phldrT="[テキスト]"/>
      <dgm:spPr/>
      <dgm:t>
        <a:bodyPr/>
        <a:lstStyle/>
        <a:p>
          <a:r>
            <a:rPr kumimoji="1" lang="ja-JP" altLang="en-US" dirty="0"/>
            <a:t>③　識別</a:t>
          </a:r>
        </a:p>
      </dgm:t>
    </dgm:pt>
    <dgm:pt modelId="{516D7F1C-D312-41D7-82DA-5E3F1CC537CD}" type="parTrans" cxnId="{99369F2E-D1DB-4740-8EEE-56EECCA1ECFF}">
      <dgm:prSet/>
      <dgm:spPr/>
      <dgm:t>
        <a:bodyPr/>
        <a:lstStyle/>
        <a:p>
          <a:endParaRPr kumimoji="1" lang="ja-JP" altLang="en-US"/>
        </a:p>
      </dgm:t>
    </dgm:pt>
    <dgm:pt modelId="{3B1F74BD-7603-4D11-9D05-CDE19B07E75D}" type="sibTrans" cxnId="{99369F2E-D1DB-4740-8EEE-56EECCA1ECFF}">
      <dgm:prSet/>
      <dgm:spPr/>
      <dgm:t>
        <a:bodyPr/>
        <a:lstStyle/>
        <a:p>
          <a:endParaRPr kumimoji="1" lang="ja-JP" altLang="en-US"/>
        </a:p>
      </dgm:t>
    </dgm:pt>
    <dgm:pt modelId="{D8B4196B-E12A-4069-98C5-1B3D401FE9A7}" type="pres">
      <dgm:prSet presAssocID="{324CE2AA-E7FF-44DE-AACD-1B0167B44534}" presName="CompostProcess" presStyleCnt="0">
        <dgm:presLayoutVars>
          <dgm:dir/>
          <dgm:resizeHandles val="exact"/>
        </dgm:presLayoutVars>
      </dgm:prSet>
      <dgm:spPr/>
    </dgm:pt>
    <dgm:pt modelId="{364AA242-1AF8-47FA-8AFF-7C9E1DD0DC82}" type="pres">
      <dgm:prSet presAssocID="{324CE2AA-E7FF-44DE-AACD-1B0167B44534}" presName="arrow" presStyleLbl="bgShp" presStyleIdx="0" presStyleCnt="1" custLinFactY="84944" custLinFactNeighborX="2348" custLinFactNeighborY="100000"/>
      <dgm:spPr/>
    </dgm:pt>
    <dgm:pt modelId="{0DBB6623-6196-4CA3-9787-E6BE215C5B29}" type="pres">
      <dgm:prSet presAssocID="{324CE2AA-E7FF-44DE-AACD-1B0167B44534}" presName="linearProcess" presStyleCnt="0"/>
      <dgm:spPr/>
    </dgm:pt>
    <dgm:pt modelId="{6D13DF12-10C0-4808-BEEE-640E585FC13E}" type="pres">
      <dgm:prSet presAssocID="{D491997D-CC42-48B0-A4DE-C2637BE1116F}" presName="textNode" presStyleLbl="node1" presStyleIdx="0" presStyleCnt="3">
        <dgm:presLayoutVars>
          <dgm:bulletEnabled val="1"/>
        </dgm:presLayoutVars>
      </dgm:prSet>
      <dgm:spPr/>
    </dgm:pt>
    <dgm:pt modelId="{BA834FD7-7384-4C50-A71B-6C758988E49F}" type="pres">
      <dgm:prSet presAssocID="{CA8686A7-96A4-41D6-88AE-5D4FDD913B54}" presName="sibTrans" presStyleCnt="0"/>
      <dgm:spPr/>
    </dgm:pt>
    <dgm:pt modelId="{830A176E-B36C-463A-8611-596392CF1492}" type="pres">
      <dgm:prSet presAssocID="{BF34D4FD-BA13-4545-940C-07FE40A96A22}" presName="textNode" presStyleLbl="node1" presStyleIdx="1" presStyleCnt="3">
        <dgm:presLayoutVars>
          <dgm:bulletEnabled val="1"/>
        </dgm:presLayoutVars>
      </dgm:prSet>
      <dgm:spPr/>
    </dgm:pt>
    <dgm:pt modelId="{C112E529-437B-48DF-9CCD-F93F98FF1051}" type="pres">
      <dgm:prSet presAssocID="{7040F440-B944-48E0-8835-898319589A10}" presName="sibTrans" presStyleCnt="0"/>
      <dgm:spPr/>
    </dgm:pt>
    <dgm:pt modelId="{D2586AFC-9045-4911-9881-45F21CE5F510}" type="pres">
      <dgm:prSet presAssocID="{A594555A-032C-49A7-BB0A-EF395529C5D2}" presName="textNode" presStyleLbl="node1" presStyleIdx="2" presStyleCnt="3">
        <dgm:presLayoutVars>
          <dgm:bulletEnabled val="1"/>
        </dgm:presLayoutVars>
      </dgm:prSet>
      <dgm:spPr/>
    </dgm:pt>
  </dgm:ptLst>
  <dgm:cxnLst>
    <dgm:cxn modelId="{99369F2E-D1DB-4740-8EEE-56EECCA1ECFF}" srcId="{324CE2AA-E7FF-44DE-AACD-1B0167B44534}" destId="{A594555A-032C-49A7-BB0A-EF395529C5D2}" srcOrd="2" destOrd="0" parTransId="{516D7F1C-D312-41D7-82DA-5E3F1CC537CD}" sibTransId="{3B1F74BD-7603-4D11-9D05-CDE19B07E75D}"/>
    <dgm:cxn modelId="{FB09E430-FD68-4CC7-996C-508A317244E6}" srcId="{324CE2AA-E7FF-44DE-AACD-1B0167B44534}" destId="{D491997D-CC42-48B0-A4DE-C2637BE1116F}" srcOrd="0" destOrd="0" parTransId="{E6B98D98-E24F-444D-A40D-10BC80189A58}" sibTransId="{CA8686A7-96A4-41D6-88AE-5D4FDD913B54}"/>
    <dgm:cxn modelId="{BF86966B-A742-43D1-BDCF-9F62C80E1E82}" type="presOf" srcId="{A594555A-032C-49A7-BB0A-EF395529C5D2}" destId="{D2586AFC-9045-4911-9881-45F21CE5F510}" srcOrd="0" destOrd="0" presId="urn:microsoft.com/office/officeart/2005/8/layout/hProcess9"/>
    <dgm:cxn modelId="{18C8D37E-1E85-4C05-9211-C945904290CC}" type="presOf" srcId="{324CE2AA-E7FF-44DE-AACD-1B0167B44534}" destId="{D8B4196B-E12A-4069-98C5-1B3D401FE9A7}" srcOrd="0" destOrd="0" presId="urn:microsoft.com/office/officeart/2005/8/layout/hProcess9"/>
    <dgm:cxn modelId="{BA6DAD8E-6473-450C-81EF-D6E772635FFC}" srcId="{324CE2AA-E7FF-44DE-AACD-1B0167B44534}" destId="{BF34D4FD-BA13-4545-940C-07FE40A96A22}" srcOrd="1" destOrd="0" parTransId="{61212133-7716-46F8-B482-2FDD96B9839C}" sibTransId="{7040F440-B944-48E0-8835-898319589A10}"/>
    <dgm:cxn modelId="{5C6D8DAD-47DC-414B-A76F-7A623DD08B3E}" type="presOf" srcId="{BF34D4FD-BA13-4545-940C-07FE40A96A22}" destId="{830A176E-B36C-463A-8611-596392CF1492}" srcOrd="0" destOrd="0" presId="urn:microsoft.com/office/officeart/2005/8/layout/hProcess9"/>
    <dgm:cxn modelId="{23E1F5EC-D7FD-4942-B3A0-2E269D08203D}" type="presOf" srcId="{D491997D-CC42-48B0-A4DE-C2637BE1116F}" destId="{6D13DF12-10C0-4808-BEEE-640E585FC13E}" srcOrd="0" destOrd="0" presId="urn:microsoft.com/office/officeart/2005/8/layout/hProcess9"/>
    <dgm:cxn modelId="{D6D10DB4-FFA4-44CD-B3EF-0C6A456EABC7}" type="presParOf" srcId="{D8B4196B-E12A-4069-98C5-1B3D401FE9A7}" destId="{364AA242-1AF8-47FA-8AFF-7C9E1DD0DC82}" srcOrd="0" destOrd="0" presId="urn:microsoft.com/office/officeart/2005/8/layout/hProcess9"/>
    <dgm:cxn modelId="{6C4E2316-19F1-4FA4-ACA6-748672FA5801}" type="presParOf" srcId="{D8B4196B-E12A-4069-98C5-1B3D401FE9A7}" destId="{0DBB6623-6196-4CA3-9787-E6BE215C5B29}" srcOrd="1" destOrd="0" presId="urn:microsoft.com/office/officeart/2005/8/layout/hProcess9"/>
    <dgm:cxn modelId="{38C05812-5BDD-45FE-9CCB-3A8078C38F9D}" type="presParOf" srcId="{0DBB6623-6196-4CA3-9787-E6BE215C5B29}" destId="{6D13DF12-10C0-4808-BEEE-640E585FC13E}" srcOrd="0" destOrd="0" presId="urn:microsoft.com/office/officeart/2005/8/layout/hProcess9"/>
    <dgm:cxn modelId="{B36D65C3-AC56-4F5B-BCD8-D4F963F66E8C}" type="presParOf" srcId="{0DBB6623-6196-4CA3-9787-E6BE215C5B29}" destId="{BA834FD7-7384-4C50-A71B-6C758988E49F}" srcOrd="1" destOrd="0" presId="urn:microsoft.com/office/officeart/2005/8/layout/hProcess9"/>
    <dgm:cxn modelId="{6C287F33-4E8A-4BA6-86E1-F345E00CA5B8}" type="presParOf" srcId="{0DBB6623-6196-4CA3-9787-E6BE215C5B29}" destId="{830A176E-B36C-463A-8611-596392CF1492}" srcOrd="2" destOrd="0" presId="urn:microsoft.com/office/officeart/2005/8/layout/hProcess9"/>
    <dgm:cxn modelId="{D4708C7F-0944-4893-BD4A-A5D98C38533B}" type="presParOf" srcId="{0DBB6623-6196-4CA3-9787-E6BE215C5B29}" destId="{C112E529-437B-48DF-9CCD-F93F98FF1051}" srcOrd="3" destOrd="0" presId="urn:microsoft.com/office/officeart/2005/8/layout/hProcess9"/>
    <dgm:cxn modelId="{AAA74E34-A57A-4B80-9E34-E122EF8DE365}" type="presParOf" srcId="{0DBB6623-6196-4CA3-9787-E6BE215C5B29}" destId="{D2586AFC-9045-4911-9881-45F21CE5F510}"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D188E-738C-46BA-9942-C1BD90EAA7D1}" type="doc">
      <dgm:prSet loTypeId="urn:microsoft.com/office/officeart/2005/8/layout/hProcess10" loCatId="process" qsTypeId="urn:microsoft.com/office/officeart/2005/8/quickstyle/3d4" qsCatId="3D" csTypeId="urn:microsoft.com/office/officeart/2005/8/colors/accent1_2" csCatId="accent1" phldr="1"/>
      <dgm:spPr/>
      <dgm:t>
        <a:bodyPr/>
        <a:lstStyle/>
        <a:p>
          <a:endParaRPr kumimoji="1" lang="ja-JP" altLang="en-US"/>
        </a:p>
      </dgm:t>
    </dgm:pt>
    <dgm:pt modelId="{C1629ACD-DFF3-48BB-AD87-3D7F32C5B5D4}">
      <dgm:prSet phldrT="[テキスト]" custT="1"/>
      <dgm:spPr>
        <a:xfrm>
          <a:off x="1165701" y="2248040"/>
          <a:ext cx="2969418" cy="2969418"/>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gm:spPr>
      <dgm:t>
        <a:bodyPr/>
        <a:lstStyle/>
        <a:p>
          <a:r>
            <a:rPr kumimoji="1" lang="ja-JP" altLang="en-US" sz="2300" dirty="0">
              <a:solidFill>
                <a:sysClr val="window" lastClr="FFFFFF"/>
              </a:solidFill>
              <a:latin typeface="Trebuchet MS" panose="020B0603020202020204"/>
              <a:ea typeface="メイリオ" panose="020B0604030504040204" pitchFamily="50" charset="-128"/>
              <a:cs typeface="+mn-cs"/>
            </a:rPr>
            <a:t>顔認識システムを用いて、顔の位置を特定</a:t>
          </a:r>
          <a:endParaRPr kumimoji="1" lang="ja-JP" altLang="en-US" sz="2900" dirty="0">
            <a:solidFill>
              <a:sysClr val="window" lastClr="FFFFFF"/>
            </a:solidFill>
            <a:latin typeface="Trebuchet MS" panose="020B0603020202020204"/>
            <a:ea typeface="メイリオ" panose="020B0604030504040204" pitchFamily="50" charset="-128"/>
            <a:cs typeface="+mn-cs"/>
          </a:endParaRPr>
        </a:p>
      </dgm:t>
    </dgm:pt>
    <dgm:pt modelId="{832A96F1-487B-4744-BC84-3384741C3634}" type="parTrans" cxnId="{BEB9E559-D903-44F3-BC63-9392A9B9AC4C}">
      <dgm:prSet/>
      <dgm:spPr/>
      <dgm:t>
        <a:bodyPr/>
        <a:lstStyle/>
        <a:p>
          <a:endParaRPr kumimoji="1" lang="ja-JP" altLang="en-US"/>
        </a:p>
      </dgm:t>
    </dgm:pt>
    <dgm:pt modelId="{770E2594-8910-4686-94F8-607AB68D771B}" type="sibTrans" cxnId="{BEB9E559-D903-44F3-BC63-9392A9B9AC4C}">
      <dgm:prSet/>
      <dgm:spPr>
        <a:xfrm rot="21466927">
          <a:off x="3716403" y="1039867"/>
          <a:ext cx="526895" cy="713509"/>
        </a:xfrm>
        <a:prstGeom prst="rightArrow">
          <a:avLst>
            <a:gd name="adj1" fmla="val 60000"/>
            <a:gd name="adj2" fmla="val 50000"/>
          </a:avLst>
        </a:prstGeom>
        <a:solidFill>
          <a:schemeClr val="tx2">
            <a:lumMod val="40000"/>
            <a:lumOff val="60000"/>
          </a:schemeClr>
        </a:solidFill>
        <a:ln>
          <a:noFill/>
        </a:ln>
        <a:effectLst/>
        <a:scene3d>
          <a:camera prst="orthographicFront"/>
          <a:lightRig rig="chilly" dir="t"/>
        </a:scene3d>
        <a:sp3d z="-70000" extrusionH="1700" prstMaterial="translucentPowder">
          <a:bevelT w="25400" h="6350" prst="softRound"/>
          <a:bevelB w="0" h="0" prst="convex"/>
        </a:sp3d>
      </dgm:spPr>
      <dgm:t>
        <a:bodyPr/>
        <a:lstStyle/>
        <a:p>
          <a:endParaRPr kumimoji="1" lang="ja-JP" altLang="en-US">
            <a:solidFill>
              <a:sysClr val="window" lastClr="FFFFFF"/>
            </a:solidFill>
            <a:latin typeface="Trebuchet MS" panose="020B0603020202020204"/>
            <a:ea typeface="メイリオ" panose="020B0604030504040204" pitchFamily="50" charset="-128"/>
            <a:cs typeface="+mn-cs"/>
          </a:endParaRPr>
        </a:p>
      </dgm:t>
    </dgm:pt>
    <dgm:pt modelId="{C50E653F-5A6D-4836-A478-99BED484AAA7}">
      <dgm:prSet phldrT="[テキスト]" custT="1"/>
      <dgm:spPr>
        <a:xfrm>
          <a:off x="5217913" y="2248040"/>
          <a:ext cx="2969418" cy="2969418"/>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gm:spPr>
      <dgm:t>
        <a:bodyPr/>
        <a:lstStyle/>
        <a:p>
          <a:r>
            <a:rPr kumimoji="1" lang="ja-JP" altLang="en-US" sz="2600" dirty="0">
              <a:solidFill>
                <a:sysClr val="window" lastClr="FFFFFF"/>
              </a:solidFill>
              <a:latin typeface="Trebuchet MS" panose="020B0603020202020204"/>
              <a:ea typeface="メイリオ" panose="020B0604030504040204" pitchFamily="50" charset="-128"/>
              <a:cs typeface="+mn-cs"/>
            </a:rPr>
            <a:t>特定した顔を切り取る</a:t>
          </a:r>
        </a:p>
      </dgm:t>
    </dgm:pt>
    <dgm:pt modelId="{E1638301-5846-4E1F-BB3B-1C9BC798B1EA}" type="parTrans" cxnId="{A4A67971-63F7-4A25-A56C-D7A0412EA067}">
      <dgm:prSet/>
      <dgm:spPr/>
      <dgm:t>
        <a:bodyPr/>
        <a:lstStyle/>
        <a:p>
          <a:endParaRPr kumimoji="1" lang="ja-JP" altLang="en-US"/>
        </a:p>
      </dgm:t>
    </dgm:pt>
    <dgm:pt modelId="{243E6520-2721-417B-809E-E0D3A8A066E3}" type="sibTrans" cxnId="{A4A67971-63F7-4A25-A56C-D7A0412EA067}">
      <dgm:prSet/>
      <dgm:spPr>
        <a:xfrm rot="115584">
          <a:off x="7365432" y="1044409"/>
          <a:ext cx="736647" cy="713509"/>
        </a:xfrm>
        <a:prstGeom prst="rightArrow">
          <a:avLst>
            <a:gd name="adj1" fmla="val 60000"/>
            <a:gd name="adj2" fmla="val 50000"/>
          </a:avLst>
        </a:prstGeom>
        <a:solidFill>
          <a:schemeClr val="tx2">
            <a:lumMod val="40000"/>
            <a:lumOff val="60000"/>
          </a:schemeClr>
        </a:solidFill>
        <a:ln>
          <a:noFill/>
        </a:ln>
        <a:effectLst/>
        <a:scene3d>
          <a:camera prst="orthographicFront"/>
          <a:lightRig rig="chilly" dir="t"/>
        </a:scene3d>
        <a:sp3d z="-70000" extrusionH="1700" prstMaterial="translucentPowder">
          <a:bevelT w="25400" h="6350" prst="softRound"/>
          <a:bevelB w="0" h="0" prst="convex"/>
        </a:sp3d>
      </dgm:spPr>
      <dgm:t>
        <a:bodyPr/>
        <a:lstStyle/>
        <a:p>
          <a:endParaRPr kumimoji="1" lang="ja-JP" altLang="en-US">
            <a:solidFill>
              <a:sysClr val="window" lastClr="FFFFFF"/>
            </a:solidFill>
            <a:latin typeface="Trebuchet MS" panose="020B0603020202020204"/>
            <a:ea typeface="メイリオ" panose="020B0604030504040204" pitchFamily="50" charset="-128"/>
            <a:cs typeface="+mn-cs"/>
          </a:endParaRPr>
        </a:p>
      </dgm:t>
    </dgm:pt>
    <dgm:pt modelId="{0C3A2E16-6B1C-425A-AFBE-399F482F1660}">
      <dgm:prSet phldrT="[テキスト]" custT="1"/>
      <dgm:spPr>
        <a:xfrm>
          <a:off x="9221220" y="2248040"/>
          <a:ext cx="2969418" cy="2969418"/>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gm:spPr>
      <dgm:t>
        <a:bodyPr/>
        <a:lstStyle/>
        <a:p>
          <a:r>
            <a:rPr kumimoji="1" lang="ja-JP" altLang="en-US" sz="2600" dirty="0">
              <a:solidFill>
                <a:sysClr val="window" lastClr="FFFFFF"/>
              </a:solidFill>
              <a:latin typeface="Trebuchet MS" panose="020B0603020202020204"/>
              <a:ea typeface="メイリオ" panose="020B0604030504040204" pitchFamily="50" charset="-128"/>
              <a:cs typeface="+mn-cs"/>
            </a:rPr>
            <a:t>切り取ったすべての顔写真を同じサイズにする。</a:t>
          </a:r>
        </a:p>
      </dgm:t>
    </dgm:pt>
    <dgm:pt modelId="{250A8301-C261-4C9E-8143-AE01EFBCD7E3}" type="parTrans" cxnId="{A0383CFF-BB83-4E48-A909-F201A2FE0FC9}">
      <dgm:prSet/>
      <dgm:spPr/>
      <dgm:t>
        <a:bodyPr/>
        <a:lstStyle/>
        <a:p>
          <a:endParaRPr kumimoji="1" lang="ja-JP" altLang="en-US"/>
        </a:p>
      </dgm:t>
    </dgm:pt>
    <dgm:pt modelId="{770F495F-B356-4A6B-A955-F40E4F4CAF48}" type="sibTrans" cxnId="{A0383CFF-BB83-4E48-A909-F201A2FE0FC9}">
      <dgm:prSet/>
      <dgm:spPr/>
      <dgm:t>
        <a:bodyPr/>
        <a:lstStyle/>
        <a:p>
          <a:endParaRPr kumimoji="1" lang="ja-JP" altLang="en-US"/>
        </a:p>
      </dgm:t>
    </dgm:pt>
    <dgm:pt modelId="{94C5C4A0-1374-4F60-991D-0F88E3BC24D3}" type="pres">
      <dgm:prSet presAssocID="{93CD188E-738C-46BA-9942-C1BD90EAA7D1}" presName="Name0" presStyleCnt="0">
        <dgm:presLayoutVars>
          <dgm:dir/>
          <dgm:resizeHandles val="exact"/>
        </dgm:presLayoutVars>
      </dgm:prSet>
      <dgm:spPr/>
    </dgm:pt>
    <dgm:pt modelId="{93E400CD-A3BC-4BDE-87F4-B2B7F8FB6E4C}" type="pres">
      <dgm:prSet presAssocID="{C1629ACD-DFF3-48BB-AD87-3D7F32C5B5D4}" presName="composite" presStyleCnt="0"/>
      <dgm:spPr/>
    </dgm:pt>
    <dgm:pt modelId="{A0ED3B05-27C9-44E1-AF51-8E63FDF4BE97}" type="pres">
      <dgm:prSet presAssocID="{C1629ACD-DFF3-48BB-AD87-3D7F32C5B5D4}" presName="imagSh" presStyleLbl="bgImgPlace1" presStyleIdx="0" presStyleCnt="3" custLinFactNeighborX="11897" custLinFactNeighborY="-7031"/>
      <dgm:spPr>
        <a:xfrm>
          <a:off x="220681" y="0"/>
          <a:ext cx="2969418" cy="29694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chilly" dir="t"/>
        </a:scene3d>
        <a:sp3d z="-25700" extrusionH="63500" contourW="12700" prstMaterial="matte">
          <a:contourClr>
            <a:sysClr val="window" lastClr="FFFFFF"/>
          </a:contourClr>
        </a:sp3d>
      </dgm:spPr>
    </dgm:pt>
    <dgm:pt modelId="{C4107EC4-932F-43E5-B2AB-785DC7B6899D}" type="pres">
      <dgm:prSet presAssocID="{C1629ACD-DFF3-48BB-AD87-3D7F32C5B5D4}" presName="txNode" presStyleLbl="node1" presStyleIdx="0" presStyleCnt="3" custLinFactNeighborX="22720" custLinFactNeighborY="20731">
        <dgm:presLayoutVars>
          <dgm:bulletEnabled val="1"/>
        </dgm:presLayoutVars>
      </dgm:prSet>
      <dgm:spPr/>
    </dgm:pt>
    <dgm:pt modelId="{B25901DA-E985-41A5-BA90-B5D6500421AB}" type="pres">
      <dgm:prSet presAssocID="{770E2594-8910-4686-94F8-607AB68D771B}" presName="sibTrans" presStyleLbl="sibTrans2D1" presStyleIdx="0" presStyleCnt="2"/>
      <dgm:spPr/>
    </dgm:pt>
    <dgm:pt modelId="{111F0D7D-3012-4996-B751-4B8B5C7C8465}" type="pres">
      <dgm:prSet presAssocID="{770E2594-8910-4686-94F8-607AB68D771B}" presName="connTx" presStyleLbl="sibTrans2D1" presStyleIdx="0" presStyleCnt="2"/>
      <dgm:spPr/>
    </dgm:pt>
    <dgm:pt modelId="{EFDFC0BC-3DED-4615-9C78-5F47CBB398CF}" type="pres">
      <dgm:prSet presAssocID="{C50E653F-5A6D-4836-A478-99BED484AAA7}" presName="composite" presStyleCnt="0"/>
      <dgm:spPr/>
    </dgm:pt>
    <dgm:pt modelId="{C1B79BEC-15EF-4669-B0BA-5FDA6E1D1AA1}" type="pres">
      <dgm:prSet presAssocID="{C50E653F-5A6D-4836-A478-99BED484AAA7}" presName="imagSh" presStyleLbl="bgImgPlace1" presStyleIdx="1" presStyleCnt="3" custScaleX="65165" custScaleY="68222" custLinFactNeighborX="1660" custLinFactNeighborY="-5069"/>
      <dgm:spPr>
        <a:xfrm>
          <a:off x="4694387" y="318580"/>
          <a:ext cx="1935021" cy="202579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chilly" dir="t"/>
        </a:scene3d>
        <a:sp3d z="-25700" extrusionH="63500" contourW="12700" prstMaterial="matte">
          <a:contourClr>
            <a:sysClr val="window" lastClr="FFFFFF"/>
          </a:contourClr>
        </a:sp3d>
      </dgm:spPr>
    </dgm:pt>
    <dgm:pt modelId="{7DFE068A-6259-4D98-81A1-2CD061BEEBF6}" type="pres">
      <dgm:prSet presAssocID="{C50E653F-5A6D-4836-A478-99BED484AAA7}" presName="txNode" presStyleLbl="node1" presStyleIdx="1" presStyleCnt="3" custLinFactNeighborX="20429" custLinFactNeighborY="27762">
        <dgm:presLayoutVars>
          <dgm:bulletEnabled val="1"/>
        </dgm:presLayoutVars>
      </dgm:prSet>
      <dgm:spPr/>
    </dgm:pt>
    <dgm:pt modelId="{4DB37E4E-5DB5-4BAF-92B6-A2AB8AF726C2}" type="pres">
      <dgm:prSet presAssocID="{243E6520-2721-417B-809E-E0D3A8A066E3}" presName="sibTrans" presStyleLbl="sibTrans2D1" presStyleIdx="1" presStyleCnt="2"/>
      <dgm:spPr/>
    </dgm:pt>
    <dgm:pt modelId="{56C260F1-0421-431C-A564-148E76ACD8E3}" type="pres">
      <dgm:prSet presAssocID="{243E6520-2721-417B-809E-E0D3A8A066E3}" presName="connTx" presStyleLbl="sibTrans2D1" presStyleIdx="1" presStyleCnt="2"/>
      <dgm:spPr/>
    </dgm:pt>
    <dgm:pt modelId="{05F7780F-BB1A-40CA-B3AC-E18102C1E46B}" type="pres">
      <dgm:prSet presAssocID="{0C3A2E16-6B1C-425A-AFBE-399F482F1660}" presName="composite" presStyleCnt="0"/>
      <dgm:spPr/>
    </dgm:pt>
    <dgm:pt modelId="{D6D1CC35-D82A-4200-96F3-520957DE2CFB}" type="pres">
      <dgm:prSet presAssocID="{0C3A2E16-6B1C-425A-AFBE-399F482F1660}" presName="imagSh" presStyleLbl="bgImgPlace1" presStyleIdx="2" presStyleCnt="3" custLinFactNeighborX="47" custLinFactNeighborY="-8454"/>
      <dgm:spPr>
        <a:xfrm>
          <a:off x="8732927" y="0"/>
          <a:ext cx="2969418" cy="296941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chilly" dir="t"/>
        </a:scene3d>
        <a:sp3d z="-25700" extrusionH="63500" contourW="12700" prstMaterial="matte">
          <a:contourClr>
            <a:sysClr val="window" lastClr="FFFFFF"/>
          </a:contourClr>
        </a:sp3d>
      </dgm:spPr>
    </dgm:pt>
    <dgm:pt modelId="{053AA6C1-CCB6-413E-ABCA-60E3043718FA}" type="pres">
      <dgm:prSet presAssocID="{0C3A2E16-6B1C-425A-AFBE-399F482F1660}" presName="txNode" presStyleLbl="node1" presStyleIdx="2" presStyleCnt="3" custLinFactNeighborX="212" custLinFactNeighborY="11317">
        <dgm:presLayoutVars>
          <dgm:bulletEnabled val="1"/>
        </dgm:presLayoutVars>
      </dgm:prSet>
      <dgm:spPr/>
    </dgm:pt>
  </dgm:ptLst>
  <dgm:cxnLst>
    <dgm:cxn modelId="{F1B39448-301C-4C00-BA3A-415BA2468C15}" type="presOf" srcId="{770E2594-8910-4686-94F8-607AB68D771B}" destId="{111F0D7D-3012-4996-B751-4B8B5C7C8465}" srcOrd="1" destOrd="0" presId="urn:microsoft.com/office/officeart/2005/8/layout/hProcess10"/>
    <dgm:cxn modelId="{D13C456C-F3C3-4262-8440-02A35A3CF313}" type="presOf" srcId="{C1629ACD-DFF3-48BB-AD87-3D7F32C5B5D4}" destId="{C4107EC4-932F-43E5-B2AB-785DC7B6899D}" srcOrd="0" destOrd="0" presId="urn:microsoft.com/office/officeart/2005/8/layout/hProcess10"/>
    <dgm:cxn modelId="{A4A67971-63F7-4A25-A56C-D7A0412EA067}" srcId="{93CD188E-738C-46BA-9942-C1BD90EAA7D1}" destId="{C50E653F-5A6D-4836-A478-99BED484AAA7}" srcOrd="1" destOrd="0" parTransId="{E1638301-5846-4E1F-BB3B-1C9BC798B1EA}" sibTransId="{243E6520-2721-417B-809E-E0D3A8A066E3}"/>
    <dgm:cxn modelId="{BEB9E559-D903-44F3-BC63-9392A9B9AC4C}" srcId="{93CD188E-738C-46BA-9942-C1BD90EAA7D1}" destId="{C1629ACD-DFF3-48BB-AD87-3D7F32C5B5D4}" srcOrd="0" destOrd="0" parTransId="{832A96F1-487B-4744-BC84-3384741C3634}" sibTransId="{770E2594-8910-4686-94F8-607AB68D771B}"/>
    <dgm:cxn modelId="{8BF24280-244E-40E1-9B0E-FCD889E3D37D}" type="presOf" srcId="{243E6520-2721-417B-809E-E0D3A8A066E3}" destId="{56C260F1-0421-431C-A564-148E76ACD8E3}" srcOrd="1" destOrd="0" presId="urn:microsoft.com/office/officeart/2005/8/layout/hProcess10"/>
    <dgm:cxn modelId="{06D540A3-AD87-4D2C-80E5-2427FF4136AD}" type="presOf" srcId="{243E6520-2721-417B-809E-E0D3A8A066E3}" destId="{4DB37E4E-5DB5-4BAF-92B6-A2AB8AF726C2}" srcOrd="0" destOrd="0" presId="urn:microsoft.com/office/officeart/2005/8/layout/hProcess10"/>
    <dgm:cxn modelId="{F6100EAB-CB08-4762-BA79-CD0F12579EE1}" type="presOf" srcId="{0C3A2E16-6B1C-425A-AFBE-399F482F1660}" destId="{053AA6C1-CCB6-413E-ABCA-60E3043718FA}" srcOrd="0" destOrd="0" presId="urn:microsoft.com/office/officeart/2005/8/layout/hProcess10"/>
    <dgm:cxn modelId="{97096CCA-3020-42E8-9E2E-557B9154D77C}" type="presOf" srcId="{93CD188E-738C-46BA-9942-C1BD90EAA7D1}" destId="{94C5C4A0-1374-4F60-991D-0F88E3BC24D3}" srcOrd="0" destOrd="0" presId="urn:microsoft.com/office/officeart/2005/8/layout/hProcess10"/>
    <dgm:cxn modelId="{E87158CB-47A2-41F4-9562-85C8DA13C24A}" type="presOf" srcId="{770E2594-8910-4686-94F8-607AB68D771B}" destId="{B25901DA-E985-41A5-BA90-B5D6500421AB}" srcOrd="0" destOrd="0" presId="urn:microsoft.com/office/officeart/2005/8/layout/hProcess10"/>
    <dgm:cxn modelId="{A7606FDC-B99E-48DF-84EF-E25550711B1C}" type="presOf" srcId="{C50E653F-5A6D-4836-A478-99BED484AAA7}" destId="{7DFE068A-6259-4D98-81A1-2CD061BEEBF6}" srcOrd="0" destOrd="0" presId="urn:microsoft.com/office/officeart/2005/8/layout/hProcess10"/>
    <dgm:cxn modelId="{A0383CFF-BB83-4E48-A909-F201A2FE0FC9}" srcId="{93CD188E-738C-46BA-9942-C1BD90EAA7D1}" destId="{0C3A2E16-6B1C-425A-AFBE-399F482F1660}" srcOrd="2" destOrd="0" parTransId="{250A8301-C261-4C9E-8143-AE01EFBCD7E3}" sibTransId="{770F495F-B356-4A6B-A955-F40E4F4CAF48}"/>
    <dgm:cxn modelId="{8B572360-A678-4CD0-8FD0-A100B9B0FA0F}" type="presParOf" srcId="{94C5C4A0-1374-4F60-991D-0F88E3BC24D3}" destId="{93E400CD-A3BC-4BDE-87F4-B2B7F8FB6E4C}" srcOrd="0" destOrd="0" presId="urn:microsoft.com/office/officeart/2005/8/layout/hProcess10"/>
    <dgm:cxn modelId="{8FF91003-4D18-44F4-A328-7EF04955B65D}" type="presParOf" srcId="{93E400CD-A3BC-4BDE-87F4-B2B7F8FB6E4C}" destId="{A0ED3B05-27C9-44E1-AF51-8E63FDF4BE97}" srcOrd="0" destOrd="0" presId="urn:microsoft.com/office/officeart/2005/8/layout/hProcess10"/>
    <dgm:cxn modelId="{AA59D7A2-1418-4D67-BCC0-0B2CF92588FD}" type="presParOf" srcId="{93E400CD-A3BC-4BDE-87F4-B2B7F8FB6E4C}" destId="{C4107EC4-932F-43E5-B2AB-785DC7B6899D}" srcOrd="1" destOrd="0" presId="urn:microsoft.com/office/officeart/2005/8/layout/hProcess10"/>
    <dgm:cxn modelId="{5CC53A7F-6EC3-413E-9324-98E5113D439F}" type="presParOf" srcId="{94C5C4A0-1374-4F60-991D-0F88E3BC24D3}" destId="{B25901DA-E985-41A5-BA90-B5D6500421AB}" srcOrd="1" destOrd="0" presId="urn:microsoft.com/office/officeart/2005/8/layout/hProcess10"/>
    <dgm:cxn modelId="{59D0D464-4AAE-4BDF-AC66-ADA657A33AE3}" type="presParOf" srcId="{B25901DA-E985-41A5-BA90-B5D6500421AB}" destId="{111F0D7D-3012-4996-B751-4B8B5C7C8465}" srcOrd="0" destOrd="0" presId="urn:microsoft.com/office/officeart/2005/8/layout/hProcess10"/>
    <dgm:cxn modelId="{0551E0CE-AD91-4D27-B058-CDFCDE495D58}" type="presParOf" srcId="{94C5C4A0-1374-4F60-991D-0F88E3BC24D3}" destId="{EFDFC0BC-3DED-4615-9C78-5F47CBB398CF}" srcOrd="2" destOrd="0" presId="urn:microsoft.com/office/officeart/2005/8/layout/hProcess10"/>
    <dgm:cxn modelId="{553AA6A4-CD2B-41B6-BD9A-8749058EF007}" type="presParOf" srcId="{EFDFC0BC-3DED-4615-9C78-5F47CBB398CF}" destId="{C1B79BEC-15EF-4669-B0BA-5FDA6E1D1AA1}" srcOrd="0" destOrd="0" presId="urn:microsoft.com/office/officeart/2005/8/layout/hProcess10"/>
    <dgm:cxn modelId="{A0DFEB9B-CC33-47FF-8393-F02EAB468056}" type="presParOf" srcId="{EFDFC0BC-3DED-4615-9C78-5F47CBB398CF}" destId="{7DFE068A-6259-4D98-81A1-2CD061BEEBF6}" srcOrd="1" destOrd="0" presId="urn:microsoft.com/office/officeart/2005/8/layout/hProcess10"/>
    <dgm:cxn modelId="{79B0B1D7-CEDF-49AF-AC0C-F3A0F5B1FC6C}" type="presParOf" srcId="{94C5C4A0-1374-4F60-991D-0F88E3BC24D3}" destId="{4DB37E4E-5DB5-4BAF-92B6-A2AB8AF726C2}" srcOrd="3" destOrd="0" presId="urn:microsoft.com/office/officeart/2005/8/layout/hProcess10"/>
    <dgm:cxn modelId="{EC611677-1F28-4E6A-911C-B015606E2AD6}" type="presParOf" srcId="{4DB37E4E-5DB5-4BAF-92B6-A2AB8AF726C2}" destId="{56C260F1-0421-431C-A564-148E76ACD8E3}" srcOrd="0" destOrd="0" presId="urn:microsoft.com/office/officeart/2005/8/layout/hProcess10"/>
    <dgm:cxn modelId="{4AB05182-F4A1-4FA1-9C34-0C02C208EDB8}" type="presParOf" srcId="{94C5C4A0-1374-4F60-991D-0F88E3BC24D3}" destId="{05F7780F-BB1A-40CA-B3AC-E18102C1E46B}" srcOrd="4" destOrd="0" presId="urn:microsoft.com/office/officeart/2005/8/layout/hProcess10"/>
    <dgm:cxn modelId="{07ED1D45-BB98-4BC4-99DA-4436ADF62637}" type="presParOf" srcId="{05F7780F-BB1A-40CA-B3AC-E18102C1E46B}" destId="{D6D1CC35-D82A-4200-96F3-520957DE2CFB}" srcOrd="0" destOrd="0" presId="urn:microsoft.com/office/officeart/2005/8/layout/hProcess10"/>
    <dgm:cxn modelId="{35D4366C-FA9A-42F1-8C0E-BA341B8A109E}" type="presParOf" srcId="{05F7780F-BB1A-40CA-B3AC-E18102C1E46B}" destId="{053AA6C1-CCB6-413E-ABCA-60E3043718FA}" srcOrd="1" destOrd="0" presId="urn:microsoft.com/office/officeart/2005/8/layout/hProcess10"/>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A73F37-E504-4428-87FD-56038E06503E}"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kumimoji="1" lang="ja-JP" altLang="en-US"/>
        </a:p>
      </dgm:t>
    </dgm:pt>
    <dgm:pt modelId="{1BED54EA-6473-4C6C-BAE1-CB534B4E2236}">
      <dgm:prSet phldrT="[テキスト]"/>
      <dgm:spPr/>
      <dgm:t>
        <a:bodyPr/>
        <a:lstStyle/>
        <a:p>
          <a:r>
            <a:rPr kumimoji="1" lang="ja-JP" altLang="en-US" dirty="0"/>
            <a:t>加工前</a:t>
          </a:r>
        </a:p>
      </dgm:t>
    </dgm:pt>
    <dgm:pt modelId="{D2192468-B6AA-4E00-92BA-C1624C86AF1A}" type="parTrans" cxnId="{D386D65F-3913-4054-BE2F-35E5413D8AA4}">
      <dgm:prSet/>
      <dgm:spPr/>
      <dgm:t>
        <a:bodyPr/>
        <a:lstStyle/>
        <a:p>
          <a:endParaRPr kumimoji="1" lang="ja-JP" altLang="en-US"/>
        </a:p>
      </dgm:t>
    </dgm:pt>
    <dgm:pt modelId="{8E2B8429-2A01-4195-8731-3737B962BE29}" type="sibTrans" cxnId="{D386D65F-3913-4054-BE2F-35E5413D8AA4}">
      <dgm:prSet/>
      <dgm:spPr/>
      <dgm:t>
        <a:bodyPr/>
        <a:lstStyle/>
        <a:p>
          <a:endParaRPr kumimoji="1" lang="ja-JP" altLang="en-US"/>
        </a:p>
      </dgm:t>
    </dgm:pt>
    <dgm:pt modelId="{ED898E73-B149-4FF3-8259-AE92468EB581}">
      <dgm:prSet phldrT="[テキスト]"/>
      <dgm:spPr/>
      <dgm:t>
        <a:bodyPr/>
        <a:lstStyle/>
        <a:p>
          <a:r>
            <a:rPr kumimoji="1" lang="ja-JP" altLang="en-US" dirty="0"/>
            <a:t>加工後</a:t>
          </a:r>
        </a:p>
      </dgm:t>
    </dgm:pt>
    <dgm:pt modelId="{42AAFE2F-5778-4218-A753-BB96E622565F}" type="parTrans" cxnId="{BDF577A2-2EE9-415C-8462-2CE935749ADE}">
      <dgm:prSet/>
      <dgm:spPr/>
      <dgm:t>
        <a:bodyPr/>
        <a:lstStyle/>
        <a:p>
          <a:endParaRPr kumimoji="1" lang="ja-JP" altLang="en-US"/>
        </a:p>
      </dgm:t>
    </dgm:pt>
    <dgm:pt modelId="{50D80A5A-5D66-4383-B2B9-BF9D812EB1D8}" type="sibTrans" cxnId="{BDF577A2-2EE9-415C-8462-2CE935749ADE}">
      <dgm:prSet/>
      <dgm:spPr/>
      <dgm:t>
        <a:bodyPr/>
        <a:lstStyle/>
        <a:p>
          <a:endParaRPr kumimoji="1" lang="ja-JP" altLang="en-US"/>
        </a:p>
      </dgm:t>
    </dgm:pt>
    <dgm:pt modelId="{486E612D-3709-44F8-958C-304D3C07CC47}" type="pres">
      <dgm:prSet presAssocID="{1CA73F37-E504-4428-87FD-56038E06503E}" presName="diagram" presStyleCnt="0">
        <dgm:presLayoutVars>
          <dgm:dir/>
        </dgm:presLayoutVars>
      </dgm:prSet>
      <dgm:spPr/>
    </dgm:pt>
    <dgm:pt modelId="{59CBD565-BCF3-4B0D-B630-FB678558A502}" type="pres">
      <dgm:prSet presAssocID="{1BED54EA-6473-4C6C-BAE1-CB534B4E2236}" presName="composite" presStyleCnt="0"/>
      <dgm:spPr/>
    </dgm:pt>
    <dgm:pt modelId="{B380BD6B-7DEB-48E7-91E4-C6C1C3A186DB}" type="pres">
      <dgm:prSet presAssocID="{1BED54EA-6473-4C6C-BAE1-CB534B4E2236}" presName="Image" presStyleLbl="bgShp" presStyleIdx="0" presStyleCnt="2" custScaleX="76379" custScaleY="103356" custLinFactNeighborY="1936"/>
      <dgm:spPr>
        <a:blipFill rotWithShape="1">
          <a:blip xmlns:r="http://schemas.openxmlformats.org/officeDocument/2006/relationships" r:embed="rId1"/>
          <a:stretch>
            <a:fillRect/>
          </a:stretch>
        </a:blipFill>
      </dgm:spPr>
    </dgm:pt>
    <dgm:pt modelId="{4FDB7C61-3E17-41F5-90A6-CBF54FDC0571}" type="pres">
      <dgm:prSet presAssocID="{1BED54EA-6473-4C6C-BAE1-CB534B4E2236}" presName="Parent" presStyleLbl="node0" presStyleIdx="0" presStyleCnt="2" custScaleX="38424" custScaleY="79945" custLinFactNeighborX="10816" custLinFactNeighborY="46300">
        <dgm:presLayoutVars>
          <dgm:bulletEnabled val="1"/>
        </dgm:presLayoutVars>
      </dgm:prSet>
      <dgm:spPr/>
    </dgm:pt>
    <dgm:pt modelId="{D49B0F55-E1FB-44B4-8493-ACACAA824D6B}" type="pres">
      <dgm:prSet presAssocID="{8E2B8429-2A01-4195-8731-3737B962BE29}" presName="sibTrans" presStyleCnt="0"/>
      <dgm:spPr/>
    </dgm:pt>
    <dgm:pt modelId="{09BCB516-F2B7-4036-89E6-396546C5BFC3}" type="pres">
      <dgm:prSet presAssocID="{ED898E73-B149-4FF3-8259-AE92468EB581}" presName="composite" presStyleCnt="0"/>
      <dgm:spPr/>
    </dgm:pt>
    <dgm:pt modelId="{A436B0DA-37E2-478C-8753-EC1EC9C094E7}" type="pres">
      <dgm:prSet presAssocID="{ED898E73-B149-4FF3-8259-AE92468EB581}" presName="Image" presStyleLbl="bgShp" presStyleIdx="1" presStyleCnt="2" custScaleX="77455" custScaleY="104811" custLinFactNeighborY="2236"/>
      <dgm:spPr>
        <a:blipFill rotWithShape="1">
          <a:blip xmlns:r="http://schemas.openxmlformats.org/officeDocument/2006/relationships" r:embed="rId2"/>
          <a:stretch>
            <a:fillRect/>
          </a:stretch>
        </a:blipFill>
      </dgm:spPr>
    </dgm:pt>
    <dgm:pt modelId="{B1E17BCF-6FDC-4CE6-9F2C-DCD6CDED8B1B}" type="pres">
      <dgm:prSet presAssocID="{ED898E73-B149-4FF3-8259-AE92468EB581}" presName="Parent" presStyleLbl="node0" presStyleIdx="1" presStyleCnt="2" custScaleX="37988" custScaleY="79037" custLinFactNeighborX="7430" custLinFactNeighborY="44321">
        <dgm:presLayoutVars>
          <dgm:bulletEnabled val="1"/>
        </dgm:presLayoutVars>
      </dgm:prSet>
      <dgm:spPr/>
    </dgm:pt>
  </dgm:ptLst>
  <dgm:cxnLst>
    <dgm:cxn modelId="{EA2F712B-A71E-40D2-857F-E426CEFFF6F3}" type="presOf" srcId="{1BED54EA-6473-4C6C-BAE1-CB534B4E2236}" destId="{4FDB7C61-3E17-41F5-90A6-CBF54FDC0571}" srcOrd="0" destOrd="0" presId="urn:microsoft.com/office/officeart/2008/layout/BendingPictureCaption"/>
    <dgm:cxn modelId="{84F28F32-0AA3-43ED-89AC-BF1E88C78143}" type="presOf" srcId="{ED898E73-B149-4FF3-8259-AE92468EB581}" destId="{B1E17BCF-6FDC-4CE6-9F2C-DCD6CDED8B1B}" srcOrd="0" destOrd="0" presId="urn:microsoft.com/office/officeart/2008/layout/BendingPictureCaption"/>
    <dgm:cxn modelId="{D386D65F-3913-4054-BE2F-35E5413D8AA4}" srcId="{1CA73F37-E504-4428-87FD-56038E06503E}" destId="{1BED54EA-6473-4C6C-BAE1-CB534B4E2236}" srcOrd="0" destOrd="0" parTransId="{D2192468-B6AA-4E00-92BA-C1624C86AF1A}" sibTransId="{8E2B8429-2A01-4195-8731-3737B962BE29}"/>
    <dgm:cxn modelId="{F37B278D-3809-4771-94EB-26A87FD64DC0}" type="presOf" srcId="{1CA73F37-E504-4428-87FD-56038E06503E}" destId="{486E612D-3709-44F8-958C-304D3C07CC47}" srcOrd="0" destOrd="0" presId="urn:microsoft.com/office/officeart/2008/layout/BendingPictureCaption"/>
    <dgm:cxn modelId="{BDF577A2-2EE9-415C-8462-2CE935749ADE}" srcId="{1CA73F37-E504-4428-87FD-56038E06503E}" destId="{ED898E73-B149-4FF3-8259-AE92468EB581}" srcOrd="1" destOrd="0" parTransId="{42AAFE2F-5778-4218-A753-BB96E622565F}" sibTransId="{50D80A5A-5D66-4383-B2B9-BF9D812EB1D8}"/>
    <dgm:cxn modelId="{94A306BD-7A6B-49EA-A550-3B9EF0EEFD9F}" type="presParOf" srcId="{486E612D-3709-44F8-958C-304D3C07CC47}" destId="{59CBD565-BCF3-4B0D-B630-FB678558A502}" srcOrd="0" destOrd="0" presId="urn:microsoft.com/office/officeart/2008/layout/BendingPictureCaption"/>
    <dgm:cxn modelId="{536D0FF7-55C5-45EB-BA5B-0CBEB0C5D347}" type="presParOf" srcId="{59CBD565-BCF3-4B0D-B630-FB678558A502}" destId="{B380BD6B-7DEB-48E7-91E4-C6C1C3A186DB}" srcOrd="0" destOrd="0" presId="urn:microsoft.com/office/officeart/2008/layout/BendingPictureCaption"/>
    <dgm:cxn modelId="{3EA38072-EFC9-432F-9ABC-EBD24A5DBE3B}" type="presParOf" srcId="{59CBD565-BCF3-4B0D-B630-FB678558A502}" destId="{4FDB7C61-3E17-41F5-90A6-CBF54FDC0571}" srcOrd="1" destOrd="0" presId="urn:microsoft.com/office/officeart/2008/layout/BendingPictureCaption"/>
    <dgm:cxn modelId="{027583E6-6FF6-4912-A646-41FAE9056B72}" type="presParOf" srcId="{486E612D-3709-44F8-958C-304D3C07CC47}" destId="{D49B0F55-E1FB-44B4-8493-ACACAA824D6B}" srcOrd="1" destOrd="0" presId="urn:microsoft.com/office/officeart/2008/layout/BendingPictureCaption"/>
    <dgm:cxn modelId="{D036C16F-F1D5-4E20-B319-E7FC38A8BE63}" type="presParOf" srcId="{486E612D-3709-44F8-958C-304D3C07CC47}" destId="{09BCB516-F2B7-4036-89E6-396546C5BFC3}" srcOrd="2" destOrd="0" presId="urn:microsoft.com/office/officeart/2008/layout/BendingPictureCaption"/>
    <dgm:cxn modelId="{A0E8E95E-9B9D-4867-BC19-4D7DC3ABEE46}" type="presParOf" srcId="{09BCB516-F2B7-4036-89E6-396546C5BFC3}" destId="{A436B0DA-37E2-478C-8753-EC1EC9C094E7}" srcOrd="0" destOrd="0" presId="urn:microsoft.com/office/officeart/2008/layout/BendingPictureCaption"/>
    <dgm:cxn modelId="{2F49E8B5-479F-41EA-92A2-4EF416168819}" type="presParOf" srcId="{09BCB516-F2B7-4036-89E6-396546C5BFC3}" destId="{B1E17BCF-6FDC-4CE6-9F2C-DCD6CDED8B1B}" srcOrd="1" destOrd="0" presId="urn:microsoft.com/office/officeart/2008/layout/BendingPictureCaption"/>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C4F6D-153C-45B7-ACE1-C8340F88DF45}"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kumimoji="1" lang="ja-JP" altLang="en-US"/>
        </a:p>
      </dgm:t>
    </dgm:pt>
    <dgm:pt modelId="{B916C728-83FB-4E6D-9DFD-495BB44E3288}">
      <dgm:prSet phldrT="[テキスト]"/>
      <dgm:spPr/>
      <dgm:t>
        <a:bodyPr/>
        <a:lstStyle/>
        <a:p>
          <a:r>
            <a:rPr kumimoji="1" lang="ja-JP" altLang="en-US" dirty="0"/>
            <a:t>加工前</a:t>
          </a:r>
        </a:p>
      </dgm:t>
    </dgm:pt>
    <dgm:pt modelId="{44301224-FD26-4DA9-84AE-B2B0FCFD6A2B}" type="parTrans" cxnId="{A293EBD5-1486-4754-8645-B36EC1B2811E}">
      <dgm:prSet/>
      <dgm:spPr/>
      <dgm:t>
        <a:bodyPr/>
        <a:lstStyle/>
        <a:p>
          <a:endParaRPr kumimoji="1" lang="ja-JP" altLang="en-US"/>
        </a:p>
      </dgm:t>
    </dgm:pt>
    <dgm:pt modelId="{0497DD38-F09B-45BF-9E18-8DAF3DFA0249}" type="sibTrans" cxnId="{A293EBD5-1486-4754-8645-B36EC1B2811E}">
      <dgm:prSet/>
      <dgm:spPr/>
      <dgm:t>
        <a:bodyPr/>
        <a:lstStyle/>
        <a:p>
          <a:endParaRPr kumimoji="1" lang="ja-JP" altLang="en-US"/>
        </a:p>
      </dgm:t>
    </dgm:pt>
    <dgm:pt modelId="{B8FD7DC5-CF76-47D1-B19B-C1C89A0AF07B}">
      <dgm:prSet phldrT="[テキスト]"/>
      <dgm:spPr/>
      <dgm:t>
        <a:bodyPr/>
        <a:lstStyle/>
        <a:p>
          <a:r>
            <a:rPr kumimoji="1" lang="ja-JP" altLang="en-US" dirty="0"/>
            <a:t>加工後</a:t>
          </a:r>
        </a:p>
      </dgm:t>
    </dgm:pt>
    <dgm:pt modelId="{0F91BF38-B224-473B-95CE-C599DECB4A60}" type="parTrans" cxnId="{66F727CB-399B-442D-8A5B-35BFB67B7D08}">
      <dgm:prSet/>
      <dgm:spPr/>
      <dgm:t>
        <a:bodyPr/>
        <a:lstStyle/>
        <a:p>
          <a:endParaRPr kumimoji="1" lang="ja-JP" altLang="en-US"/>
        </a:p>
      </dgm:t>
    </dgm:pt>
    <dgm:pt modelId="{02D024C9-D1F1-4D84-BB5F-22886E286D17}" type="sibTrans" cxnId="{66F727CB-399B-442D-8A5B-35BFB67B7D08}">
      <dgm:prSet/>
      <dgm:spPr/>
      <dgm:t>
        <a:bodyPr/>
        <a:lstStyle/>
        <a:p>
          <a:endParaRPr kumimoji="1" lang="ja-JP" altLang="en-US"/>
        </a:p>
      </dgm:t>
    </dgm:pt>
    <dgm:pt modelId="{B041012E-48C3-4CCF-9751-74329A0BA98B}" type="pres">
      <dgm:prSet presAssocID="{173C4F6D-153C-45B7-ACE1-C8340F88DF45}" presName="diagram" presStyleCnt="0">
        <dgm:presLayoutVars>
          <dgm:dir/>
        </dgm:presLayoutVars>
      </dgm:prSet>
      <dgm:spPr/>
    </dgm:pt>
    <dgm:pt modelId="{534067B5-B5C8-4C3D-907F-7C7751D32BF1}" type="pres">
      <dgm:prSet presAssocID="{B916C728-83FB-4E6D-9DFD-495BB44E3288}" presName="composite" presStyleCnt="0"/>
      <dgm:spPr/>
    </dgm:pt>
    <dgm:pt modelId="{3A6FFD25-C4EB-42FC-8881-1CB3E437F418}" type="pres">
      <dgm:prSet presAssocID="{B916C728-83FB-4E6D-9DFD-495BB44E3288}" presName="Image" presStyleLbl="bgShp" presStyleIdx="0" presStyleCnt="2" custScaleX="57474" custScaleY="77773" custLinFactNeighborX="-3" custLinFactNeighborY="6963"/>
      <dgm:spPr>
        <a:blipFill rotWithShape="1">
          <a:blip xmlns:r="http://schemas.openxmlformats.org/officeDocument/2006/relationships" r:embed="rId1"/>
          <a:stretch>
            <a:fillRect/>
          </a:stretch>
        </a:blipFill>
      </dgm:spPr>
    </dgm:pt>
    <dgm:pt modelId="{81A15F10-876F-4479-833D-6ACF293CBFED}" type="pres">
      <dgm:prSet presAssocID="{B916C728-83FB-4E6D-9DFD-495BB44E3288}" presName="Parent" presStyleLbl="node0" presStyleIdx="0" presStyleCnt="2" custScaleX="29381" custScaleY="61130" custLinFactNeighborX="4819" custLinFactNeighborY="16041">
        <dgm:presLayoutVars>
          <dgm:bulletEnabled val="1"/>
        </dgm:presLayoutVars>
      </dgm:prSet>
      <dgm:spPr/>
    </dgm:pt>
    <dgm:pt modelId="{AC57A12E-CF74-4147-9F6E-5D7E8B632544}" type="pres">
      <dgm:prSet presAssocID="{0497DD38-F09B-45BF-9E18-8DAF3DFA0249}" presName="sibTrans" presStyleCnt="0"/>
      <dgm:spPr/>
    </dgm:pt>
    <dgm:pt modelId="{6B4F0308-DE9B-4611-A6CE-F755E921BB12}" type="pres">
      <dgm:prSet presAssocID="{B8FD7DC5-CF76-47D1-B19B-C1C89A0AF07B}" presName="composite" presStyleCnt="0"/>
      <dgm:spPr/>
    </dgm:pt>
    <dgm:pt modelId="{2301B5E2-D803-4FEF-983F-DBB31603E39E}" type="pres">
      <dgm:prSet presAssocID="{B8FD7DC5-CF76-47D1-B19B-C1C89A0AF07B}" presName="Image" presStyleLbl="bgShp" presStyleIdx="1" presStyleCnt="2" custScaleX="57466" custScaleY="78270" custLinFactNeighborX="-1856" custLinFactNeighborY="6642"/>
      <dgm:spPr>
        <a:blipFill rotWithShape="1">
          <a:blip xmlns:r="http://schemas.openxmlformats.org/officeDocument/2006/relationships" r:embed="rId2"/>
          <a:stretch>
            <a:fillRect/>
          </a:stretch>
        </a:blipFill>
      </dgm:spPr>
    </dgm:pt>
    <dgm:pt modelId="{ACEF5715-D1D4-4FF6-908C-CE2E4926B318}" type="pres">
      <dgm:prSet presAssocID="{B8FD7DC5-CF76-47D1-B19B-C1C89A0AF07B}" presName="Parent" presStyleLbl="node0" presStyleIdx="1" presStyleCnt="2" custScaleX="29381" custScaleY="61130" custLinFactNeighborX="672" custLinFactNeighborY="17723">
        <dgm:presLayoutVars>
          <dgm:bulletEnabled val="1"/>
        </dgm:presLayoutVars>
      </dgm:prSet>
      <dgm:spPr/>
    </dgm:pt>
  </dgm:ptLst>
  <dgm:cxnLst>
    <dgm:cxn modelId="{71E0652D-3C3D-45AB-BE81-A08AE851DE51}" type="presOf" srcId="{173C4F6D-153C-45B7-ACE1-C8340F88DF45}" destId="{B041012E-48C3-4CCF-9751-74329A0BA98B}" srcOrd="0" destOrd="0" presId="urn:microsoft.com/office/officeart/2008/layout/BendingPictureCaption"/>
    <dgm:cxn modelId="{33242D67-EBE9-4AD2-B09E-67BE7E2D0793}" type="presOf" srcId="{B8FD7DC5-CF76-47D1-B19B-C1C89A0AF07B}" destId="{ACEF5715-D1D4-4FF6-908C-CE2E4926B318}" srcOrd="0" destOrd="0" presId="urn:microsoft.com/office/officeart/2008/layout/BendingPictureCaption"/>
    <dgm:cxn modelId="{EF4D37B6-079E-47BD-9E3D-FD0227ACABAC}" type="presOf" srcId="{B916C728-83FB-4E6D-9DFD-495BB44E3288}" destId="{81A15F10-876F-4479-833D-6ACF293CBFED}" srcOrd="0" destOrd="0" presId="urn:microsoft.com/office/officeart/2008/layout/BendingPictureCaption"/>
    <dgm:cxn modelId="{66F727CB-399B-442D-8A5B-35BFB67B7D08}" srcId="{173C4F6D-153C-45B7-ACE1-C8340F88DF45}" destId="{B8FD7DC5-CF76-47D1-B19B-C1C89A0AF07B}" srcOrd="1" destOrd="0" parTransId="{0F91BF38-B224-473B-95CE-C599DECB4A60}" sibTransId="{02D024C9-D1F1-4D84-BB5F-22886E286D17}"/>
    <dgm:cxn modelId="{A293EBD5-1486-4754-8645-B36EC1B2811E}" srcId="{173C4F6D-153C-45B7-ACE1-C8340F88DF45}" destId="{B916C728-83FB-4E6D-9DFD-495BB44E3288}" srcOrd="0" destOrd="0" parTransId="{44301224-FD26-4DA9-84AE-B2B0FCFD6A2B}" sibTransId="{0497DD38-F09B-45BF-9E18-8DAF3DFA0249}"/>
    <dgm:cxn modelId="{BE827AE3-84AA-4F71-8792-ED786619B658}" type="presParOf" srcId="{B041012E-48C3-4CCF-9751-74329A0BA98B}" destId="{534067B5-B5C8-4C3D-907F-7C7751D32BF1}" srcOrd="0" destOrd="0" presId="urn:microsoft.com/office/officeart/2008/layout/BendingPictureCaption"/>
    <dgm:cxn modelId="{46BAA921-0732-4A3C-B5C1-208B070D0912}" type="presParOf" srcId="{534067B5-B5C8-4C3D-907F-7C7751D32BF1}" destId="{3A6FFD25-C4EB-42FC-8881-1CB3E437F418}" srcOrd="0" destOrd="0" presId="urn:microsoft.com/office/officeart/2008/layout/BendingPictureCaption"/>
    <dgm:cxn modelId="{024953F7-DC98-49ED-89D3-EB1B2C51D6E3}" type="presParOf" srcId="{534067B5-B5C8-4C3D-907F-7C7751D32BF1}" destId="{81A15F10-876F-4479-833D-6ACF293CBFED}" srcOrd="1" destOrd="0" presId="urn:microsoft.com/office/officeart/2008/layout/BendingPictureCaption"/>
    <dgm:cxn modelId="{2D9D38FE-AB2E-4B8E-A619-76DE0A69D217}" type="presParOf" srcId="{B041012E-48C3-4CCF-9751-74329A0BA98B}" destId="{AC57A12E-CF74-4147-9F6E-5D7E8B632544}" srcOrd="1" destOrd="0" presId="urn:microsoft.com/office/officeart/2008/layout/BendingPictureCaption"/>
    <dgm:cxn modelId="{B754A49D-14A3-4A93-8BDC-815BE696A0EA}" type="presParOf" srcId="{B041012E-48C3-4CCF-9751-74329A0BA98B}" destId="{6B4F0308-DE9B-4611-A6CE-F755E921BB12}" srcOrd="2" destOrd="0" presId="urn:microsoft.com/office/officeart/2008/layout/BendingPictureCaption"/>
    <dgm:cxn modelId="{DD750E77-47BB-4C72-9CAB-4C287005988E}" type="presParOf" srcId="{6B4F0308-DE9B-4611-A6CE-F755E921BB12}" destId="{2301B5E2-D803-4FEF-983F-DBB31603E39E}" srcOrd="0" destOrd="0" presId="urn:microsoft.com/office/officeart/2008/layout/BendingPictureCaption"/>
    <dgm:cxn modelId="{B641FC91-6BBC-4A1E-957C-922D99D1CFAA}" type="presParOf" srcId="{6B4F0308-DE9B-4611-A6CE-F755E921BB12}" destId="{ACEF5715-D1D4-4FF6-908C-CE2E4926B318}" srcOrd="1" destOrd="0" presId="urn:microsoft.com/office/officeart/2008/layout/BendingPictureCaption"/>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A73F37-E504-4428-87FD-56038E06503E}"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kumimoji="1" lang="ja-JP" altLang="en-US"/>
        </a:p>
      </dgm:t>
    </dgm:pt>
    <dgm:pt modelId="{1BED54EA-6473-4C6C-BAE1-CB534B4E2236}">
      <dgm:prSet phldrT="[テキスト]"/>
      <dgm:spPr>
        <a:xfrm>
          <a:off x="770723" y="2012673"/>
          <a:ext cx="1270146" cy="31562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kumimoji="1" lang="ja-JP" altLang="en-US" dirty="0">
              <a:solidFill>
                <a:sysClr val="window" lastClr="FFFFFF"/>
              </a:solidFill>
              <a:latin typeface="Calibri" panose="020F0502020204030204"/>
              <a:ea typeface="ＭＳ Ｐゴシック" panose="020B0600070205080204" pitchFamily="50" charset="-128"/>
              <a:cs typeface="+mn-cs"/>
            </a:rPr>
            <a:t>加工前</a:t>
          </a:r>
        </a:p>
      </dgm:t>
    </dgm:pt>
    <dgm:pt modelId="{D2192468-B6AA-4E00-92BA-C1624C86AF1A}" type="parTrans" cxnId="{D386D65F-3913-4054-BE2F-35E5413D8AA4}">
      <dgm:prSet/>
      <dgm:spPr/>
      <dgm:t>
        <a:bodyPr/>
        <a:lstStyle/>
        <a:p>
          <a:endParaRPr kumimoji="1" lang="ja-JP" altLang="en-US"/>
        </a:p>
      </dgm:t>
    </dgm:pt>
    <dgm:pt modelId="{8E2B8429-2A01-4195-8731-3737B962BE29}" type="sibTrans" cxnId="{D386D65F-3913-4054-BE2F-35E5413D8AA4}">
      <dgm:prSet/>
      <dgm:spPr/>
      <dgm:t>
        <a:bodyPr/>
        <a:lstStyle/>
        <a:p>
          <a:endParaRPr kumimoji="1" lang="ja-JP" altLang="en-US"/>
        </a:p>
      </dgm:t>
    </dgm:pt>
    <dgm:pt modelId="{ED898E73-B149-4FF3-8259-AE92468EB581}">
      <dgm:prSet phldrT="[テキスト]"/>
      <dgm:spPr>
        <a:xfrm>
          <a:off x="3352804" y="2052367"/>
          <a:ext cx="1129422" cy="262697"/>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kumimoji="1" lang="ja-JP" altLang="en-US" dirty="0">
              <a:solidFill>
                <a:sysClr val="window" lastClr="FFFFFF"/>
              </a:solidFill>
              <a:latin typeface="Calibri" panose="020F0502020204030204"/>
              <a:ea typeface="ＭＳ Ｐゴシック" panose="020B0600070205080204" pitchFamily="50" charset="-128"/>
              <a:cs typeface="+mn-cs"/>
            </a:rPr>
            <a:t>加工後</a:t>
          </a:r>
        </a:p>
      </dgm:t>
    </dgm:pt>
    <dgm:pt modelId="{42AAFE2F-5778-4218-A753-BB96E622565F}" type="parTrans" cxnId="{BDF577A2-2EE9-415C-8462-2CE935749ADE}">
      <dgm:prSet/>
      <dgm:spPr/>
      <dgm:t>
        <a:bodyPr/>
        <a:lstStyle/>
        <a:p>
          <a:endParaRPr kumimoji="1" lang="ja-JP" altLang="en-US"/>
        </a:p>
      </dgm:t>
    </dgm:pt>
    <dgm:pt modelId="{50D80A5A-5D66-4383-B2B9-BF9D812EB1D8}" type="sibTrans" cxnId="{BDF577A2-2EE9-415C-8462-2CE935749ADE}">
      <dgm:prSet/>
      <dgm:spPr/>
      <dgm:t>
        <a:bodyPr/>
        <a:lstStyle/>
        <a:p>
          <a:endParaRPr kumimoji="1" lang="ja-JP" altLang="en-US"/>
        </a:p>
      </dgm:t>
    </dgm:pt>
    <dgm:pt modelId="{486E612D-3709-44F8-958C-304D3C07CC47}" type="pres">
      <dgm:prSet presAssocID="{1CA73F37-E504-4428-87FD-56038E06503E}" presName="diagram" presStyleCnt="0">
        <dgm:presLayoutVars>
          <dgm:dir/>
        </dgm:presLayoutVars>
      </dgm:prSet>
      <dgm:spPr/>
    </dgm:pt>
    <dgm:pt modelId="{59CBD565-BCF3-4B0D-B630-FB678558A502}" type="pres">
      <dgm:prSet presAssocID="{1BED54EA-6473-4C6C-BAE1-CB534B4E2236}" presName="composite" presStyleCnt="0"/>
      <dgm:spPr/>
    </dgm:pt>
    <dgm:pt modelId="{B380BD6B-7DEB-48E7-91E4-C6C1C3A186DB}" type="pres">
      <dgm:prSet presAssocID="{1BED54EA-6473-4C6C-BAE1-CB534B4E2236}" presName="Image" presStyleLbl="bgShp" presStyleIdx="0" presStyleCnt="2" custScaleX="56034" custScaleY="75824" custLinFactNeighborX="-32" custLinFactNeighborY="6362"/>
      <dgm:spPr>
        <a:xfrm>
          <a:off x="536" y="597466"/>
          <a:ext cx="2220075" cy="1640627"/>
        </a:xfrm>
        <a:prstGeom prst="rect">
          <a:avLst/>
        </a:prstGeom>
        <a:blipFill rotWithShape="1">
          <a:blip xmlns:r="http://schemas.openxmlformats.org/officeDocument/2006/relationships" r:embed="rId1"/>
          <a:stretch>
            <a:fillRect/>
          </a:stretch>
        </a:blipFill>
        <a:ln>
          <a:noFill/>
        </a:ln>
        <a:effectLst/>
      </dgm:spPr>
    </dgm:pt>
    <dgm:pt modelId="{4FDB7C61-3E17-41F5-90A6-CBF54FDC0571}" type="pres">
      <dgm:prSet presAssocID="{1BED54EA-6473-4C6C-BAE1-CB534B4E2236}" presName="Parent" presStyleLbl="node0" presStyleIdx="0" presStyleCnt="2" custScaleX="26423" custScaleY="54976" custLinFactNeighborX="2926" custLinFactNeighborY="9369">
        <dgm:presLayoutVars>
          <dgm:bulletEnabled val="1"/>
        </dgm:presLayoutVars>
      </dgm:prSet>
      <dgm:spPr/>
    </dgm:pt>
    <dgm:pt modelId="{D49B0F55-E1FB-44B4-8493-ACACAA824D6B}" type="pres">
      <dgm:prSet presAssocID="{8E2B8429-2A01-4195-8731-3737B962BE29}" presName="sibTrans" presStyleCnt="0"/>
      <dgm:spPr/>
    </dgm:pt>
    <dgm:pt modelId="{09BCB516-F2B7-4036-89E6-396546C5BFC3}" type="pres">
      <dgm:prSet presAssocID="{ED898E73-B149-4FF3-8259-AE92468EB581}" presName="composite" presStyleCnt="0"/>
      <dgm:spPr/>
    </dgm:pt>
    <dgm:pt modelId="{A436B0DA-37E2-478C-8753-EC1EC9C094E7}" type="pres">
      <dgm:prSet presAssocID="{ED898E73-B149-4FF3-8259-AE92468EB581}" presName="Image" presStyleLbl="bgShp" presStyleIdx="1" presStyleCnt="2" custScaleX="56434" custScaleY="77489" custLinFactNeighborX="-1733" custLinFactNeighborY="6821"/>
      <dgm:spPr>
        <a:xfrm>
          <a:off x="2512255" y="610697"/>
          <a:ext cx="2220075" cy="1640627"/>
        </a:xfrm>
        <a:prstGeom prst="rect">
          <a:avLst/>
        </a:prstGeom>
        <a:blipFill rotWithShape="1">
          <a:blip xmlns:r="http://schemas.openxmlformats.org/officeDocument/2006/relationships" r:embed="rId2"/>
          <a:stretch>
            <a:fillRect/>
          </a:stretch>
        </a:blipFill>
        <a:ln>
          <a:noFill/>
        </a:ln>
        <a:effectLst/>
      </dgm:spPr>
    </dgm:pt>
    <dgm:pt modelId="{B1E17BCF-6FDC-4CE6-9F2C-DCD6CDED8B1B}" type="pres">
      <dgm:prSet presAssocID="{ED898E73-B149-4FF3-8259-AE92468EB581}" presName="Parent" presStyleLbl="node0" presStyleIdx="1" presStyleCnt="2" custScaleX="26713" custScaleY="55579" custLinFactNeighborX="-161" custLinFactNeighborY="11160">
        <dgm:presLayoutVars>
          <dgm:bulletEnabled val="1"/>
        </dgm:presLayoutVars>
      </dgm:prSet>
      <dgm:spPr/>
    </dgm:pt>
  </dgm:ptLst>
  <dgm:cxnLst>
    <dgm:cxn modelId="{782BB839-589A-4B9F-9AE9-CE1FE9F1DF47}" type="presOf" srcId="{1CA73F37-E504-4428-87FD-56038E06503E}" destId="{486E612D-3709-44F8-958C-304D3C07CC47}" srcOrd="0" destOrd="0" presId="urn:microsoft.com/office/officeart/2008/layout/BendingPictureCaption"/>
    <dgm:cxn modelId="{D386D65F-3913-4054-BE2F-35E5413D8AA4}" srcId="{1CA73F37-E504-4428-87FD-56038E06503E}" destId="{1BED54EA-6473-4C6C-BAE1-CB534B4E2236}" srcOrd="0" destOrd="0" parTransId="{D2192468-B6AA-4E00-92BA-C1624C86AF1A}" sibTransId="{8E2B8429-2A01-4195-8731-3737B962BE29}"/>
    <dgm:cxn modelId="{3DD21177-8390-42A6-A388-8BA408E02519}" type="presOf" srcId="{1BED54EA-6473-4C6C-BAE1-CB534B4E2236}" destId="{4FDB7C61-3E17-41F5-90A6-CBF54FDC0571}" srcOrd="0" destOrd="0" presId="urn:microsoft.com/office/officeart/2008/layout/BendingPictureCaption"/>
    <dgm:cxn modelId="{BDF577A2-2EE9-415C-8462-2CE935749ADE}" srcId="{1CA73F37-E504-4428-87FD-56038E06503E}" destId="{ED898E73-B149-4FF3-8259-AE92468EB581}" srcOrd="1" destOrd="0" parTransId="{42AAFE2F-5778-4218-A753-BB96E622565F}" sibTransId="{50D80A5A-5D66-4383-B2B9-BF9D812EB1D8}"/>
    <dgm:cxn modelId="{4A45BEA2-E75E-4ED3-9F27-BEDD16973694}" type="presOf" srcId="{ED898E73-B149-4FF3-8259-AE92468EB581}" destId="{B1E17BCF-6FDC-4CE6-9F2C-DCD6CDED8B1B}" srcOrd="0" destOrd="0" presId="urn:microsoft.com/office/officeart/2008/layout/BendingPictureCaption"/>
    <dgm:cxn modelId="{A6C4961A-87ED-44A6-8167-010B6F974BC5}" type="presParOf" srcId="{486E612D-3709-44F8-958C-304D3C07CC47}" destId="{59CBD565-BCF3-4B0D-B630-FB678558A502}" srcOrd="0" destOrd="0" presId="urn:microsoft.com/office/officeart/2008/layout/BendingPictureCaption"/>
    <dgm:cxn modelId="{14CE45C1-C73A-47CA-AE9B-13651CA389A2}" type="presParOf" srcId="{59CBD565-BCF3-4B0D-B630-FB678558A502}" destId="{B380BD6B-7DEB-48E7-91E4-C6C1C3A186DB}" srcOrd="0" destOrd="0" presId="urn:microsoft.com/office/officeart/2008/layout/BendingPictureCaption"/>
    <dgm:cxn modelId="{67E5A85D-3396-4AC9-9004-BD5523BA66A8}" type="presParOf" srcId="{59CBD565-BCF3-4B0D-B630-FB678558A502}" destId="{4FDB7C61-3E17-41F5-90A6-CBF54FDC0571}" srcOrd="1" destOrd="0" presId="urn:microsoft.com/office/officeart/2008/layout/BendingPictureCaption"/>
    <dgm:cxn modelId="{0763D16A-FC55-4447-871E-54193A306415}" type="presParOf" srcId="{486E612D-3709-44F8-958C-304D3C07CC47}" destId="{D49B0F55-E1FB-44B4-8493-ACACAA824D6B}" srcOrd="1" destOrd="0" presId="urn:microsoft.com/office/officeart/2008/layout/BendingPictureCaption"/>
    <dgm:cxn modelId="{CB0C6CF0-7CF3-418D-B867-2357CC885356}" type="presParOf" srcId="{486E612D-3709-44F8-958C-304D3C07CC47}" destId="{09BCB516-F2B7-4036-89E6-396546C5BFC3}" srcOrd="2" destOrd="0" presId="urn:microsoft.com/office/officeart/2008/layout/BendingPictureCaption"/>
    <dgm:cxn modelId="{36068549-FCD2-4D32-BA69-9BAC320B29CF}" type="presParOf" srcId="{09BCB516-F2B7-4036-89E6-396546C5BFC3}" destId="{A436B0DA-37E2-478C-8753-EC1EC9C094E7}" srcOrd="0" destOrd="0" presId="urn:microsoft.com/office/officeart/2008/layout/BendingPictureCaption"/>
    <dgm:cxn modelId="{7DE0025F-7026-4D65-B907-A2AEE9408326}" type="presParOf" srcId="{09BCB516-F2B7-4036-89E6-396546C5BFC3}" destId="{B1E17BCF-6FDC-4CE6-9F2C-DCD6CDED8B1B}" srcOrd="1" destOrd="0" presId="urn:microsoft.com/office/officeart/2008/layout/BendingPictureCaption"/>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A73F37-E504-4428-87FD-56038E06503E}"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kumimoji="1" lang="ja-JP" altLang="en-US"/>
        </a:p>
      </dgm:t>
    </dgm:pt>
    <dgm:pt modelId="{1BED54EA-6473-4C6C-BAE1-CB534B4E2236}">
      <dgm:prSet phldrT="[テキスト]" custT="1"/>
      <dgm:spPr>
        <a:xfrm>
          <a:off x="770723" y="2012673"/>
          <a:ext cx="1270146" cy="31562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kumimoji="1" lang="ja-JP" altLang="en-US" sz="2400" dirty="0">
              <a:solidFill>
                <a:sysClr val="window" lastClr="FFFFFF"/>
              </a:solidFill>
              <a:latin typeface="Calibri" panose="020F0502020204030204"/>
              <a:ea typeface="ＭＳ Ｐゴシック" panose="020B0600070205080204" pitchFamily="50" charset="-128"/>
              <a:cs typeface="+mn-cs"/>
            </a:rPr>
            <a:t>加工前</a:t>
          </a:r>
        </a:p>
      </dgm:t>
    </dgm:pt>
    <dgm:pt modelId="{D2192468-B6AA-4E00-92BA-C1624C86AF1A}" type="parTrans" cxnId="{D386D65F-3913-4054-BE2F-35E5413D8AA4}">
      <dgm:prSet/>
      <dgm:spPr/>
      <dgm:t>
        <a:bodyPr/>
        <a:lstStyle/>
        <a:p>
          <a:endParaRPr kumimoji="1" lang="ja-JP" altLang="en-US"/>
        </a:p>
      </dgm:t>
    </dgm:pt>
    <dgm:pt modelId="{8E2B8429-2A01-4195-8731-3737B962BE29}" type="sibTrans" cxnId="{D386D65F-3913-4054-BE2F-35E5413D8AA4}">
      <dgm:prSet/>
      <dgm:spPr/>
      <dgm:t>
        <a:bodyPr/>
        <a:lstStyle/>
        <a:p>
          <a:endParaRPr kumimoji="1" lang="ja-JP" altLang="en-US"/>
        </a:p>
      </dgm:t>
    </dgm:pt>
    <dgm:pt modelId="{ED898E73-B149-4FF3-8259-AE92468EB581}">
      <dgm:prSet phldrT="[テキスト]" custT="1"/>
      <dgm:spPr>
        <a:xfrm>
          <a:off x="3352804" y="2052367"/>
          <a:ext cx="1129422" cy="262697"/>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kumimoji="1" lang="ja-JP" altLang="en-US" sz="2400" dirty="0">
              <a:solidFill>
                <a:sysClr val="window" lastClr="FFFFFF"/>
              </a:solidFill>
              <a:latin typeface="Calibri" panose="020F0502020204030204"/>
              <a:ea typeface="ＭＳ Ｐゴシック" panose="020B0600070205080204" pitchFamily="50" charset="-128"/>
              <a:cs typeface="+mn-cs"/>
            </a:rPr>
            <a:t>加工後</a:t>
          </a:r>
        </a:p>
      </dgm:t>
    </dgm:pt>
    <dgm:pt modelId="{42AAFE2F-5778-4218-A753-BB96E622565F}" type="parTrans" cxnId="{BDF577A2-2EE9-415C-8462-2CE935749ADE}">
      <dgm:prSet/>
      <dgm:spPr/>
      <dgm:t>
        <a:bodyPr/>
        <a:lstStyle/>
        <a:p>
          <a:endParaRPr kumimoji="1" lang="ja-JP" altLang="en-US"/>
        </a:p>
      </dgm:t>
    </dgm:pt>
    <dgm:pt modelId="{50D80A5A-5D66-4383-B2B9-BF9D812EB1D8}" type="sibTrans" cxnId="{BDF577A2-2EE9-415C-8462-2CE935749ADE}">
      <dgm:prSet/>
      <dgm:spPr/>
      <dgm:t>
        <a:bodyPr/>
        <a:lstStyle/>
        <a:p>
          <a:endParaRPr kumimoji="1" lang="ja-JP" altLang="en-US"/>
        </a:p>
      </dgm:t>
    </dgm:pt>
    <dgm:pt modelId="{486E612D-3709-44F8-958C-304D3C07CC47}" type="pres">
      <dgm:prSet presAssocID="{1CA73F37-E504-4428-87FD-56038E06503E}" presName="diagram" presStyleCnt="0">
        <dgm:presLayoutVars>
          <dgm:dir/>
        </dgm:presLayoutVars>
      </dgm:prSet>
      <dgm:spPr/>
    </dgm:pt>
    <dgm:pt modelId="{59CBD565-BCF3-4B0D-B630-FB678558A502}" type="pres">
      <dgm:prSet presAssocID="{1BED54EA-6473-4C6C-BAE1-CB534B4E2236}" presName="composite" presStyleCnt="0"/>
      <dgm:spPr/>
    </dgm:pt>
    <dgm:pt modelId="{B380BD6B-7DEB-48E7-91E4-C6C1C3A186DB}" type="pres">
      <dgm:prSet presAssocID="{1BED54EA-6473-4C6C-BAE1-CB534B4E2236}" presName="Image" presStyleLbl="bgShp" presStyleIdx="0" presStyleCnt="2" custScaleX="98661" custScaleY="133281" custLinFactNeighborX="-109" custLinFactNeighborY="0"/>
      <dgm:spPr>
        <a:xfrm>
          <a:off x="536" y="597466"/>
          <a:ext cx="2220075" cy="1640627"/>
        </a:xfrm>
        <a:prstGeom prst="rect">
          <a:avLst/>
        </a:prstGeom>
        <a:blipFill rotWithShape="1">
          <a:blip xmlns:r="http://schemas.openxmlformats.org/officeDocument/2006/relationships" r:embed="rId1"/>
          <a:stretch>
            <a:fillRect/>
          </a:stretch>
        </a:blipFill>
        <a:ln>
          <a:noFill/>
        </a:ln>
        <a:effectLst/>
      </dgm:spPr>
    </dgm:pt>
    <dgm:pt modelId="{4FDB7C61-3E17-41F5-90A6-CBF54FDC0571}" type="pres">
      <dgm:prSet presAssocID="{1BED54EA-6473-4C6C-BAE1-CB534B4E2236}" presName="Parent" presStyleLbl="node0" presStyleIdx="0" presStyleCnt="2" custScaleX="49320" custScaleY="102615" custLinFactNeighborX="14777" custLinFactNeighborY="89038">
        <dgm:presLayoutVars>
          <dgm:bulletEnabled val="1"/>
        </dgm:presLayoutVars>
      </dgm:prSet>
      <dgm:spPr/>
    </dgm:pt>
    <dgm:pt modelId="{D49B0F55-E1FB-44B4-8493-ACACAA824D6B}" type="pres">
      <dgm:prSet presAssocID="{8E2B8429-2A01-4195-8731-3737B962BE29}" presName="sibTrans" presStyleCnt="0"/>
      <dgm:spPr/>
    </dgm:pt>
    <dgm:pt modelId="{09BCB516-F2B7-4036-89E6-396546C5BFC3}" type="pres">
      <dgm:prSet presAssocID="{ED898E73-B149-4FF3-8259-AE92468EB581}" presName="composite" presStyleCnt="0"/>
      <dgm:spPr/>
    </dgm:pt>
    <dgm:pt modelId="{A436B0DA-37E2-478C-8753-EC1EC9C094E7}" type="pres">
      <dgm:prSet presAssocID="{ED898E73-B149-4FF3-8259-AE92468EB581}" presName="Image" presStyleLbl="bgShp" presStyleIdx="1" presStyleCnt="2" custScaleX="97504" custScaleY="133603"/>
      <dgm:spPr>
        <a:xfrm>
          <a:off x="2512255" y="610697"/>
          <a:ext cx="2220075" cy="1640627"/>
        </a:xfrm>
        <a:prstGeom prst="rect">
          <a:avLst/>
        </a:prstGeom>
        <a:blipFill rotWithShape="1">
          <a:blip xmlns:r="http://schemas.openxmlformats.org/officeDocument/2006/relationships" r:embed="rId2"/>
          <a:stretch>
            <a:fillRect/>
          </a:stretch>
        </a:blipFill>
        <a:ln>
          <a:noFill/>
        </a:ln>
        <a:effectLst/>
      </dgm:spPr>
    </dgm:pt>
    <dgm:pt modelId="{B1E17BCF-6FDC-4CE6-9F2C-DCD6CDED8B1B}" type="pres">
      <dgm:prSet presAssocID="{ED898E73-B149-4FF3-8259-AE92468EB581}" presName="Parent" presStyleLbl="node0" presStyleIdx="1" presStyleCnt="2" custScaleX="48413" custScaleY="100728" custLinFactNeighborX="13851" custLinFactNeighborY="88094">
        <dgm:presLayoutVars>
          <dgm:bulletEnabled val="1"/>
        </dgm:presLayoutVars>
      </dgm:prSet>
      <dgm:spPr/>
    </dgm:pt>
  </dgm:ptLst>
  <dgm:cxnLst>
    <dgm:cxn modelId="{7D3D771E-1CF0-46D7-AEF8-B48EB39B16B3}" type="presOf" srcId="{1BED54EA-6473-4C6C-BAE1-CB534B4E2236}" destId="{4FDB7C61-3E17-41F5-90A6-CBF54FDC0571}" srcOrd="0" destOrd="0" presId="urn:microsoft.com/office/officeart/2008/layout/BendingPictureCaption"/>
    <dgm:cxn modelId="{3E11AA3B-F490-4EC7-AA85-386E9F7D14A6}" type="presOf" srcId="{ED898E73-B149-4FF3-8259-AE92468EB581}" destId="{B1E17BCF-6FDC-4CE6-9F2C-DCD6CDED8B1B}" srcOrd="0" destOrd="0" presId="urn:microsoft.com/office/officeart/2008/layout/BendingPictureCaption"/>
    <dgm:cxn modelId="{D386D65F-3913-4054-BE2F-35E5413D8AA4}" srcId="{1CA73F37-E504-4428-87FD-56038E06503E}" destId="{1BED54EA-6473-4C6C-BAE1-CB534B4E2236}" srcOrd="0" destOrd="0" parTransId="{D2192468-B6AA-4E00-92BA-C1624C86AF1A}" sibTransId="{8E2B8429-2A01-4195-8731-3737B962BE29}"/>
    <dgm:cxn modelId="{BDF577A2-2EE9-415C-8462-2CE935749ADE}" srcId="{1CA73F37-E504-4428-87FD-56038E06503E}" destId="{ED898E73-B149-4FF3-8259-AE92468EB581}" srcOrd="1" destOrd="0" parTransId="{42AAFE2F-5778-4218-A753-BB96E622565F}" sibTransId="{50D80A5A-5D66-4383-B2B9-BF9D812EB1D8}"/>
    <dgm:cxn modelId="{49462ECE-F8B5-448E-BBDC-5265A974BDEE}" type="presOf" srcId="{1CA73F37-E504-4428-87FD-56038E06503E}" destId="{486E612D-3709-44F8-958C-304D3C07CC47}" srcOrd="0" destOrd="0" presId="urn:microsoft.com/office/officeart/2008/layout/BendingPictureCaption"/>
    <dgm:cxn modelId="{9DA7BCEA-B68F-4E61-8A3D-1DD57EC84ADC}" type="presParOf" srcId="{486E612D-3709-44F8-958C-304D3C07CC47}" destId="{59CBD565-BCF3-4B0D-B630-FB678558A502}" srcOrd="0" destOrd="0" presId="urn:microsoft.com/office/officeart/2008/layout/BendingPictureCaption"/>
    <dgm:cxn modelId="{3A9BD92F-F141-4788-B0D0-07F1B4680693}" type="presParOf" srcId="{59CBD565-BCF3-4B0D-B630-FB678558A502}" destId="{B380BD6B-7DEB-48E7-91E4-C6C1C3A186DB}" srcOrd="0" destOrd="0" presId="urn:microsoft.com/office/officeart/2008/layout/BendingPictureCaption"/>
    <dgm:cxn modelId="{A8A1FB1E-3777-4961-915C-8B5281B0196C}" type="presParOf" srcId="{59CBD565-BCF3-4B0D-B630-FB678558A502}" destId="{4FDB7C61-3E17-41F5-90A6-CBF54FDC0571}" srcOrd="1" destOrd="0" presId="urn:microsoft.com/office/officeart/2008/layout/BendingPictureCaption"/>
    <dgm:cxn modelId="{AE24B2A3-F1C6-4F00-896E-A9A9B97D8D95}" type="presParOf" srcId="{486E612D-3709-44F8-958C-304D3C07CC47}" destId="{D49B0F55-E1FB-44B4-8493-ACACAA824D6B}" srcOrd="1" destOrd="0" presId="urn:microsoft.com/office/officeart/2008/layout/BendingPictureCaption"/>
    <dgm:cxn modelId="{DF21317F-C94F-4DC4-A145-2D680583886E}" type="presParOf" srcId="{486E612D-3709-44F8-958C-304D3C07CC47}" destId="{09BCB516-F2B7-4036-89E6-396546C5BFC3}" srcOrd="2" destOrd="0" presId="urn:microsoft.com/office/officeart/2008/layout/BendingPictureCaption"/>
    <dgm:cxn modelId="{FE79AD01-059A-4FAD-AB28-C7B7F2761645}" type="presParOf" srcId="{09BCB516-F2B7-4036-89E6-396546C5BFC3}" destId="{A436B0DA-37E2-478C-8753-EC1EC9C094E7}" srcOrd="0" destOrd="0" presId="urn:microsoft.com/office/officeart/2008/layout/BendingPictureCaption"/>
    <dgm:cxn modelId="{FEF56087-4EC5-4F54-A53B-7C814EEE67D9}" type="presParOf" srcId="{09BCB516-F2B7-4036-89E6-396546C5BFC3}" destId="{B1E17BCF-6FDC-4CE6-9F2C-DCD6CDED8B1B}" srcOrd="1" destOrd="0" presId="urn:microsoft.com/office/officeart/2008/layout/BendingPictureCaption"/>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AA242-1AF8-47FA-8AFF-7C9E1DD0DC82}">
      <dsp:nvSpPr>
        <dsp:cNvPr id="0" name=""/>
        <dsp:cNvSpPr/>
      </dsp:nvSpPr>
      <dsp:spPr>
        <a:xfrm>
          <a:off x="1072127" y="0"/>
          <a:ext cx="9596965" cy="58580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3DF12-10C0-4808-BEEE-640E585FC13E}">
      <dsp:nvSpPr>
        <dsp:cNvPr id="0" name=""/>
        <dsp:cNvSpPr/>
      </dsp:nvSpPr>
      <dsp:spPr>
        <a:xfrm>
          <a:off x="12128" y="1757419"/>
          <a:ext cx="3634145" cy="2343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kumimoji="1" lang="ja-JP" altLang="en-US" sz="3700" kern="1200" dirty="0"/>
            <a:t>①　顔画像データの作成（前処理、正規化）</a:t>
          </a:r>
        </a:p>
      </dsp:txBody>
      <dsp:txXfrm>
        <a:off x="126515" y="1871806"/>
        <a:ext cx="3405371" cy="2114452"/>
      </dsp:txXfrm>
    </dsp:sp>
    <dsp:sp modelId="{830A176E-B36C-463A-8611-596392CF1492}">
      <dsp:nvSpPr>
        <dsp:cNvPr id="0" name=""/>
        <dsp:cNvSpPr/>
      </dsp:nvSpPr>
      <dsp:spPr>
        <a:xfrm>
          <a:off x="3828201" y="1757419"/>
          <a:ext cx="3634145" cy="2343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kumimoji="1" lang="ja-JP" altLang="en-US" sz="3700" kern="1200" dirty="0"/>
            <a:t>②　特徴抽出、類似検索</a:t>
          </a:r>
        </a:p>
      </dsp:txBody>
      <dsp:txXfrm>
        <a:off x="3942588" y="1871806"/>
        <a:ext cx="3405371" cy="2114452"/>
      </dsp:txXfrm>
    </dsp:sp>
    <dsp:sp modelId="{D2586AFC-9045-4911-9881-45F21CE5F510}">
      <dsp:nvSpPr>
        <dsp:cNvPr id="0" name=""/>
        <dsp:cNvSpPr/>
      </dsp:nvSpPr>
      <dsp:spPr>
        <a:xfrm>
          <a:off x="7644274" y="1757419"/>
          <a:ext cx="3634145" cy="2343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kumimoji="1" lang="ja-JP" altLang="en-US" sz="3700" kern="1200" dirty="0"/>
            <a:t>③　識別</a:t>
          </a:r>
        </a:p>
      </dsp:txBody>
      <dsp:txXfrm>
        <a:off x="7758661" y="1871806"/>
        <a:ext cx="3405371" cy="2114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D3B05-27C9-44E1-AF51-8E63FDF4BE97}">
      <dsp:nvSpPr>
        <dsp:cNvPr id="0" name=""/>
        <dsp:cNvSpPr/>
      </dsp:nvSpPr>
      <dsp:spPr>
        <a:xfrm>
          <a:off x="363167" y="0"/>
          <a:ext cx="2987851" cy="298785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scene3d>
          <a:camera prst="orthographicFront"/>
          <a:lightRig rig="chilly" dir="t"/>
        </a:scene3d>
        <a:sp3d z="-25700" extrusionH="63500" contourW="12700" prstMaterial="matte">
          <a:contourClr>
            <a:sysClr val="window" lastClr="FFFFFF"/>
          </a:contourClr>
        </a:sp3d>
      </dsp:spPr>
      <dsp:style>
        <a:lnRef idx="0">
          <a:scrgbClr r="0" g="0" b="0"/>
        </a:lnRef>
        <a:fillRef idx="1">
          <a:scrgbClr r="0" g="0" b="0"/>
        </a:fillRef>
        <a:effectRef idx="0">
          <a:scrgbClr r="0" g="0" b="0"/>
        </a:effectRef>
        <a:fontRef idx="minor"/>
      </dsp:style>
    </dsp:sp>
    <dsp:sp modelId="{C4107EC4-932F-43E5-B2AB-785DC7B6899D}">
      <dsp:nvSpPr>
        <dsp:cNvPr id="0" name=""/>
        <dsp:cNvSpPr/>
      </dsp:nvSpPr>
      <dsp:spPr>
        <a:xfrm>
          <a:off x="1172937" y="2181240"/>
          <a:ext cx="2987851" cy="2987851"/>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1" lang="ja-JP" altLang="en-US" sz="2300" kern="1200" dirty="0">
              <a:solidFill>
                <a:sysClr val="window" lastClr="FFFFFF"/>
              </a:solidFill>
              <a:latin typeface="Trebuchet MS" panose="020B0603020202020204"/>
              <a:ea typeface="メイリオ" panose="020B0604030504040204" pitchFamily="50" charset="-128"/>
              <a:cs typeface="+mn-cs"/>
            </a:rPr>
            <a:t>顔認識システムを用いて、顔の位置を特定</a:t>
          </a:r>
          <a:endParaRPr kumimoji="1" lang="ja-JP" altLang="en-US" sz="2900" kern="1200" dirty="0">
            <a:solidFill>
              <a:sysClr val="window" lastClr="FFFFFF"/>
            </a:solidFill>
            <a:latin typeface="Trebuchet MS" panose="020B0603020202020204"/>
            <a:ea typeface="メイリオ" panose="020B0604030504040204" pitchFamily="50" charset="-128"/>
            <a:cs typeface="+mn-cs"/>
          </a:endParaRPr>
        </a:p>
      </dsp:txBody>
      <dsp:txXfrm>
        <a:off x="1260448" y="2268751"/>
        <a:ext cx="2812829" cy="2812829"/>
      </dsp:txXfrm>
    </dsp:sp>
    <dsp:sp modelId="{B25901DA-E985-41A5-BA90-B5D6500421AB}">
      <dsp:nvSpPr>
        <dsp:cNvPr id="0" name=""/>
        <dsp:cNvSpPr/>
      </dsp:nvSpPr>
      <dsp:spPr>
        <a:xfrm rot="21425968">
          <a:off x="3831089" y="1022754"/>
          <a:ext cx="480994" cy="717938"/>
        </a:xfrm>
        <a:prstGeom prst="rightArrow">
          <a:avLst>
            <a:gd name="adj1" fmla="val 60000"/>
            <a:gd name="adj2" fmla="val 50000"/>
          </a:avLst>
        </a:prstGeom>
        <a:solidFill>
          <a:schemeClr val="tx2">
            <a:lumMod val="40000"/>
            <a:lumOff val="60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kumimoji="1" lang="ja-JP" altLang="en-US" sz="3200" kern="1200">
            <a:solidFill>
              <a:sysClr val="window" lastClr="FFFFFF"/>
            </a:solidFill>
            <a:latin typeface="Trebuchet MS" panose="020B0603020202020204"/>
            <a:ea typeface="メイリオ" panose="020B0604030504040204" pitchFamily="50" charset="-128"/>
            <a:cs typeface="+mn-cs"/>
          </a:endParaRPr>
        </a:p>
      </dsp:txBody>
      <dsp:txXfrm>
        <a:off x="3831181" y="1169993"/>
        <a:ext cx="336696" cy="430762"/>
      </dsp:txXfrm>
    </dsp:sp>
    <dsp:sp modelId="{C1B79BEC-15EF-4669-B0BA-5FDA6E1D1AA1}">
      <dsp:nvSpPr>
        <dsp:cNvPr id="0" name=""/>
        <dsp:cNvSpPr/>
      </dsp:nvSpPr>
      <dsp:spPr>
        <a:xfrm>
          <a:off x="4723527" y="280180"/>
          <a:ext cx="1947033" cy="20383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chilly" dir="t"/>
        </a:scene3d>
        <a:sp3d z="-25700" extrusionH="63500" contourW="12700" prstMaterial="matte">
          <a:contourClr>
            <a:sysClr val="window" lastClr="FFFFFF"/>
          </a:contourClr>
        </a:sp3d>
      </dsp:spPr>
      <dsp:style>
        <a:lnRef idx="0">
          <a:scrgbClr r="0" g="0" b="0"/>
        </a:lnRef>
        <a:fillRef idx="1">
          <a:scrgbClr r="0" g="0" b="0"/>
        </a:fillRef>
        <a:effectRef idx="0">
          <a:scrgbClr r="0" g="0" b="0"/>
        </a:effectRef>
        <a:fontRef idx="minor"/>
      </dsp:style>
    </dsp:sp>
    <dsp:sp modelId="{7DFE068A-6259-4D98-81A1-2CD061BEEBF6}">
      <dsp:nvSpPr>
        <dsp:cNvPr id="0" name=""/>
        <dsp:cNvSpPr/>
      </dsp:nvSpPr>
      <dsp:spPr>
        <a:xfrm>
          <a:off x="5250303" y="2181240"/>
          <a:ext cx="2987851" cy="2987851"/>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dirty="0">
              <a:solidFill>
                <a:sysClr val="window" lastClr="FFFFFF"/>
              </a:solidFill>
              <a:latin typeface="Trebuchet MS" panose="020B0603020202020204"/>
              <a:ea typeface="メイリオ" panose="020B0604030504040204" pitchFamily="50" charset="-128"/>
              <a:cs typeface="+mn-cs"/>
            </a:rPr>
            <a:t>特定した顔を切り取る</a:t>
          </a:r>
        </a:p>
      </dsp:txBody>
      <dsp:txXfrm>
        <a:off x="5337814" y="2268751"/>
        <a:ext cx="2812829" cy="2812829"/>
      </dsp:txXfrm>
    </dsp:sp>
    <dsp:sp modelId="{4DB37E4E-5DB5-4BAF-92B6-A2AB8AF726C2}">
      <dsp:nvSpPr>
        <dsp:cNvPr id="0" name=""/>
        <dsp:cNvSpPr/>
      </dsp:nvSpPr>
      <dsp:spPr>
        <a:xfrm rot="145820">
          <a:off x="7411028" y="1028878"/>
          <a:ext cx="741468" cy="717938"/>
        </a:xfrm>
        <a:prstGeom prst="rightArrow">
          <a:avLst>
            <a:gd name="adj1" fmla="val 60000"/>
            <a:gd name="adj2" fmla="val 50000"/>
          </a:avLst>
        </a:prstGeom>
        <a:solidFill>
          <a:schemeClr val="tx2">
            <a:lumMod val="40000"/>
            <a:lumOff val="6000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kumimoji="1" lang="ja-JP" altLang="en-US" sz="3200" kern="1200">
            <a:solidFill>
              <a:sysClr val="window" lastClr="FFFFFF"/>
            </a:solidFill>
            <a:latin typeface="Trebuchet MS" panose="020B0603020202020204"/>
            <a:ea typeface="メイリオ" panose="020B0604030504040204" pitchFamily="50" charset="-128"/>
            <a:cs typeface="+mn-cs"/>
          </a:endParaRPr>
        </a:p>
      </dsp:txBody>
      <dsp:txXfrm>
        <a:off x="7411125" y="1167899"/>
        <a:ext cx="526087" cy="430762"/>
      </dsp:txXfrm>
    </dsp:sp>
    <dsp:sp modelId="{D6D1CC35-D82A-4200-96F3-520957DE2CFB}">
      <dsp:nvSpPr>
        <dsp:cNvPr id="0" name=""/>
        <dsp:cNvSpPr/>
      </dsp:nvSpPr>
      <dsp:spPr>
        <a:xfrm>
          <a:off x="8787136" y="0"/>
          <a:ext cx="2987851" cy="298785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chilly" dir="t"/>
        </a:scene3d>
        <a:sp3d z="-25700" extrusionH="63500" contourW="12700" prstMaterial="matte">
          <a:contourClr>
            <a:sysClr val="window" lastClr="FFFFFF"/>
          </a:contourClr>
        </a:sp3d>
      </dsp:spPr>
      <dsp:style>
        <a:lnRef idx="0">
          <a:scrgbClr r="0" g="0" b="0"/>
        </a:lnRef>
        <a:fillRef idx="1">
          <a:scrgbClr r="0" g="0" b="0"/>
        </a:fillRef>
        <a:effectRef idx="0">
          <a:scrgbClr r="0" g="0" b="0"/>
        </a:effectRef>
        <a:fontRef idx="minor"/>
      </dsp:style>
    </dsp:sp>
    <dsp:sp modelId="{053AA6C1-CCB6-413E-ABCA-60E3043718FA}">
      <dsp:nvSpPr>
        <dsp:cNvPr id="0" name=""/>
        <dsp:cNvSpPr/>
      </dsp:nvSpPr>
      <dsp:spPr>
        <a:xfrm>
          <a:off x="9278460" y="2181240"/>
          <a:ext cx="2987851" cy="2987851"/>
        </a:xfrm>
        <a:prstGeom prst="roundRect">
          <a:avLst>
            <a:gd name="adj" fmla="val 10000"/>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kumimoji="1" lang="ja-JP" altLang="en-US" sz="2600" kern="1200" dirty="0">
              <a:solidFill>
                <a:sysClr val="window" lastClr="FFFFFF"/>
              </a:solidFill>
              <a:latin typeface="Trebuchet MS" panose="020B0603020202020204"/>
              <a:ea typeface="メイリオ" panose="020B0604030504040204" pitchFamily="50" charset="-128"/>
              <a:cs typeface="+mn-cs"/>
            </a:rPr>
            <a:t>切り取ったすべての顔写真を同じサイズにする。</a:t>
          </a:r>
        </a:p>
      </dsp:txBody>
      <dsp:txXfrm>
        <a:off x="9365971" y="2268751"/>
        <a:ext cx="2812829" cy="2812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0BD6B-7DEB-48E7-91E4-C6C1C3A186DB}">
      <dsp:nvSpPr>
        <dsp:cNvPr id="0" name=""/>
        <dsp:cNvSpPr/>
      </dsp:nvSpPr>
      <dsp:spPr>
        <a:xfrm>
          <a:off x="1268" y="539995"/>
          <a:ext cx="2483222" cy="2483244"/>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4FDB7C61-3E17-41F5-90A6-CBF54FDC0571}">
      <dsp:nvSpPr>
        <dsp:cNvPr id="0" name=""/>
        <dsp:cNvSpPr/>
      </dsp:nvSpPr>
      <dsp:spPr>
        <a:xfrm>
          <a:off x="1439999" y="2880001"/>
          <a:ext cx="1076468" cy="5382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5000"/>
            </a:spcAft>
            <a:buNone/>
          </a:pPr>
          <a:r>
            <a:rPr kumimoji="1" lang="ja-JP" altLang="en-US" sz="2500" kern="1200" dirty="0"/>
            <a:t>加工前</a:t>
          </a:r>
        </a:p>
      </dsp:txBody>
      <dsp:txXfrm>
        <a:off x="1439999" y="2880001"/>
        <a:ext cx="1076468" cy="538237"/>
      </dsp:txXfrm>
    </dsp:sp>
    <dsp:sp modelId="{A436B0DA-37E2-478C-8753-EC1EC9C094E7}">
      <dsp:nvSpPr>
        <dsp:cNvPr id="0" name=""/>
        <dsp:cNvSpPr/>
      </dsp:nvSpPr>
      <dsp:spPr>
        <a:xfrm>
          <a:off x="2880526" y="539991"/>
          <a:ext cx="2518205" cy="2518203"/>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B1E17BCF-6FDC-4CE6-9F2C-DCD6CDED8B1B}">
      <dsp:nvSpPr>
        <dsp:cNvPr id="0" name=""/>
        <dsp:cNvSpPr/>
      </dsp:nvSpPr>
      <dsp:spPr>
        <a:xfrm>
          <a:off x="4247995" y="2880001"/>
          <a:ext cx="1064253" cy="5321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5000"/>
            </a:spcAft>
            <a:buNone/>
          </a:pPr>
          <a:r>
            <a:rPr kumimoji="1" lang="ja-JP" altLang="en-US" sz="2500" kern="1200" dirty="0"/>
            <a:t>加工後</a:t>
          </a:r>
        </a:p>
      </dsp:txBody>
      <dsp:txXfrm>
        <a:off x="4247995" y="2880001"/>
        <a:ext cx="1064253" cy="532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FFD25-C4EB-42FC-8881-1CB3E437F418}">
      <dsp:nvSpPr>
        <dsp:cNvPr id="0" name=""/>
        <dsp:cNvSpPr/>
      </dsp:nvSpPr>
      <dsp:spPr>
        <a:xfrm>
          <a:off x="524" y="553970"/>
          <a:ext cx="2440855" cy="2440853"/>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1A15F10-876F-4479-833D-6ACF293CBFED}">
      <dsp:nvSpPr>
        <dsp:cNvPr id="0" name=""/>
        <dsp:cNvSpPr/>
      </dsp:nvSpPr>
      <dsp:spPr>
        <a:xfrm>
          <a:off x="1424572" y="2868022"/>
          <a:ext cx="1075212" cy="537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5000"/>
            </a:spcAft>
            <a:buNone/>
          </a:pPr>
          <a:r>
            <a:rPr kumimoji="1" lang="ja-JP" altLang="en-US" sz="2500" kern="1200" dirty="0"/>
            <a:t>加工前</a:t>
          </a:r>
        </a:p>
      </dsp:txBody>
      <dsp:txXfrm>
        <a:off x="1424572" y="2868022"/>
        <a:ext cx="1075212" cy="537608"/>
      </dsp:txXfrm>
    </dsp:sp>
    <dsp:sp modelId="{2301B5E2-D803-4FEF-983F-DBB31603E39E}">
      <dsp:nvSpPr>
        <dsp:cNvPr id="0" name=""/>
        <dsp:cNvSpPr/>
      </dsp:nvSpPr>
      <dsp:spPr>
        <a:xfrm>
          <a:off x="2880009" y="539996"/>
          <a:ext cx="2440516" cy="2456451"/>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ACEF5715-D1D4-4FF6-908C-CE2E4926B318}">
      <dsp:nvSpPr>
        <dsp:cNvPr id="0" name=""/>
        <dsp:cNvSpPr/>
      </dsp:nvSpPr>
      <dsp:spPr>
        <a:xfrm>
          <a:off x="4230821" y="2886714"/>
          <a:ext cx="1075212" cy="53760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5000"/>
            </a:spcAft>
            <a:buNone/>
          </a:pPr>
          <a:r>
            <a:rPr kumimoji="1" lang="ja-JP" altLang="en-US" sz="2500" kern="1200" dirty="0"/>
            <a:t>加工後</a:t>
          </a:r>
        </a:p>
      </dsp:txBody>
      <dsp:txXfrm>
        <a:off x="4230821" y="2886714"/>
        <a:ext cx="1075212" cy="537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0BD6B-7DEB-48E7-91E4-C6C1C3A186DB}">
      <dsp:nvSpPr>
        <dsp:cNvPr id="0" name=""/>
        <dsp:cNvSpPr/>
      </dsp:nvSpPr>
      <dsp:spPr>
        <a:xfrm>
          <a:off x="493" y="539990"/>
          <a:ext cx="2425790" cy="242577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4FDB7C61-3E17-41F5-90A6-CBF54FDC0571}">
      <dsp:nvSpPr>
        <dsp:cNvPr id="0" name=""/>
        <dsp:cNvSpPr/>
      </dsp:nvSpPr>
      <dsp:spPr>
        <a:xfrm>
          <a:off x="1406764" y="2854683"/>
          <a:ext cx="985691" cy="492851"/>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5000"/>
            </a:spcAft>
            <a:buNone/>
          </a:pPr>
          <a:r>
            <a:rPr kumimoji="1" lang="ja-JP" altLang="en-US" sz="2300" kern="1200" dirty="0">
              <a:solidFill>
                <a:sysClr val="window" lastClr="FFFFFF"/>
              </a:solidFill>
              <a:latin typeface="Calibri" panose="020F0502020204030204"/>
              <a:ea typeface="ＭＳ Ｐゴシック" panose="020B0600070205080204" pitchFamily="50" charset="-128"/>
              <a:cs typeface="+mn-cs"/>
            </a:rPr>
            <a:t>加工前</a:t>
          </a:r>
        </a:p>
      </dsp:txBody>
      <dsp:txXfrm>
        <a:off x="1406764" y="2854683"/>
        <a:ext cx="985691" cy="492851"/>
      </dsp:txXfrm>
    </dsp:sp>
    <dsp:sp modelId="{A436B0DA-37E2-478C-8753-EC1EC9C094E7}">
      <dsp:nvSpPr>
        <dsp:cNvPr id="0" name=""/>
        <dsp:cNvSpPr/>
      </dsp:nvSpPr>
      <dsp:spPr>
        <a:xfrm>
          <a:off x="2879989" y="540007"/>
          <a:ext cx="2443107" cy="2479042"/>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B1E17BCF-6FDC-4CE6-9F2C-DCD6CDED8B1B}">
      <dsp:nvSpPr>
        <dsp:cNvPr id="0" name=""/>
        <dsp:cNvSpPr/>
      </dsp:nvSpPr>
      <dsp:spPr>
        <a:xfrm>
          <a:off x="4247989" y="2880002"/>
          <a:ext cx="996509" cy="498257"/>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marL="0" lvl="0" indent="0" algn="ctr" defTabSz="1022350">
            <a:lnSpc>
              <a:spcPct val="90000"/>
            </a:lnSpc>
            <a:spcBef>
              <a:spcPct val="0"/>
            </a:spcBef>
            <a:spcAft>
              <a:spcPct val="5000"/>
            </a:spcAft>
            <a:buNone/>
          </a:pPr>
          <a:r>
            <a:rPr kumimoji="1" lang="ja-JP" altLang="en-US" sz="2300" kern="1200" dirty="0">
              <a:solidFill>
                <a:sysClr val="window" lastClr="FFFFFF"/>
              </a:solidFill>
              <a:latin typeface="Calibri" panose="020F0502020204030204"/>
              <a:ea typeface="ＭＳ Ｐゴシック" panose="020B0600070205080204" pitchFamily="50" charset="-128"/>
              <a:cs typeface="+mn-cs"/>
            </a:rPr>
            <a:t>加工後</a:t>
          </a:r>
        </a:p>
      </dsp:txBody>
      <dsp:txXfrm>
        <a:off x="4247989" y="2880002"/>
        <a:ext cx="996509" cy="4982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0BD6B-7DEB-48E7-91E4-C6C1C3A186DB}">
      <dsp:nvSpPr>
        <dsp:cNvPr id="0" name=""/>
        <dsp:cNvSpPr/>
      </dsp:nvSpPr>
      <dsp:spPr>
        <a:xfrm>
          <a:off x="317" y="525078"/>
          <a:ext cx="2554161" cy="25498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4FDB7C61-3E17-41F5-90A6-CBF54FDC0571}">
      <dsp:nvSpPr>
        <dsp:cNvPr id="0" name=""/>
        <dsp:cNvSpPr/>
      </dsp:nvSpPr>
      <dsp:spPr>
        <a:xfrm>
          <a:off x="1404008" y="2880000"/>
          <a:ext cx="1100229" cy="550116"/>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5000"/>
            </a:spcAft>
            <a:buNone/>
          </a:pPr>
          <a:r>
            <a:rPr kumimoji="1" lang="ja-JP" altLang="en-US" sz="2400" kern="1200" dirty="0">
              <a:solidFill>
                <a:sysClr val="window" lastClr="FFFFFF"/>
              </a:solidFill>
              <a:latin typeface="Calibri" panose="020F0502020204030204"/>
              <a:ea typeface="ＭＳ Ｐゴシック" panose="020B0600070205080204" pitchFamily="50" charset="-128"/>
              <a:cs typeface="+mn-cs"/>
            </a:rPr>
            <a:t>加工前</a:t>
          </a:r>
        </a:p>
      </dsp:txBody>
      <dsp:txXfrm>
        <a:off x="1404008" y="2880000"/>
        <a:ext cx="1100229" cy="550116"/>
      </dsp:txXfrm>
    </dsp:sp>
    <dsp:sp modelId="{A436B0DA-37E2-478C-8753-EC1EC9C094E7}">
      <dsp:nvSpPr>
        <dsp:cNvPr id="0" name=""/>
        <dsp:cNvSpPr/>
      </dsp:nvSpPr>
      <dsp:spPr>
        <a:xfrm>
          <a:off x="2872652" y="521998"/>
          <a:ext cx="2524208" cy="2556002"/>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B1E17BCF-6FDC-4CE6-9F2C-DCD6CDED8B1B}">
      <dsp:nvSpPr>
        <dsp:cNvPr id="0" name=""/>
        <dsp:cNvSpPr/>
      </dsp:nvSpPr>
      <dsp:spPr>
        <a:xfrm>
          <a:off x="4248005" y="2879998"/>
          <a:ext cx="1079995" cy="540000"/>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5000"/>
            </a:spcAft>
            <a:buNone/>
          </a:pPr>
          <a:r>
            <a:rPr kumimoji="1" lang="ja-JP" altLang="en-US" sz="2400" kern="1200" dirty="0">
              <a:solidFill>
                <a:sysClr val="window" lastClr="FFFFFF"/>
              </a:solidFill>
              <a:latin typeface="Calibri" panose="020F0502020204030204"/>
              <a:ea typeface="ＭＳ Ｐゴシック" panose="020B0600070205080204" pitchFamily="50" charset="-128"/>
              <a:cs typeface="+mn-cs"/>
            </a:rPr>
            <a:t>加工後</a:t>
          </a:r>
        </a:p>
      </dsp:txBody>
      <dsp:txXfrm>
        <a:off x="4248005" y="2879998"/>
        <a:ext cx="1079995" cy="540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A1227-0FF9-4FCD-9C77-218D29FEF558}" type="datetimeFigureOut">
              <a:rPr kumimoji="1" lang="ja-JP" altLang="en-US" smtClean="0"/>
              <a:t>2019/1/20</a:t>
            </a:fld>
            <a:endParaRPr kumimoji="1" lang="ja-JP" altLang="en-US"/>
          </a:p>
        </p:txBody>
      </p:sp>
      <p:sp>
        <p:nvSpPr>
          <p:cNvPr id="4" name="スライド イメージ プレースホルダー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C4235-CAED-4663-8BFB-5C689F668054}" type="slidenum">
              <a:rPr kumimoji="1" lang="ja-JP" altLang="en-US" smtClean="0"/>
              <a:t>‹#›</a:t>
            </a:fld>
            <a:endParaRPr kumimoji="1" lang="ja-JP" altLang="en-US"/>
          </a:p>
        </p:txBody>
      </p:sp>
    </p:spTree>
    <p:extLst>
      <p:ext uri="{BB962C8B-B14F-4D97-AF65-F5344CB8AC3E}">
        <p14:creationId xmlns:p14="http://schemas.microsoft.com/office/powerpoint/2010/main" val="167832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5778030-F183-664F-8F81-7D7C3CB18015}" type="slidenum">
              <a:rPr kumimoji="1" lang="ja-JP" altLang="en-US" smtClean="0"/>
              <a:t>1</a:t>
            </a:fld>
            <a:endParaRPr kumimoji="1" lang="ja-JP" altLang="en-US"/>
          </a:p>
        </p:txBody>
      </p:sp>
    </p:spTree>
    <p:extLst>
      <p:ext uri="{BB962C8B-B14F-4D97-AF65-F5344CB8AC3E}">
        <p14:creationId xmlns:p14="http://schemas.microsoft.com/office/powerpoint/2010/main" val="225300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8C4235-CAED-4663-8BFB-5C689F668054}" type="slidenum">
              <a:rPr kumimoji="1" lang="ja-JP" altLang="en-US" smtClean="0"/>
              <a:t>2</a:t>
            </a:fld>
            <a:endParaRPr kumimoji="1" lang="ja-JP" altLang="en-US"/>
          </a:p>
        </p:txBody>
      </p:sp>
    </p:spTree>
    <p:extLst>
      <p:ext uri="{BB962C8B-B14F-4D97-AF65-F5344CB8AC3E}">
        <p14:creationId xmlns:p14="http://schemas.microsoft.com/office/powerpoint/2010/main" val="254165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2019/1/20</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jp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9" Type="http://schemas.openxmlformats.org/officeDocument/2006/relationships/image" Target="../media/image34.jpeg"/><Relationship Id="rId3" Type="http://schemas.openxmlformats.org/officeDocument/2006/relationships/image" Target="../media/image21.jpg"/><Relationship Id="rId21" Type="http://schemas.openxmlformats.org/officeDocument/2006/relationships/diagramQuickStyle" Target="../diagrams/quickStyle4.xml"/><Relationship Id="rId34" Type="http://schemas.openxmlformats.org/officeDocument/2006/relationships/image" Target="../media/image29.jpg"/><Relationship Id="rId42" Type="http://schemas.openxmlformats.org/officeDocument/2006/relationships/image" Target="../media/image37.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38" Type="http://schemas.openxmlformats.org/officeDocument/2006/relationships/image" Target="../media/image33.jpeg"/><Relationship Id="rId2" Type="http://schemas.openxmlformats.org/officeDocument/2006/relationships/notesSlide" Target="../notesSlides/notesSlide2.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41"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37" Type="http://schemas.openxmlformats.org/officeDocument/2006/relationships/image" Target="../media/image32.jpeg"/><Relationship Id="rId40" Type="http://schemas.openxmlformats.org/officeDocument/2006/relationships/image" Target="../media/image35.jpeg"/><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36" Type="http://schemas.openxmlformats.org/officeDocument/2006/relationships/image" Target="../media/image31.jpg"/><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 Id="rId35" Type="http://schemas.openxmlformats.org/officeDocument/2006/relationships/image" Target="../media/image30.jpg"/><Relationship Id="rId4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8355757-A142-1342-BBDC-8BAB8786E617}"/>
              </a:ext>
            </a:extLst>
          </p:cNvPr>
          <p:cNvSpPr>
            <a:spLocks noGrp="1"/>
          </p:cNvSpPr>
          <p:nvPr>
            <p:ph type="ctrTitle"/>
          </p:nvPr>
        </p:nvSpPr>
        <p:spPr>
          <a:xfrm>
            <a:off x="3474691" y="752213"/>
            <a:ext cx="26651099" cy="1320026"/>
          </a:xfrm>
        </p:spPr>
        <p:txBody>
          <a:bodyPr anchor="ctr">
            <a:noAutofit/>
          </a:bodyPr>
          <a:lstStyle/>
          <a:p>
            <a:pPr algn="l"/>
            <a:r>
              <a:rPr lang="ja-JP" altLang="en-US" sz="8800" dirty="0">
                <a:latin typeface="Hiragino Kaku Gothic Pro W3" panose="020B0300000000000000" pitchFamily="34" charset="-128"/>
                <a:ea typeface="Hiragino Kaku Gothic Pro W3" panose="020B0300000000000000" pitchFamily="34" charset="-128"/>
              </a:rPr>
              <a:t>情報通信プロジェクト実験マルチメディア情報検索　</a:t>
            </a:r>
          </a:p>
        </p:txBody>
      </p:sp>
      <p:sp>
        <p:nvSpPr>
          <p:cNvPr id="6" name="字幕 2">
            <a:extLst>
              <a:ext uri="{FF2B5EF4-FFF2-40B4-BE49-F238E27FC236}">
                <a16:creationId xmlns:a16="http://schemas.microsoft.com/office/drawing/2014/main" id="{2A403BDF-DFB0-B14D-81A9-C4846C477D1A}"/>
              </a:ext>
            </a:extLst>
          </p:cNvPr>
          <p:cNvSpPr>
            <a:spLocks noGrp="1"/>
          </p:cNvSpPr>
          <p:nvPr>
            <p:ph type="subTitle" idx="1"/>
          </p:nvPr>
        </p:nvSpPr>
        <p:spPr>
          <a:xfrm>
            <a:off x="3574864" y="1658443"/>
            <a:ext cx="22794745" cy="1476123"/>
          </a:xfrm>
        </p:spPr>
        <p:txBody>
          <a:bodyPr anchor="ctr">
            <a:normAutofit/>
          </a:bodyPr>
          <a:lstStyle/>
          <a:p>
            <a:pPr algn="l"/>
            <a:r>
              <a:rPr lang="en-US" altLang="ja-JP" sz="4800" dirty="0"/>
              <a:t>16173009</a:t>
            </a:r>
            <a:r>
              <a:rPr lang="ja-JP" altLang="en-US" sz="4800" dirty="0"/>
              <a:t>林田和磨　</a:t>
            </a:r>
            <a:r>
              <a:rPr lang="en-US" altLang="ja-JP" sz="4800" dirty="0"/>
              <a:t> 16173064</a:t>
            </a:r>
            <a:r>
              <a:rPr lang="ja-JP" altLang="en-US" sz="4800" dirty="0"/>
              <a:t>伊藤光太郎　</a:t>
            </a:r>
            <a:r>
              <a:rPr lang="en-US" altLang="ja-JP" sz="4800" dirty="0"/>
              <a:t>18273002 </a:t>
            </a:r>
            <a:r>
              <a:rPr lang="ja-JP" altLang="en-US" sz="4800" dirty="0"/>
              <a:t>平尾礼央　</a:t>
            </a:r>
            <a:r>
              <a:rPr lang="en-US" altLang="ja-JP" sz="4800" dirty="0"/>
              <a:t>18273003 </a:t>
            </a:r>
            <a:r>
              <a:rPr lang="ja-JP" altLang="en-US" sz="4800" dirty="0"/>
              <a:t>伊藤広樹</a:t>
            </a:r>
          </a:p>
        </p:txBody>
      </p:sp>
      <p:sp>
        <p:nvSpPr>
          <p:cNvPr id="7" name="正方形/長方形 6">
            <a:extLst>
              <a:ext uri="{FF2B5EF4-FFF2-40B4-BE49-F238E27FC236}">
                <a16:creationId xmlns:a16="http://schemas.microsoft.com/office/drawing/2014/main" id="{6F04BAF3-F137-794D-A6A1-7CAC97589A50}"/>
              </a:ext>
            </a:extLst>
          </p:cNvPr>
          <p:cNvSpPr/>
          <p:nvPr/>
        </p:nvSpPr>
        <p:spPr>
          <a:xfrm>
            <a:off x="0" y="6264216"/>
            <a:ext cx="15006137" cy="3593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3023"/>
          </a:p>
        </p:txBody>
      </p:sp>
      <p:sp>
        <p:nvSpPr>
          <p:cNvPr id="8" name="正方形/長方形 7">
            <a:extLst>
              <a:ext uri="{FF2B5EF4-FFF2-40B4-BE49-F238E27FC236}">
                <a16:creationId xmlns:a16="http://schemas.microsoft.com/office/drawing/2014/main" id="{6B9B1F9D-8DE1-A047-9405-F53166A0BAFC}"/>
              </a:ext>
            </a:extLst>
          </p:cNvPr>
          <p:cNvSpPr/>
          <p:nvPr/>
        </p:nvSpPr>
        <p:spPr>
          <a:xfrm>
            <a:off x="15018243" y="6264216"/>
            <a:ext cx="15261731" cy="3593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3023"/>
          </a:p>
        </p:txBody>
      </p:sp>
      <p:sp>
        <p:nvSpPr>
          <p:cNvPr id="2" name="テキスト ボックス 1">
            <a:extLst>
              <a:ext uri="{FF2B5EF4-FFF2-40B4-BE49-F238E27FC236}">
                <a16:creationId xmlns:a16="http://schemas.microsoft.com/office/drawing/2014/main" id="{5EFE7FE6-F0E0-634C-B1CE-BBFE4CBDC412}"/>
              </a:ext>
            </a:extLst>
          </p:cNvPr>
          <p:cNvSpPr txBox="1"/>
          <p:nvPr/>
        </p:nvSpPr>
        <p:spPr>
          <a:xfrm>
            <a:off x="1418982" y="3090396"/>
            <a:ext cx="5767614" cy="923330"/>
          </a:xfrm>
          <a:prstGeom prst="rect">
            <a:avLst/>
          </a:prstGeom>
          <a:noFill/>
        </p:spPr>
        <p:txBody>
          <a:bodyPr wrap="square" rtlCol="0">
            <a:spAutoFit/>
          </a:bodyPr>
          <a:lstStyle/>
          <a:p>
            <a:r>
              <a:rPr lang="ja-JP" altLang="en-US" sz="5400" dirty="0"/>
              <a:t>実験目的・背景</a:t>
            </a:r>
          </a:p>
        </p:txBody>
      </p:sp>
      <p:sp>
        <p:nvSpPr>
          <p:cNvPr id="3" name="テキスト ボックス 2">
            <a:extLst>
              <a:ext uri="{FF2B5EF4-FFF2-40B4-BE49-F238E27FC236}">
                <a16:creationId xmlns:a16="http://schemas.microsoft.com/office/drawing/2014/main" id="{1EA5C33F-C103-D74D-9D5D-CB0FFB057D2C}"/>
              </a:ext>
            </a:extLst>
          </p:cNvPr>
          <p:cNvSpPr txBox="1"/>
          <p:nvPr/>
        </p:nvSpPr>
        <p:spPr>
          <a:xfrm>
            <a:off x="1196553" y="4008928"/>
            <a:ext cx="28273026" cy="1569660"/>
          </a:xfrm>
          <a:prstGeom prst="rect">
            <a:avLst/>
          </a:prstGeom>
          <a:noFill/>
        </p:spPr>
        <p:txBody>
          <a:bodyPr wrap="square" rtlCol="0">
            <a:spAutoFit/>
          </a:bodyPr>
          <a:lstStyle/>
          <a:p>
            <a:r>
              <a:rPr lang="ja-JP" altLang="en-US" sz="3200" dirty="0"/>
              <a:t>「誰の顔が一番芸能人に似ているか？」という疑問や、「顔をパスワードとして利用したい」といった要求に答えるシステムを開発する。代表的なパターン識別手法を学びながら、高速で認識率の良いアルゴリズムを作成する。本実験では、与えられた</a:t>
            </a:r>
            <a:r>
              <a:rPr lang="en-US" altLang="ja-JP" sz="3200" dirty="0"/>
              <a:t>20</a:t>
            </a:r>
            <a:r>
              <a:rPr lang="ja-JP" altLang="en-US" sz="3200" dirty="0"/>
              <a:t>人</a:t>
            </a:r>
            <a:r>
              <a:rPr lang="en-US" altLang="ja-JP" sz="3200" dirty="0"/>
              <a:t>×10</a:t>
            </a:r>
            <a:r>
              <a:rPr lang="ja-JP" altLang="en-US" sz="3200" dirty="0"/>
              <a:t>枚の画像から、入力された画像がどの人物であるかを分類するシステムを開発する。</a:t>
            </a:r>
            <a:endParaRPr lang="en-US" altLang="ja-JP" sz="3200" dirty="0"/>
          </a:p>
        </p:txBody>
      </p:sp>
      <p:sp>
        <p:nvSpPr>
          <p:cNvPr id="14" name="テキスト ボックス 13">
            <a:extLst>
              <a:ext uri="{FF2B5EF4-FFF2-40B4-BE49-F238E27FC236}">
                <a16:creationId xmlns:a16="http://schemas.microsoft.com/office/drawing/2014/main" id="{677A6DE2-925A-1C4D-98C8-DBE9EC3ECF2E}"/>
              </a:ext>
            </a:extLst>
          </p:cNvPr>
          <p:cNvSpPr txBox="1"/>
          <p:nvPr/>
        </p:nvSpPr>
        <p:spPr>
          <a:xfrm>
            <a:off x="1267922" y="6264216"/>
            <a:ext cx="5767614" cy="923330"/>
          </a:xfrm>
          <a:prstGeom prst="rect">
            <a:avLst/>
          </a:prstGeom>
          <a:noFill/>
        </p:spPr>
        <p:txBody>
          <a:bodyPr wrap="square" rtlCol="0">
            <a:spAutoFit/>
          </a:bodyPr>
          <a:lstStyle/>
          <a:p>
            <a:r>
              <a:rPr lang="ja-JP" altLang="en-US" sz="5400" dirty="0"/>
              <a:t>システムの概要</a:t>
            </a:r>
          </a:p>
        </p:txBody>
      </p:sp>
      <p:sp>
        <p:nvSpPr>
          <p:cNvPr id="62" name="テキスト ボックス 61">
            <a:extLst>
              <a:ext uri="{FF2B5EF4-FFF2-40B4-BE49-F238E27FC236}">
                <a16:creationId xmlns:a16="http://schemas.microsoft.com/office/drawing/2014/main" id="{6A884DCA-1088-694E-89D5-0FD33C79DC9F}"/>
              </a:ext>
            </a:extLst>
          </p:cNvPr>
          <p:cNvSpPr txBox="1"/>
          <p:nvPr/>
        </p:nvSpPr>
        <p:spPr>
          <a:xfrm>
            <a:off x="1267922" y="12852806"/>
            <a:ext cx="2469261" cy="923330"/>
          </a:xfrm>
          <a:prstGeom prst="rect">
            <a:avLst/>
          </a:prstGeom>
          <a:noFill/>
        </p:spPr>
        <p:txBody>
          <a:bodyPr wrap="square" rtlCol="0">
            <a:spAutoFit/>
          </a:bodyPr>
          <a:lstStyle/>
          <a:p>
            <a:r>
              <a:rPr lang="ja-JP" altLang="en-US" sz="5400" dirty="0"/>
              <a:t>前処理</a:t>
            </a:r>
          </a:p>
        </p:txBody>
      </p:sp>
      <p:sp>
        <p:nvSpPr>
          <p:cNvPr id="68" name="テキスト ボックス 67">
            <a:extLst>
              <a:ext uri="{FF2B5EF4-FFF2-40B4-BE49-F238E27FC236}">
                <a16:creationId xmlns:a16="http://schemas.microsoft.com/office/drawing/2014/main" id="{AD6E23A8-3097-E949-8F20-66A6B05C3765}"/>
              </a:ext>
            </a:extLst>
          </p:cNvPr>
          <p:cNvSpPr txBox="1"/>
          <p:nvPr/>
        </p:nvSpPr>
        <p:spPr>
          <a:xfrm>
            <a:off x="7493632" y="14516607"/>
            <a:ext cx="7204046"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背景による誤識別を防止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比較のため、ピクセル数を合わせる</a:t>
            </a:r>
            <a:endParaRPr lang="en-US" altLang="ja-JP" sz="3200" dirty="0">
              <a:latin typeface="DIN Alternate" panose="020B0500000000000000"/>
              <a:ea typeface="Hiragino Kaku Gothic Pro W3" panose="020B0300000000000000"/>
            </a:endParaRPr>
          </a:p>
        </p:txBody>
      </p:sp>
      <p:sp>
        <p:nvSpPr>
          <p:cNvPr id="69" name="テキスト ボックス 68">
            <a:extLst>
              <a:ext uri="{FF2B5EF4-FFF2-40B4-BE49-F238E27FC236}">
                <a16:creationId xmlns:a16="http://schemas.microsoft.com/office/drawing/2014/main" id="{C80A7482-E16A-384D-92A3-4822C8D3FB1A}"/>
              </a:ext>
            </a:extLst>
          </p:cNvPr>
          <p:cNvSpPr txBox="1"/>
          <p:nvPr/>
        </p:nvSpPr>
        <p:spPr>
          <a:xfrm>
            <a:off x="1267922" y="21107041"/>
            <a:ext cx="5767614" cy="923330"/>
          </a:xfrm>
          <a:prstGeom prst="rect">
            <a:avLst/>
          </a:prstGeom>
          <a:noFill/>
        </p:spPr>
        <p:txBody>
          <a:bodyPr wrap="square" rtlCol="0">
            <a:spAutoFit/>
          </a:bodyPr>
          <a:lstStyle/>
          <a:p>
            <a:r>
              <a:rPr lang="ja-JP" altLang="en-US" sz="5400" dirty="0"/>
              <a:t>特徴抽出</a:t>
            </a:r>
          </a:p>
        </p:txBody>
      </p:sp>
      <p:pic>
        <p:nvPicPr>
          <p:cNvPr id="80" name="図 79">
            <a:extLst>
              <a:ext uri="{FF2B5EF4-FFF2-40B4-BE49-F238E27FC236}">
                <a16:creationId xmlns:a16="http://schemas.microsoft.com/office/drawing/2014/main" id="{16E62C19-BF12-6245-959A-7031B4A18D32}"/>
              </a:ext>
            </a:extLst>
          </p:cNvPr>
          <p:cNvPicPr>
            <a:picLocks noChangeAspect="1"/>
          </p:cNvPicPr>
          <p:nvPr/>
        </p:nvPicPr>
        <p:blipFill>
          <a:blip r:embed="rId3"/>
          <a:stretch>
            <a:fillRect/>
          </a:stretch>
        </p:blipFill>
        <p:spPr>
          <a:xfrm>
            <a:off x="2458816" y="22686956"/>
            <a:ext cx="3194050" cy="2378903"/>
          </a:xfrm>
          <a:prstGeom prst="rect">
            <a:avLst/>
          </a:prstGeom>
        </p:spPr>
      </p:pic>
      <p:sp>
        <p:nvSpPr>
          <p:cNvPr id="77" name="テキスト ボックス 76">
            <a:extLst>
              <a:ext uri="{FF2B5EF4-FFF2-40B4-BE49-F238E27FC236}">
                <a16:creationId xmlns:a16="http://schemas.microsoft.com/office/drawing/2014/main" id="{66C78359-FDEE-AA4A-9BA7-08C0D3C50D3D}"/>
              </a:ext>
            </a:extLst>
          </p:cNvPr>
          <p:cNvSpPr txBox="1"/>
          <p:nvPr/>
        </p:nvSpPr>
        <p:spPr>
          <a:xfrm>
            <a:off x="16022784" y="18504035"/>
            <a:ext cx="5767614" cy="923330"/>
          </a:xfrm>
          <a:prstGeom prst="rect">
            <a:avLst/>
          </a:prstGeom>
          <a:noFill/>
        </p:spPr>
        <p:txBody>
          <a:bodyPr wrap="square" rtlCol="0">
            <a:spAutoFit/>
          </a:bodyPr>
          <a:lstStyle/>
          <a:p>
            <a:r>
              <a:rPr lang="ja-JP" altLang="en-US" sz="5400" dirty="0"/>
              <a:t>実験結果</a:t>
            </a:r>
          </a:p>
        </p:txBody>
      </p:sp>
      <p:sp>
        <p:nvSpPr>
          <p:cNvPr id="9" name="正方形/長方形 8">
            <a:extLst>
              <a:ext uri="{FF2B5EF4-FFF2-40B4-BE49-F238E27FC236}">
                <a16:creationId xmlns:a16="http://schemas.microsoft.com/office/drawing/2014/main" id="{72DFB381-5340-C54F-820E-488588843773}"/>
              </a:ext>
            </a:extLst>
          </p:cNvPr>
          <p:cNvSpPr/>
          <p:nvPr/>
        </p:nvSpPr>
        <p:spPr>
          <a:xfrm>
            <a:off x="1008004" y="604709"/>
            <a:ext cx="2709396" cy="1569660"/>
          </a:xfrm>
          <a:prstGeom prst="rect">
            <a:avLst/>
          </a:prstGeom>
        </p:spPr>
        <p:txBody>
          <a:bodyPr wrap="none">
            <a:spAutoFit/>
          </a:bodyPr>
          <a:lstStyle/>
          <a:p>
            <a:r>
              <a:rPr lang="en-US" altLang="ja-JP" sz="9600" dirty="0">
                <a:solidFill>
                  <a:srgbClr val="22BEFF"/>
                </a:solidFill>
                <a:latin typeface="DIN Alternate" panose="020B0500000000000000" pitchFamily="34" charset="0"/>
                <a:ea typeface="Hiragino Kaku Gothic Pro W3" panose="020B0300000000000000" pitchFamily="34" charset="-128"/>
              </a:rPr>
              <a:t>B1</a:t>
            </a:r>
            <a:r>
              <a:rPr lang="ja-JP" altLang="en-US" sz="9600" dirty="0">
                <a:solidFill>
                  <a:srgbClr val="22BEFF"/>
                </a:solidFill>
                <a:latin typeface="DIN Alternate" panose="020B0500000000000000" pitchFamily="34" charset="0"/>
                <a:ea typeface="Hiragino Kaku Gothic Pro W3" panose="020B0300000000000000" pitchFamily="34" charset="-128"/>
              </a:rPr>
              <a:t>班</a:t>
            </a:r>
            <a:endParaRPr lang="ja-JP" altLang="en-US" sz="9600" dirty="0">
              <a:solidFill>
                <a:srgbClr val="22BEFF"/>
              </a:solidFill>
            </a:endParaRPr>
          </a:p>
        </p:txBody>
      </p:sp>
      <p:sp>
        <p:nvSpPr>
          <p:cNvPr id="10" name="正方形/長方形 9">
            <a:extLst>
              <a:ext uri="{FF2B5EF4-FFF2-40B4-BE49-F238E27FC236}">
                <a16:creationId xmlns:a16="http://schemas.microsoft.com/office/drawing/2014/main" id="{2A305471-8A6D-2842-9EDB-8D58273A2798}"/>
              </a:ext>
            </a:extLst>
          </p:cNvPr>
          <p:cNvSpPr/>
          <p:nvPr/>
        </p:nvSpPr>
        <p:spPr>
          <a:xfrm>
            <a:off x="16863426" y="5316978"/>
            <a:ext cx="12215243" cy="523220"/>
          </a:xfrm>
          <a:prstGeom prst="rect">
            <a:avLst/>
          </a:prstGeom>
        </p:spPr>
        <p:txBody>
          <a:bodyPr wrap="square">
            <a:spAutoFit/>
          </a:bodyPr>
          <a:lstStyle/>
          <a:p>
            <a:pPr algn="r"/>
            <a:r>
              <a:rPr lang="en-US" altLang="ja-JP" sz="2800" dirty="0">
                <a:latin typeface="DIN Alternate" panose="020B0500000000000000" pitchFamily="34" charset="0"/>
                <a:ea typeface="Hiragino Kaku Gothic Pro W3" panose="020B0300000000000000" pitchFamily="34" charset="-128"/>
              </a:rPr>
              <a:t>『</a:t>
            </a:r>
            <a:r>
              <a:rPr lang="ja-JP" altLang="en-US" sz="2800" dirty="0">
                <a:latin typeface="DIN Alternate" panose="020B0500000000000000" pitchFamily="34" charset="0"/>
                <a:ea typeface="Hiragino Kaku Gothic Pro W3" panose="020B0300000000000000" pitchFamily="34" charset="-128"/>
              </a:rPr>
              <a:t>情報プロジェクト：マルチメディア情報検索</a:t>
            </a:r>
            <a:r>
              <a:rPr lang="en-US" altLang="ja-JP" sz="2800" dirty="0">
                <a:latin typeface="DIN Alternate" panose="020B0500000000000000" pitchFamily="34" charset="0"/>
                <a:ea typeface="Hiragino Kaku Gothic Pro W3" panose="020B0300000000000000" pitchFamily="34" charset="-128"/>
              </a:rPr>
              <a:t>』</a:t>
            </a:r>
            <a:r>
              <a:rPr lang="ja-JP" altLang="en-US" sz="2800" dirty="0">
                <a:latin typeface="DIN Alternate" panose="020B0500000000000000" pitchFamily="34" charset="0"/>
                <a:ea typeface="Hiragino Kaku Gothic Pro W3" panose="020B0300000000000000" pitchFamily="34" charset="-128"/>
              </a:rPr>
              <a:t>配布資料より抜粋</a:t>
            </a:r>
          </a:p>
        </p:txBody>
      </p:sp>
      <p:pic>
        <p:nvPicPr>
          <p:cNvPr id="74" name="図 73">
            <a:extLst>
              <a:ext uri="{FF2B5EF4-FFF2-40B4-BE49-F238E27FC236}">
                <a16:creationId xmlns:a16="http://schemas.microsoft.com/office/drawing/2014/main" id="{9E7E118E-F30A-4D03-9CEE-E32177F3E8B1}"/>
              </a:ext>
            </a:extLst>
          </p:cNvPr>
          <p:cNvPicPr>
            <a:picLocks noChangeAspect="1"/>
          </p:cNvPicPr>
          <p:nvPr/>
        </p:nvPicPr>
        <p:blipFill>
          <a:blip r:embed="rId4"/>
          <a:stretch>
            <a:fillRect/>
          </a:stretch>
        </p:blipFill>
        <p:spPr>
          <a:xfrm>
            <a:off x="4241274" y="7308941"/>
            <a:ext cx="1243005" cy="925780"/>
          </a:xfrm>
          <a:prstGeom prst="rect">
            <a:avLst/>
          </a:prstGeom>
        </p:spPr>
      </p:pic>
      <p:pic>
        <p:nvPicPr>
          <p:cNvPr id="75" name="図 74">
            <a:extLst>
              <a:ext uri="{FF2B5EF4-FFF2-40B4-BE49-F238E27FC236}">
                <a16:creationId xmlns:a16="http://schemas.microsoft.com/office/drawing/2014/main" id="{89570398-1A95-4F75-B56B-1865AEADDA74}"/>
              </a:ext>
            </a:extLst>
          </p:cNvPr>
          <p:cNvPicPr>
            <a:picLocks noChangeAspect="1"/>
          </p:cNvPicPr>
          <p:nvPr/>
        </p:nvPicPr>
        <p:blipFill>
          <a:blip r:embed="rId5"/>
          <a:stretch>
            <a:fillRect/>
          </a:stretch>
        </p:blipFill>
        <p:spPr>
          <a:xfrm>
            <a:off x="7908732" y="7259604"/>
            <a:ext cx="845337" cy="845337"/>
          </a:xfrm>
          <a:prstGeom prst="rect">
            <a:avLst/>
          </a:prstGeom>
        </p:spPr>
      </p:pic>
      <p:sp>
        <p:nvSpPr>
          <p:cNvPr id="76" name="正方形/長方形 75">
            <a:extLst>
              <a:ext uri="{FF2B5EF4-FFF2-40B4-BE49-F238E27FC236}">
                <a16:creationId xmlns:a16="http://schemas.microsoft.com/office/drawing/2014/main" id="{8E9FE6A7-0C4E-4EF9-BA74-71EBB78D2438}"/>
              </a:ext>
            </a:extLst>
          </p:cNvPr>
          <p:cNvSpPr/>
          <p:nvPr/>
        </p:nvSpPr>
        <p:spPr>
          <a:xfrm>
            <a:off x="5652866" y="7915536"/>
            <a:ext cx="1953627"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Hiragino Kaku Gothic Pro W3" panose="020B0300000000000000" pitchFamily="34" charset="-128"/>
                <a:ea typeface="Hiragino Kaku Gothic Pro W3" panose="020B0300000000000000" pitchFamily="34" charset="-128"/>
              </a:rPr>
              <a:t>前処理部</a:t>
            </a:r>
          </a:p>
        </p:txBody>
      </p:sp>
      <p:sp>
        <p:nvSpPr>
          <p:cNvPr id="78" name="正方形/長方形 77">
            <a:extLst>
              <a:ext uri="{FF2B5EF4-FFF2-40B4-BE49-F238E27FC236}">
                <a16:creationId xmlns:a16="http://schemas.microsoft.com/office/drawing/2014/main" id="{4B84C8F7-8374-4767-847C-C02B26C46330}"/>
              </a:ext>
            </a:extLst>
          </p:cNvPr>
          <p:cNvSpPr/>
          <p:nvPr/>
        </p:nvSpPr>
        <p:spPr>
          <a:xfrm>
            <a:off x="4151729" y="9772663"/>
            <a:ext cx="1768263" cy="926779"/>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Hiragino Kaku Gothic Pro W3" panose="020B0300000000000000" pitchFamily="34" charset="-128"/>
                <a:ea typeface="Hiragino Kaku Gothic Pro W3" panose="020B0300000000000000" pitchFamily="34" charset="-128"/>
              </a:rPr>
              <a:t>識別部</a:t>
            </a:r>
          </a:p>
        </p:txBody>
      </p:sp>
      <p:sp>
        <p:nvSpPr>
          <p:cNvPr id="83" name="正方形/長方形 82">
            <a:extLst>
              <a:ext uri="{FF2B5EF4-FFF2-40B4-BE49-F238E27FC236}">
                <a16:creationId xmlns:a16="http://schemas.microsoft.com/office/drawing/2014/main" id="{F9EF854A-39B1-4180-98DB-72DC2B3CE0CC}"/>
              </a:ext>
            </a:extLst>
          </p:cNvPr>
          <p:cNvSpPr/>
          <p:nvPr/>
        </p:nvSpPr>
        <p:spPr>
          <a:xfrm>
            <a:off x="7939187" y="9772663"/>
            <a:ext cx="1936200"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Hiragino Kaku Gothic Pro W3" panose="020B0300000000000000" pitchFamily="34" charset="-128"/>
                <a:ea typeface="Hiragino Kaku Gothic Pro W3" panose="020B0300000000000000" pitchFamily="34" charset="-128"/>
              </a:rPr>
              <a:t>後処理部</a:t>
            </a:r>
            <a:endParaRPr kumimoji="1" lang="ja-JP" altLang="en-US" sz="3200" b="1" dirty="0">
              <a:latin typeface="Hiragino Kaku Gothic Pro W3" panose="020B0300000000000000" pitchFamily="34" charset="-128"/>
              <a:ea typeface="Hiragino Kaku Gothic Pro W3" panose="020B0300000000000000" pitchFamily="34" charset="-128"/>
            </a:endParaRPr>
          </a:p>
        </p:txBody>
      </p:sp>
      <p:grpSp>
        <p:nvGrpSpPr>
          <p:cNvPr id="84" name="グループ化 83">
            <a:extLst>
              <a:ext uri="{FF2B5EF4-FFF2-40B4-BE49-F238E27FC236}">
                <a16:creationId xmlns:a16="http://schemas.microsoft.com/office/drawing/2014/main" id="{C19CBCA7-837A-45C3-9340-46C5BE037EAE}"/>
              </a:ext>
            </a:extLst>
          </p:cNvPr>
          <p:cNvGrpSpPr/>
          <p:nvPr/>
        </p:nvGrpSpPr>
        <p:grpSpPr>
          <a:xfrm>
            <a:off x="2798090" y="10454339"/>
            <a:ext cx="722032" cy="704877"/>
            <a:chOff x="5745047" y="2131445"/>
            <a:chExt cx="989490" cy="965980"/>
          </a:xfrm>
        </p:grpSpPr>
        <p:pic>
          <p:nvPicPr>
            <p:cNvPr id="85" name="図 84">
              <a:extLst>
                <a:ext uri="{FF2B5EF4-FFF2-40B4-BE49-F238E27FC236}">
                  <a16:creationId xmlns:a16="http://schemas.microsoft.com/office/drawing/2014/main" id="{53A744A4-28E9-4A47-B056-0342998AE786}"/>
                </a:ext>
              </a:extLst>
            </p:cNvPr>
            <p:cNvPicPr>
              <a:picLocks noChangeAspect="1"/>
            </p:cNvPicPr>
            <p:nvPr/>
          </p:nvPicPr>
          <p:blipFill>
            <a:blip r:embed="rId6"/>
            <a:stretch>
              <a:fillRect/>
            </a:stretch>
          </p:blipFill>
          <p:spPr>
            <a:xfrm>
              <a:off x="5835658" y="2131445"/>
              <a:ext cx="898879" cy="898879"/>
            </a:xfrm>
            <a:prstGeom prst="rect">
              <a:avLst/>
            </a:prstGeom>
          </p:spPr>
        </p:pic>
        <p:pic>
          <p:nvPicPr>
            <p:cNvPr id="86" name="図 85">
              <a:extLst>
                <a:ext uri="{FF2B5EF4-FFF2-40B4-BE49-F238E27FC236}">
                  <a16:creationId xmlns:a16="http://schemas.microsoft.com/office/drawing/2014/main" id="{61AC139F-3241-4BAC-ABE9-24CAB1D65504}"/>
                </a:ext>
              </a:extLst>
            </p:cNvPr>
            <p:cNvPicPr>
              <a:picLocks noChangeAspect="1"/>
            </p:cNvPicPr>
            <p:nvPr/>
          </p:nvPicPr>
          <p:blipFill>
            <a:blip r:embed="rId7"/>
            <a:stretch>
              <a:fillRect/>
            </a:stretch>
          </p:blipFill>
          <p:spPr>
            <a:xfrm>
              <a:off x="5810945" y="2180872"/>
              <a:ext cx="845337" cy="845337"/>
            </a:xfrm>
            <a:prstGeom prst="rect">
              <a:avLst/>
            </a:prstGeom>
          </p:spPr>
        </p:pic>
        <p:pic>
          <p:nvPicPr>
            <p:cNvPr id="87" name="図 86">
              <a:extLst>
                <a:ext uri="{FF2B5EF4-FFF2-40B4-BE49-F238E27FC236}">
                  <a16:creationId xmlns:a16="http://schemas.microsoft.com/office/drawing/2014/main" id="{B8A7C7FF-1D9E-43FA-B44C-ED7688EAF2A7}"/>
                </a:ext>
              </a:extLst>
            </p:cNvPr>
            <p:cNvPicPr>
              <a:picLocks noChangeAspect="1"/>
            </p:cNvPicPr>
            <p:nvPr/>
          </p:nvPicPr>
          <p:blipFill>
            <a:blip r:embed="rId8"/>
            <a:stretch>
              <a:fillRect/>
            </a:stretch>
          </p:blipFill>
          <p:spPr>
            <a:xfrm>
              <a:off x="5745047" y="2252088"/>
              <a:ext cx="845337" cy="845337"/>
            </a:xfrm>
            <a:prstGeom prst="rect">
              <a:avLst/>
            </a:prstGeom>
          </p:spPr>
        </p:pic>
      </p:grpSp>
      <p:sp>
        <p:nvSpPr>
          <p:cNvPr id="88" name="テキスト ボックス 87">
            <a:extLst>
              <a:ext uri="{FF2B5EF4-FFF2-40B4-BE49-F238E27FC236}">
                <a16:creationId xmlns:a16="http://schemas.microsoft.com/office/drawing/2014/main" id="{F2135F90-8D50-4D38-A284-E21503A8580A}"/>
              </a:ext>
            </a:extLst>
          </p:cNvPr>
          <p:cNvSpPr txBox="1"/>
          <p:nvPr/>
        </p:nvSpPr>
        <p:spPr>
          <a:xfrm>
            <a:off x="5306240" y="8878710"/>
            <a:ext cx="2646878" cy="461665"/>
          </a:xfrm>
          <a:prstGeom prst="rect">
            <a:avLst/>
          </a:prstGeom>
          <a:noFill/>
        </p:spPr>
        <p:txBody>
          <a:bodyPr wrap="none" rtlCol="0">
            <a:spAutoFit/>
          </a:bodyPr>
          <a:lstStyle/>
          <a:p>
            <a:r>
              <a:rPr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顔のトリミング</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89" name="テキスト ボックス 88">
            <a:extLst>
              <a:ext uri="{FF2B5EF4-FFF2-40B4-BE49-F238E27FC236}">
                <a16:creationId xmlns:a16="http://schemas.microsoft.com/office/drawing/2014/main" id="{5E46FF03-8ABB-471B-984B-9A82B870E7AE}"/>
              </a:ext>
            </a:extLst>
          </p:cNvPr>
          <p:cNvSpPr txBox="1"/>
          <p:nvPr/>
        </p:nvSpPr>
        <p:spPr>
          <a:xfrm>
            <a:off x="3707800" y="10735551"/>
            <a:ext cx="2646878" cy="461665"/>
          </a:xfrm>
          <a:prstGeom prst="rect">
            <a:avLst/>
          </a:prstGeom>
          <a:noFill/>
        </p:spPr>
        <p:txBody>
          <a:bodyPr wrap="none" rtlCol="0">
            <a:spAutoFit/>
          </a:bodyPr>
          <a:lstStyle/>
          <a:p>
            <a:r>
              <a:rPr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単純マッチング</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90" name="テキスト ボックス 89">
            <a:extLst>
              <a:ext uri="{FF2B5EF4-FFF2-40B4-BE49-F238E27FC236}">
                <a16:creationId xmlns:a16="http://schemas.microsoft.com/office/drawing/2014/main" id="{5860A600-3D3A-42BC-99F6-4AA4A4B7433D}"/>
              </a:ext>
            </a:extLst>
          </p:cNvPr>
          <p:cNvSpPr txBox="1"/>
          <p:nvPr/>
        </p:nvSpPr>
        <p:spPr>
          <a:xfrm>
            <a:off x="6968294" y="10763266"/>
            <a:ext cx="3877985" cy="461665"/>
          </a:xfrm>
          <a:prstGeom prst="rect">
            <a:avLst/>
          </a:prstGeom>
          <a:noFill/>
        </p:spPr>
        <p:txBody>
          <a:bodyPr wrap="none" rtlCol="0">
            <a:spAutoFit/>
          </a:bodyPr>
          <a:lstStyle/>
          <a:p>
            <a:r>
              <a:rPr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識別結果から解答を出力</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91" name="テキスト ボックス 90">
            <a:extLst>
              <a:ext uri="{FF2B5EF4-FFF2-40B4-BE49-F238E27FC236}">
                <a16:creationId xmlns:a16="http://schemas.microsoft.com/office/drawing/2014/main" id="{2CEE2300-0D80-40AB-BB57-C0382F47A3C0}"/>
              </a:ext>
            </a:extLst>
          </p:cNvPr>
          <p:cNvSpPr txBox="1"/>
          <p:nvPr/>
        </p:nvSpPr>
        <p:spPr>
          <a:xfrm>
            <a:off x="2490926" y="11188811"/>
            <a:ext cx="1467068" cy="400110"/>
          </a:xfrm>
          <a:prstGeom prst="rect">
            <a:avLst/>
          </a:prstGeom>
          <a:noFill/>
        </p:spPr>
        <p:txBody>
          <a:bodyPr wrap="none" rtlCol="0">
            <a:spAutoFit/>
          </a:bodyPr>
          <a:lstStyle/>
          <a:p>
            <a:r>
              <a:rPr kumimoji="1" lang="ja-JP" altLang="en-US" sz="2000" dirty="0">
                <a:latin typeface="Hiragino Kaku Gothic Pro W3" panose="020B0300000000000000" pitchFamily="34" charset="-128"/>
                <a:ea typeface="Hiragino Kaku Gothic Pro W3" panose="020B0300000000000000" pitchFamily="34" charset="-128"/>
              </a:rPr>
              <a:t>登録データ</a:t>
            </a:r>
          </a:p>
        </p:txBody>
      </p:sp>
      <p:sp>
        <p:nvSpPr>
          <p:cNvPr id="92" name="正方形/長方形 91">
            <a:extLst>
              <a:ext uri="{FF2B5EF4-FFF2-40B4-BE49-F238E27FC236}">
                <a16:creationId xmlns:a16="http://schemas.microsoft.com/office/drawing/2014/main" id="{7E31F637-E8F2-4E59-ACAA-4D4743C93B39}"/>
              </a:ext>
            </a:extLst>
          </p:cNvPr>
          <p:cNvSpPr/>
          <p:nvPr/>
        </p:nvSpPr>
        <p:spPr>
          <a:xfrm>
            <a:off x="9052895" y="7914531"/>
            <a:ext cx="228777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Hiragino Kaku Gothic Pro W3" panose="020B0300000000000000" pitchFamily="34" charset="-128"/>
                <a:ea typeface="Hiragino Kaku Gothic Pro W3" panose="020B0300000000000000" pitchFamily="34" charset="-128"/>
              </a:rPr>
              <a:t>特徴抽出</a:t>
            </a:r>
            <a:r>
              <a:rPr kumimoji="1" lang="ja-JP" altLang="en-US" sz="3200" b="1" dirty="0">
                <a:latin typeface="Hiragino Kaku Gothic Pro W3" panose="020B0300000000000000" pitchFamily="34" charset="-128"/>
                <a:ea typeface="Hiragino Kaku Gothic Pro W3" panose="020B0300000000000000" pitchFamily="34" charset="-128"/>
              </a:rPr>
              <a:t>部</a:t>
            </a:r>
          </a:p>
        </p:txBody>
      </p:sp>
      <p:cxnSp>
        <p:nvCxnSpPr>
          <p:cNvPr id="93" name="直線矢印コネクタ 92">
            <a:extLst>
              <a:ext uri="{FF2B5EF4-FFF2-40B4-BE49-F238E27FC236}">
                <a16:creationId xmlns:a16="http://schemas.microsoft.com/office/drawing/2014/main" id="{3CF397CE-54EA-478C-A68D-10DD6C6D4934}"/>
              </a:ext>
            </a:extLst>
          </p:cNvPr>
          <p:cNvCxnSpPr>
            <a:cxnSpLocks/>
            <a:stCxn id="105" idx="3"/>
            <a:endCxn id="76" idx="1"/>
          </p:cNvCxnSpPr>
          <p:nvPr/>
        </p:nvCxnSpPr>
        <p:spPr>
          <a:xfrm>
            <a:off x="4072530" y="8378424"/>
            <a:ext cx="1580336"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4" name="正方形/長方形 93">
            <a:extLst>
              <a:ext uri="{FF2B5EF4-FFF2-40B4-BE49-F238E27FC236}">
                <a16:creationId xmlns:a16="http://schemas.microsoft.com/office/drawing/2014/main" id="{230E239D-FB52-4657-8773-57F5D646B28D}"/>
              </a:ext>
            </a:extLst>
          </p:cNvPr>
          <p:cNvSpPr/>
          <p:nvPr/>
        </p:nvSpPr>
        <p:spPr>
          <a:xfrm>
            <a:off x="12075580" y="9772663"/>
            <a:ext cx="1768263"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Hiragino Kaku Gothic Pro W3" panose="020B0300000000000000" pitchFamily="34" charset="-128"/>
                <a:ea typeface="Hiragino Kaku Gothic Pro W3" panose="020B0300000000000000" pitchFamily="34" charset="-128"/>
              </a:rPr>
              <a:t>出力部</a:t>
            </a:r>
          </a:p>
        </p:txBody>
      </p:sp>
      <p:pic>
        <p:nvPicPr>
          <p:cNvPr id="95" name="図 94">
            <a:extLst>
              <a:ext uri="{FF2B5EF4-FFF2-40B4-BE49-F238E27FC236}">
                <a16:creationId xmlns:a16="http://schemas.microsoft.com/office/drawing/2014/main" id="{F5581121-CF96-493B-9B0A-AF360768D118}"/>
              </a:ext>
            </a:extLst>
          </p:cNvPr>
          <p:cNvPicPr>
            <a:picLocks noChangeAspect="1"/>
          </p:cNvPicPr>
          <p:nvPr/>
        </p:nvPicPr>
        <p:blipFill rotWithShape="1">
          <a:blip r:embed="rId3"/>
          <a:srcRect l="25035" t="11004" r="28787" b="23547"/>
          <a:stretch/>
        </p:blipFill>
        <p:spPr>
          <a:xfrm>
            <a:off x="11682555" y="7024887"/>
            <a:ext cx="1112748" cy="1174616"/>
          </a:xfrm>
          <a:prstGeom prst="rect">
            <a:avLst/>
          </a:prstGeom>
        </p:spPr>
      </p:pic>
      <p:cxnSp>
        <p:nvCxnSpPr>
          <p:cNvPr id="96" name="直線矢印コネクタ 95">
            <a:extLst>
              <a:ext uri="{FF2B5EF4-FFF2-40B4-BE49-F238E27FC236}">
                <a16:creationId xmlns:a16="http://schemas.microsoft.com/office/drawing/2014/main" id="{66F7FBF5-A2FB-485A-B113-B6FC5C19B6CE}"/>
              </a:ext>
            </a:extLst>
          </p:cNvPr>
          <p:cNvCxnSpPr>
            <a:cxnSpLocks/>
            <a:stCxn id="76" idx="3"/>
            <a:endCxn id="92" idx="1"/>
          </p:cNvCxnSpPr>
          <p:nvPr/>
        </p:nvCxnSpPr>
        <p:spPr>
          <a:xfrm flipV="1">
            <a:off x="7606493" y="8377419"/>
            <a:ext cx="1446402" cy="1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20D5677B-8E3C-4289-9C2E-7B408D77AA33}"/>
              </a:ext>
            </a:extLst>
          </p:cNvPr>
          <p:cNvSpPr txBox="1"/>
          <p:nvPr/>
        </p:nvSpPr>
        <p:spPr>
          <a:xfrm>
            <a:off x="9027231" y="8861156"/>
            <a:ext cx="2339102" cy="461665"/>
          </a:xfrm>
          <a:prstGeom prst="rect">
            <a:avLst/>
          </a:prstGeom>
          <a:noFill/>
        </p:spPr>
        <p:txBody>
          <a:bodyPr wrap="none" rtlCol="0">
            <a:spAutoFit/>
          </a:bodyPr>
          <a:lstStyle/>
          <a:p>
            <a:r>
              <a:rPr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顔の部位検出</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98" name="テキスト ボックス 97">
            <a:extLst>
              <a:ext uri="{FF2B5EF4-FFF2-40B4-BE49-F238E27FC236}">
                <a16:creationId xmlns:a16="http://schemas.microsoft.com/office/drawing/2014/main" id="{2ABE8BF5-5FBB-4F16-8FF6-77AE9A87AC1F}"/>
              </a:ext>
            </a:extLst>
          </p:cNvPr>
          <p:cNvSpPr txBox="1"/>
          <p:nvPr/>
        </p:nvSpPr>
        <p:spPr>
          <a:xfrm>
            <a:off x="11907882" y="10732867"/>
            <a:ext cx="2031325" cy="461665"/>
          </a:xfrm>
          <a:prstGeom prst="rect">
            <a:avLst/>
          </a:prstGeom>
          <a:noFill/>
        </p:spPr>
        <p:txBody>
          <a:bodyPr wrap="none" rtlCol="0">
            <a:spAutoFit/>
          </a:bodyPr>
          <a:lstStyle/>
          <a:p>
            <a:r>
              <a:rPr kumimoji="1"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番号で分類</a:t>
            </a:r>
            <a:endParaRPr lang="en-US" altLang="ja-JP" sz="2400" dirty="0">
              <a:latin typeface="Hiragino Kaku Gothic Pro W3" panose="020B0300000000000000" pitchFamily="34" charset="-128"/>
              <a:ea typeface="Hiragino Kaku Gothic Pro W3" panose="020B0300000000000000" pitchFamily="34" charset="-128"/>
            </a:endParaRPr>
          </a:p>
        </p:txBody>
      </p:sp>
      <p:cxnSp>
        <p:nvCxnSpPr>
          <p:cNvPr id="99" name="直線矢印コネクタ 98">
            <a:extLst>
              <a:ext uri="{FF2B5EF4-FFF2-40B4-BE49-F238E27FC236}">
                <a16:creationId xmlns:a16="http://schemas.microsoft.com/office/drawing/2014/main" id="{4DFED777-BBA6-42B2-ACEB-FBA710F687BE}"/>
              </a:ext>
            </a:extLst>
          </p:cNvPr>
          <p:cNvCxnSpPr>
            <a:cxnSpLocks/>
            <a:endCxn id="78" idx="1"/>
          </p:cNvCxnSpPr>
          <p:nvPr/>
        </p:nvCxnSpPr>
        <p:spPr>
          <a:xfrm>
            <a:off x="3181826" y="10236053"/>
            <a:ext cx="969903" cy="0"/>
          </a:xfrm>
          <a:prstGeom prst="straightConnector1">
            <a:avLst/>
          </a:prstGeom>
          <a:ln w="44450">
            <a:gradFill flip="none" rotWithShape="1">
              <a:gsLst>
                <a:gs pos="37000">
                  <a:srgbClr val="595A5B"/>
                </a:gs>
                <a:gs pos="0">
                  <a:schemeClr val="accent1">
                    <a:lumMod val="5000"/>
                    <a:lumOff val="95000"/>
                  </a:schemeClr>
                </a:gs>
                <a:gs pos="62000">
                  <a:srgbClr val="101011"/>
                </a:gs>
                <a:gs pos="100000">
                  <a:schemeClr val="tx1"/>
                </a:gs>
              </a:gsLst>
              <a:lin ang="0" scaled="1"/>
              <a:tileRect/>
            </a:gradFill>
            <a:tailEnd type="triangle" w="lg" len="lg"/>
          </a:ln>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61BC746D-33EC-4753-BC61-7E23B3F4E642}"/>
              </a:ext>
            </a:extLst>
          </p:cNvPr>
          <p:cNvCxnSpPr>
            <a:cxnSpLocks/>
            <a:stCxn id="92" idx="3"/>
          </p:cNvCxnSpPr>
          <p:nvPr/>
        </p:nvCxnSpPr>
        <p:spPr>
          <a:xfrm>
            <a:off x="11340669" y="8377419"/>
            <a:ext cx="643021" cy="1005"/>
          </a:xfrm>
          <a:prstGeom prst="line">
            <a:avLst/>
          </a:prstGeom>
          <a:ln w="44450">
            <a:gradFill flip="none" rotWithShape="1">
              <a:gsLst>
                <a:gs pos="66000">
                  <a:srgbClr val="909090"/>
                </a:gs>
                <a:gs pos="0">
                  <a:schemeClr val="tx1"/>
                </a:gs>
                <a:gs pos="100000">
                  <a:schemeClr val="bg1"/>
                </a:gs>
              </a:gsLst>
              <a:lin ang="0" scaled="1"/>
              <a:tileRect/>
            </a:gradFill>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8277DAA3-A083-4C9D-993E-841A8BE455FD}"/>
              </a:ext>
            </a:extLst>
          </p:cNvPr>
          <p:cNvCxnSpPr>
            <a:cxnSpLocks/>
            <a:stCxn id="78" idx="3"/>
            <a:endCxn id="83" idx="1"/>
          </p:cNvCxnSpPr>
          <p:nvPr/>
        </p:nvCxnSpPr>
        <p:spPr>
          <a:xfrm>
            <a:off x="5919992" y="10236053"/>
            <a:ext cx="2019195" cy="434"/>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02" name="直線矢印コネクタ 101">
            <a:extLst>
              <a:ext uri="{FF2B5EF4-FFF2-40B4-BE49-F238E27FC236}">
                <a16:creationId xmlns:a16="http://schemas.microsoft.com/office/drawing/2014/main" id="{2682ED8B-67A3-4BA4-BF89-CA1EDB580F32}"/>
              </a:ext>
            </a:extLst>
          </p:cNvPr>
          <p:cNvCxnSpPr>
            <a:cxnSpLocks/>
            <a:stCxn id="83" idx="3"/>
            <a:endCxn id="94" idx="1"/>
          </p:cNvCxnSpPr>
          <p:nvPr/>
        </p:nvCxnSpPr>
        <p:spPr>
          <a:xfrm>
            <a:off x="9875387" y="10236487"/>
            <a:ext cx="220019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03" name="テキスト ボックス 102">
            <a:extLst>
              <a:ext uri="{FF2B5EF4-FFF2-40B4-BE49-F238E27FC236}">
                <a16:creationId xmlns:a16="http://schemas.microsoft.com/office/drawing/2014/main" id="{871BEF33-6E73-4294-AE43-9FC3263C56E7}"/>
              </a:ext>
            </a:extLst>
          </p:cNvPr>
          <p:cNvSpPr txBox="1"/>
          <p:nvPr/>
        </p:nvSpPr>
        <p:spPr>
          <a:xfrm>
            <a:off x="6143338" y="9274491"/>
            <a:ext cx="1608133" cy="954107"/>
          </a:xfrm>
          <a:prstGeom prst="rect">
            <a:avLst/>
          </a:prstGeom>
          <a:noFill/>
        </p:spPr>
        <p:txBody>
          <a:bodyPr wrap="none" rtlCol="0">
            <a:spAutoFit/>
          </a:bodyPr>
          <a:lstStyle/>
          <a:p>
            <a:r>
              <a:rPr lang="en-US" altLang="ja-JP" sz="2800" b="1" dirty="0">
                <a:latin typeface="DIN Alternate"/>
                <a:ea typeface="Hiragino Kaku Gothic Pro W3" panose="020B0300000000000000" pitchFamily="34" charset="-128"/>
              </a:rPr>
              <a:t>0</a:t>
            </a:r>
            <a:r>
              <a:rPr lang="ja-JP" altLang="en-US" sz="2800" b="1" dirty="0">
                <a:latin typeface="DIN Alternate"/>
                <a:ea typeface="Hiragino Kaku Gothic Pro W3" panose="020B0300000000000000" pitchFamily="34" charset="-128"/>
              </a:rPr>
              <a:t>：</a:t>
            </a:r>
            <a:r>
              <a:rPr lang="en-US" altLang="ja-JP" sz="2800" b="1" dirty="0">
                <a:latin typeface="DIN Alternate"/>
                <a:ea typeface="Hiragino Kaku Gothic Pro W3" panose="020B0300000000000000" pitchFamily="34" charset="-128"/>
              </a:rPr>
              <a:t>60%</a:t>
            </a:r>
          </a:p>
          <a:p>
            <a:r>
              <a:rPr lang="en-US" altLang="ja-JP" sz="2800" b="1" dirty="0">
                <a:latin typeface="DIN Alternate"/>
                <a:ea typeface="Hiragino Kaku Gothic Pro W3" panose="020B0300000000000000" pitchFamily="34" charset="-128"/>
              </a:rPr>
              <a:t>1</a:t>
            </a:r>
            <a:r>
              <a:rPr lang="ja-JP" altLang="en-US" sz="2800" b="1" dirty="0">
                <a:latin typeface="DIN Alternate"/>
                <a:ea typeface="Hiragino Kaku Gothic Pro W3" panose="020B0300000000000000" pitchFamily="34" charset="-128"/>
              </a:rPr>
              <a:t>：</a:t>
            </a:r>
            <a:r>
              <a:rPr lang="en-US" altLang="ja-JP" sz="2800" b="1" dirty="0">
                <a:latin typeface="DIN Alternate"/>
                <a:ea typeface="Hiragino Kaku Gothic Pro W3" panose="020B0300000000000000" pitchFamily="34" charset="-128"/>
              </a:rPr>
              <a:t>10%…</a:t>
            </a:r>
          </a:p>
        </p:txBody>
      </p:sp>
      <p:sp>
        <p:nvSpPr>
          <p:cNvPr id="104" name="テキスト ボックス 103">
            <a:extLst>
              <a:ext uri="{FF2B5EF4-FFF2-40B4-BE49-F238E27FC236}">
                <a16:creationId xmlns:a16="http://schemas.microsoft.com/office/drawing/2014/main" id="{74D85130-E1F1-46B6-BAF3-A7FAFC05C53F}"/>
              </a:ext>
            </a:extLst>
          </p:cNvPr>
          <p:cNvSpPr txBox="1"/>
          <p:nvPr/>
        </p:nvSpPr>
        <p:spPr>
          <a:xfrm>
            <a:off x="10110616" y="9668509"/>
            <a:ext cx="1675972" cy="523220"/>
          </a:xfrm>
          <a:prstGeom prst="rect">
            <a:avLst/>
          </a:prstGeom>
          <a:noFill/>
        </p:spPr>
        <p:txBody>
          <a:bodyPr wrap="none" rtlCol="0">
            <a:spAutoFit/>
          </a:bodyPr>
          <a:lstStyle/>
          <a:p>
            <a:r>
              <a:rPr lang="en-US" altLang="ja-JP" sz="2800" b="1" dirty="0">
                <a:latin typeface="DIN Alternate"/>
                <a:ea typeface="Hiragino Kaku Gothic Pro W3" panose="020B0300000000000000" pitchFamily="34" charset="-128"/>
              </a:rPr>
              <a:t>He is Mr.0</a:t>
            </a:r>
          </a:p>
        </p:txBody>
      </p:sp>
      <p:sp>
        <p:nvSpPr>
          <p:cNvPr id="105" name="正方形/長方形 104">
            <a:extLst>
              <a:ext uri="{FF2B5EF4-FFF2-40B4-BE49-F238E27FC236}">
                <a16:creationId xmlns:a16="http://schemas.microsoft.com/office/drawing/2014/main" id="{007CC4E7-7C3A-41B9-9EEB-7633574E8AB7}"/>
              </a:ext>
            </a:extLst>
          </p:cNvPr>
          <p:cNvSpPr/>
          <p:nvPr/>
        </p:nvSpPr>
        <p:spPr>
          <a:xfrm>
            <a:off x="2316989" y="7915536"/>
            <a:ext cx="1755541"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Hiragino Kaku Gothic Pro W3" panose="020B0300000000000000" pitchFamily="34" charset="-128"/>
                <a:ea typeface="Hiragino Kaku Gothic Pro W3" panose="020B0300000000000000" pitchFamily="34" charset="-128"/>
              </a:rPr>
              <a:t>入力</a:t>
            </a:r>
            <a:r>
              <a:rPr kumimoji="1" lang="ja-JP" altLang="en-US" sz="3200" b="1" dirty="0">
                <a:latin typeface="Hiragino Kaku Gothic Pro W3" panose="020B0300000000000000" pitchFamily="34" charset="-128"/>
                <a:ea typeface="Hiragino Kaku Gothic Pro W3" panose="020B0300000000000000" pitchFamily="34" charset="-128"/>
              </a:rPr>
              <a:t>部</a:t>
            </a:r>
          </a:p>
        </p:txBody>
      </p:sp>
      <p:sp>
        <p:nvSpPr>
          <p:cNvPr id="106" name="テキスト ボックス 105">
            <a:extLst>
              <a:ext uri="{FF2B5EF4-FFF2-40B4-BE49-F238E27FC236}">
                <a16:creationId xmlns:a16="http://schemas.microsoft.com/office/drawing/2014/main" id="{6BAFC912-0C0C-4A7A-A2BA-352B67CB0490}"/>
              </a:ext>
            </a:extLst>
          </p:cNvPr>
          <p:cNvSpPr txBox="1"/>
          <p:nvPr/>
        </p:nvSpPr>
        <p:spPr>
          <a:xfrm>
            <a:off x="2030250" y="8878710"/>
            <a:ext cx="2339102" cy="461665"/>
          </a:xfrm>
          <a:prstGeom prst="rect">
            <a:avLst/>
          </a:prstGeom>
          <a:noFill/>
        </p:spPr>
        <p:txBody>
          <a:bodyPr wrap="none" rtlCol="0">
            <a:spAutoFit/>
          </a:bodyPr>
          <a:lstStyle/>
          <a:p>
            <a:r>
              <a:rPr lang="ja-JP" altLang="en-US" sz="2400" b="1" dirty="0">
                <a:latin typeface="Hiragino Kaku Gothic Pro W3" panose="020B0300000000000000" pitchFamily="34" charset="-128"/>
                <a:ea typeface="Hiragino Kaku Gothic Pro W3" panose="020B0300000000000000" pitchFamily="34" charset="-128"/>
              </a:rPr>
              <a:t>・</a:t>
            </a:r>
            <a:r>
              <a:rPr kumimoji="1" lang="ja-JP" altLang="en-US" sz="2400" dirty="0">
                <a:latin typeface="Hiragino Kaku Gothic Pro W3" panose="020B0300000000000000" pitchFamily="34" charset="-128"/>
                <a:ea typeface="Hiragino Kaku Gothic Pro W3" panose="020B0300000000000000" pitchFamily="34" charset="-128"/>
              </a:rPr>
              <a:t>顔画像を入力</a:t>
            </a:r>
            <a:endParaRPr kumimoji="1" lang="en-US" altLang="ja-JP" sz="2400" dirty="0">
              <a:latin typeface="Hiragino Kaku Gothic Pro W3" panose="020B0300000000000000" pitchFamily="34" charset="-128"/>
              <a:ea typeface="Hiragino Kaku Gothic Pro W3" panose="020B0300000000000000" pitchFamily="34" charset="-128"/>
            </a:endParaRPr>
          </a:p>
        </p:txBody>
      </p:sp>
      <p:sp>
        <p:nvSpPr>
          <p:cNvPr id="111" name="テキスト ボックス 110">
            <a:extLst>
              <a:ext uri="{FF2B5EF4-FFF2-40B4-BE49-F238E27FC236}">
                <a16:creationId xmlns:a16="http://schemas.microsoft.com/office/drawing/2014/main" id="{8F73DFB2-345D-487C-9D31-ACB16FFF788C}"/>
              </a:ext>
            </a:extLst>
          </p:cNvPr>
          <p:cNvSpPr txBox="1"/>
          <p:nvPr/>
        </p:nvSpPr>
        <p:spPr>
          <a:xfrm>
            <a:off x="2136199" y="13721904"/>
            <a:ext cx="7739188" cy="646331"/>
          </a:xfrm>
          <a:prstGeom prst="rect">
            <a:avLst/>
          </a:prstGeom>
          <a:noFill/>
        </p:spPr>
        <p:txBody>
          <a:bodyPr wrap="square" rtlCol="0">
            <a:spAutoFit/>
          </a:bodyPr>
          <a:lstStyle/>
          <a:p>
            <a:r>
              <a:rPr lang="ja-JP" altLang="en-US" sz="3600" dirty="0"/>
              <a:t>顔のトリミングとサイズの統一化</a:t>
            </a:r>
          </a:p>
        </p:txBody>
      </p:sp>
      <p:pic>
        <p:nvPicPr>
          <p:cNvPr id="112" name="図 111">
            <a:extLst>
              <a:ext uri="{FF2B5EF4-FFF2-40B4-BE49-F238E27FC236}">
                <a16:creationId xmlns:a16="http://schemas.microsoft.com/office/drawing/2014/main" id="{7EB56BA8-8F3F-420E-B110-EBADCFD0641B}"/>
              </a:ext>
            </a:extLst>
          </p:cNvPr>
          <p:cNvPicPr>
            <a:picLocks noChangeAspect="1"/>
          </p:cNvPicPr>
          <p:nvPr/>
        </p:nvPicPr>
        <p:blipFill>
          <a:blip r:embed="rId4"/>
          <a:stretch>
            <a:fillRect/>
          </a:stretch>
        </p:blipFill>
        <p:spPr>
          <a:xfrm>
            <a:off x="2810153" y="14486369"/>
            <a:ext cx="2105317" cy="1568023"/>
          </a:xfrm>
          <a:prstGeom prst="rect">
            <a:avLst/>
          </a:prstGeom>
        </p:spPr>
      </p:pic>
      <p:pic>
        <p:nvPicPr>
          <p:cNvPr id="113" name="図 112">
            <a:extLst>
              <a:ext uri="{FF2B5EF4-FFF2-40B4-BE49-F238E27FC236}">
                <a16:creationId xmlns:a16="http://schemas.microsoft.com/office/drawing/2014/main" id="{9B81E3A4-CE89-4C2B-BBAF-56D6D66B294F}"/>
              </a:ext>
            </a:extLst>
          </p:cNvPr>
          <p:cNvPicPr>
            <a:picLocks noChangeAspect="1"/>
          </p:cNvPicPr>
          <p:nvPr/>
        </p:nvPicPr>
        <p:blipFill>
          <a:blip r:embed="rId5"/>
          <a:stretch>
            <a:fillRect/>
          </a:stretch>
        </p:blipFill>
        <p:spPr>
          <a:xfrm>
            <a:off x="5850955" y="14486369"/>
            <a:ext cx="1574003" cy="1574003"/>
          </a:xfrm>
          <a:prstGeom prst="rect">
            <a:avLst/>
          </a:prstGeom>
        </p:spPr>
      </p:pic>
      <p:cxnSp>
        <p:nvCxnSpPr>
          <p:cNvPr id="115" name="直線矢印コネクタ 114">
            <a:extLst>
              <a:ext uri="{FF2B5EF4-FFF2-40B4-BE49-F238E27FC236}">
                <a16:creationId xmlns:a16="http://schemas.microsoft.com/office/drawing/2014/main" id="{EE953EBC-39A9-4EC1-97D3-0F41CC1CAFFF}"/>
              </a:ext>
            </a:extLst>
          </p:cNvPr>
          <p:cNvCxnSpPr>
            <a:cxnSpLocks/>
            <a:stCxn id="112" idx="3"/>
            <a:endCxn id="113" idx="1"/>
          </p:cNvCxnSpPr>
          <p:nvPr/>
        </p:nvCxnSpPr>
        <p:spPr>
          <a:xfrm>
            <a:off x="4915470" y="15270381"/>
            <a:ext cx="935485" cy="2990"/>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3CF65CBD-0EC7-4FEC-8B2F-A97E587CB416}"/>
              </a:ext>
            </a:extLst>
          </p:cNvPr>
          <p:cNvSpPr txBox="1"/>
          <p:nvPr/>
        </p:nvSpPr>
        <p:spPr>
          <a:xfrm>
            <a:off x="2136199" y="16399699"/>
            <a:ext cx="3608856" cy="646331"/>
          </a:xfrm>
          <a:prstGeom prst="rect">
            <a:avLst/>
          </a:prstGeom>
          <a:noFill/>
        </p:spPr>
        <p:txBody>
          <a:bodyPr wrap="square" rtlCol="0">
            <a:spAutoFit/>
          </a:bodyPr>
          <a:lstStyle/>
          <a:p>
            <a:r>
              <a:rPr lang="ja-JP" altLang="en-US" sz="3600" dirty="0"/>
              <a:t>輝度値の調整</a:t>
            </a:r>
          </a:p>
        </p:txBody>
      </p:sp>
      <p:pic>
        <p:nvPicPr>
          <p:cNvPr id="123" name="図 122">
            <a:extLst>
              <a:ext uri="{FF2B5EF4-FFF2-40B4-BE49-F238E27FC236}">
                <a16:creationId xmlns:a16="http://schemas.microsoft.com/office/drawing/2014/main" id="{08FEBA28-FC0D-4FAD-80B0-FA6B2D8F874A}"/>
              </a:ext>
            </a:extLst>
          </p:cNvPr>
          <p:cNvPicPr>
            <a:picLocks noChangeAspect="1"/>
          </p:cNvPicPr>
          <p:nvPr/>
        </p:nvPicPr>
        <p:blipFill>
          <a:blip r:embed="rId9"/>
          <a:stretch>
            <a:fillRect/>
          </a:stretch>
        </p:blipFill>
        <p:spPr>
          <a:xfrm>
            <a:off x="5589067" y="17101455"/>
            <a:ext cx="1270000" cy="1270000"/>
          </a:xfrm>
          <a:prstGeom prst="rect">
            <a:avLst/>
          </a:prstGeom>
        </p:spPr>
      </p:pic>
      <p:pic>
        <p:nvPicPr>
          <p:cNvPr id="124" name="図 123">
            <a:extLst>
              <a:ext uri="{FF2B5EF4-FFF2-40B4-BE49-F238E27FC236}">
                <a16:creationId xmlns:a16="http://schemas.microsoft.com/office/drawing/2014/main" id="{6D62E98A-2206-4FD5-8386-DBC6696BC886}"/>
              </a:ext>
            </a:extLst>
          </p:cNvPr>
          <p:cNvPicPr>
            <a:picLocks noChangeAspect="1"/>
          </p:cNvPicPr>
          <p:nvPr/>
        </p:nvPicPr>
        <p:blipFill>
          <a:blip r:embed="rId7"/>
          <a:stretch>
            <a:fillRect/>
          </a:stretch>
        </p:blipFill>
        <p:spPr>
          <a:xfrm>
            <a:off x="3300014" y="17101455"/>
            <a:ext cx="1270000" cy="1270000"/>
          </a:xfrm>
          <a:prstGeom prst="rect">
            <a:avLst/>
          </a:prstGeom>
        </p:spPr>
      </p:pic>
      <p:pic>
        <p:nvPicPr>
          <p:cNvPr id="125" name="図 124">
            <a:extLst>
              <a:ext uri="{FF2B5EF4-FFF2-40B4-BE49-F238E27FC236}">
                <a16:creationId xmlns:a16="http://schemas.microsoft.com/office/drawing/2014/main" id="{A228C13C-5D22-4B75-AAA2-C893CD08DAB7}"/>
              </a:ext>
            </a:extLst>
          </p:cNvPr>
          <p:cNvPicPr>
            <a:picLocks noChangeAspect="1"/>
          </p:cNvPicPr>
          <p:nvPr/>
        </p:nvPicPr>
        <p:blipFill>
          <a:blip r:embed="rId10"/>
          <a:stretch>
            <a:fillRect/>
          </a:stretch>
        </p:blipFill>
        <p:spPr>
          <a:xfrm>
            <a:off x="3300014" y="18670087"/>
            <a:ext cx="1270000" cy="1270000"/>
          </a:xfrm>
          <a:prstGeom prst="rect">
            <a:avLst/>
          </a:prstGeom>
        </p:spPr>
      </p:pic>
      <p:pic>
        <p:nvPicPr>
          <p:cNvPr id="126" name="図 125">
            <a:extLst>
              <a:ext uri="{FF2B5EF4-FFF2-40B4-BE49-F238E27FC236}">
                <a16:creationId xmlns:a16="http://schemas.microsoft.com/office/drawing/2014/main" id="{26FCFE0B-4EA4-469D-99D1-1E026A6868B0}"/>
              </a:ext>
            </a:extLst>
          </p:cNvPr>
          <p:cNvPicPr>
            <a:picLocks noChangeAspect="1"/>
          </p:cNvPicPr>
          <p:nvPr/>
        </p:nvPicPr>
        <p:blipFill>
          <a:blip r:embed="rId11"/>
          <a:stretch>
            <a:fillRect/>
          </a:stretch>
        </p:blipFill>
        <p:spPr>
          <a:xfrm>
            <a:off x="5589067" y="18670087"/>
            <a:ext cx="1270000" cy="1270000"/>
          </a:xfrm>
          <a:prstGeom prst="rect">
            <a:avLst/>
          </a:prstGeom>
        </p:spPr>
      </p:pic>
      <p:cxnSp>
        <p:nvCxnSpPr>
          <p:cNvPr id="127" name="直線矢印コネクタ 126">
            <a:extLst>
              <a:ext uri="{FF2B5EF4-FFF2-40B4-BE49-F238E27FC236}">
                <a16:creationId xmlns:a16="http://schemas.microsoft.com/office/drawing/2014/main" id="{887C6BDE-20FC-44FE-B562-84B4C6BC82E9}"/>
              </a:ext>
            </a:extLst>
          </p:cNvPr>
          <p:cNvCxnSpPr>
            <a:cxnSpLocks/>
            <a:stCxn id="124" idx="3"/>
            <a:endCxn id="123" idx="1"/>
          </p:cNvCxnSpPr>
          <p:nvPr/>
        </p:nvCxnSpPr>
        <p:spPr>
          <a:xfrm>
            <a:off x="4570014" y="17736455"/>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8" name="直線矢印コネクタ 127">
            <a:extLst>
              <a:ext uri="{FF2B5EF4-FFF2-40B4-BE49-F238E27FC236}">
                <a16:creationId xmlns:a16="http://schemas.microsoft.com/office/drawing/2014/main" id="{AE4D11C2-75A3-4CD2-B786-E96EF9DAE05A}"/>
              </a:ext>
            </a:extLst>
          </p:cNvPr>
          <p:cNvCxnSpPr>
            <a:cxnSpLocks/>
            <a:stCxn id="125" idx="3"/>
            <a:endCxn id="126" idx="1"/>
          </p:cNvCxnSpPr>
          <p:nvPr/>
        </p:nvCxnSpPr>
        <p:spPr>
          <a:xfrm>
            <a:off x="4570014" y="19305087"/>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29" name="テキスト ボックス 128">
            <a:extLst>
              <a:ext uri="{FF2B5EF4-FFF2-40B4-BE49-F238E27FC236}">
                <a16:creationId xmlns:a16="http://schemas.microsoft.com/office/drawing/2014/main" id="{971DAF04-2D8D-4346-9EA0-7D6F03660080}"/>
              </a:ext>
            </a:extLst>
          </p:cNvPr>
          <p:cNvSpPr txBox="1"/>
          <p:nvPr/>
        </p:nvSpPr>
        <p:spPr>
          <a:xfrm>
            <a:off x="7507813" y="17239722"/>
            <a:ext cx="6943649" cy="22376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部屋の明るさによる誤識別を防止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明るい画像は暗くなる</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暗い画像は明るくなる</a:t>
            </a:r>
            <a:endParaRPr lang="en-US" altLang="ja-JP" sz="3200" dirty="0">
              <a:latin typeface="DIN Alternate" panose="020B0500000000000000"/>
              <a:ea typeface="Hiragino Kaku Gothic Pro W3" panose="020B0300000000000000"/>
            </a:endParaRPr>
          </a:p>
        </p:txBody>
      </p:sp>
      <p:sp>
        <p:nvSpPr>
          <p:cNvPr id="130" name="テキスト ボックス 129">
            <a:extLst>
              <a:ext uri="{FF2B5EF4-FFF2-40B4-BE49-F238E27FC236}">
                <a16:creationId xmlns:a16="http://schemas.microsoft.com/office/drawing/2014/main" id="{FA929147-56DA-4297-9A1E-77350C7BFA38}"/>
              </a:ext>
            </a:extLst>
          </p:cNvPr>
          <p:cNvSpPr txBox="1"/>
          <p:nvPr/>
        </p:nvSpPr>
        <p:spPr>
          <a:xfrm>
            <a:off x="5971883" y="23025055"/>
            <a:ext cx="8445669"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眉、目、鼻、口、顎の輪郭を検出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それぞれの距離と大きさを特徴量とした</a:t>
            </a:r>
            <a:endParaRPr lang="en-US" altLang="ja-JP" sz="3200" dirty="0">
              <a:latin typeface="DIN Alternate" panose="020B0500000000000000"/>
              <a:ea typeface="Hiragino Kaku Gothic Pro W3" panose="020B0300000000000000"/>
            </a:endParaRPr>
          </a:p>
        </p:txBody>
      </p:sp>
      <p:sp>
        <p:nvSpPr>
          <p:cNvPr id="131" name="テキスト ボックス 130">
            <a:extLst>
              <a:ext uri="{FF2B5EF4-FFF2-40B4-BE49-F238E27FC236}">
                <a16:creationId xmlns:a16="http://schemas.microsoft.com/office/drawing/2014/main" id="{789992A4-3B30-41C0-94C0-B111C842EC95}"/>
              </a:ext>
            </a:extLst>
          </p:cNvPr>
          <p:cNvSpPr txBox="1"/>
          <p:nvPr/>
        </p:nvSpPr>
        <p:spPr>
          <a:xfrm>
            <a:off x="2316989" y="22040674"/>
            <a:ext cx="7739188" cy="646331"/>
          </a:xfrm>
          <a:prstGeom prst="rect">
            <a:avLst/>
          </a:prstGeom>
          <a:noFill/>
        </p:spPr>
        <p:txBody>
          <a:bodyPr wrap="square" rtlCol="0">
            <a:spAutoFit/>
          </a:bodyPr>
          <a:lstStyle/>
          <a:p>
            <a:r>
              <a:rPr lang="ja-JP" altLang="en-US" sz="3600" dirty="0"/>
              <a:t>顔の部位検出</a:t>
            </a:r>
          </a:p>
        </p:txBody>
      </p:sp>
      <p:sp>
        <p:nvSpPr>
          <p:cNvPr id="132" name="テキスト ボックス 131">
            <a:extLst>
              <a:ext uri="{FF2B5EF4-FFF2-40B4-BE49-F238E27FC236}">
                <a16:creationId xmlns:a16="http://schemas.microsoft.com/office/drawing/2014/main" id="{6B5F20BD-A09F-4B8D-97D3-B6B38ED53B55}"/>
              </a:ext>
            </a:extLst>
          </p:cNvPr>
          <p:cNvSpPr txBox="1"/>
          <p:nvPr/>
        </p:nvSpPr>
        <p:spPr>
          <a:xfrm>
            <a:off x="2316989" y="25408895"/>
            <a:ext cx="7739188" cy="646331"/>
          </a:xfrm>
          <a:prstGeom prst="rect">
            <a:avLst/>
          </a:prstGeom>
          <a:noFill/>
        </p:spPr>
        <p:txBody>
          <a:bodyPr wrap="square" rtlCol="0">
            <a:spAutoFit/>
          </a:bodyPr>
          <a:lstStyle/>
          <a:p>
            <a:r>
              <a:rPr lang="en-US" altLang="ja-JP" sz="3600" dirty="0"/>
              <a:t>2</a:t>
            </a:r>
            <a:r>
              <a:rPr lang="ja-JP" altLang="en-US" sz="3600" dirty="0"/>
              <a:t>次元離散コサイン変換</a:t>
            </a:r>
            <a:r>
              <a:rPr lang="en-US" altLang="ja-JP" sz="3600" dirty="0"/>
              <a:t>(DCT)</a:t>
            </a:r>
            <a:endParaRPr lang="ja-JP" altLang="en-US" sz="3600" dirty="0"/>
          </a:p>
        </p:txBody>
      </p:sp>
      <p:pic>
        <p:nvPicPr>
          <p:cNvPr id="133" name="図 132">
            <a:extLst>
              <a:ext uri="{FF2B5EF4-FFF2-40B4-BE49-F238E27FC236}">
                <a16:creationId xmlns:a16="http://schemas.microsoft.com/office/drawing/2014/main" id="{92FEC05E-2E78-47D5-8A6C-2EF8A8758B4B}"/>
              </a:ext>
            </a:extLst>
          </p:cNvPr>
          <p:cNvPicPr>
            <a:picLocks noChangeAspect="1"/>
          </p:cNvPicPr>
          <p:nvPr/>
        </p:nvPicPr>
        <p:blipFill>
          <a:blip r:embed="rId12"/>
          <a:stretch>
            <a:fillRect/>
          </a:stretch>
        </p:blipFill>
        <p:spPr>
          <a:xfrm>
            <a:off x="2168860" y="26289880"/>
            <a:ext cx="2129594" cy="2129594"/>
          </a:xfrm>
          <a:prstGeom prst="rect">
            <a:avLst/>
          </a:prstGeom>
        </p:spPr>
      </p:pic>
      <p:pic>
        <p:nvPicPr>
          <p:cNvPr id="134" name="図 133">
            <a:extLst>
              <a:ext uri="{FF2B5EF4-FFF2-40B4-BE49-F238E27FC236}">
                <a16:creationId xmlns:a16="http://schemas.microsoft.com/office/drawing/2014/main" id="{9DFC533D-89EA-44E5-910B-5E335C746D7F}"/>
              </a:ext>
            </a:extLst>
          </p:cNvPr>
          <p:cNvPicPr>
            <a:picLocks noChangeAspect="1"/>
          </p:cNvPicPr>
          <p:nvPr/>
        </p:nvPicPr>
        <p:blipFill>
          <a:blip r:embed="rId13"/>
          <a:stretch>
            <a:fillRect/>
          </a:stretch>
        </p:blipFill>
        <p:spPr>
          <a:xfrm>
            <a:off x="5130875" y="26272875"/>
            <a:ext cx="2129594" cy="2129594"/>
          </a:xfrm>
          <a:prstGeom prst="rect">
            <a:avLst/>
          </a:prstGeom>
        </p:spPr>
      </p:pic>
      <p:cxnSp>
        <p:nvCxnSpPr>
          <p:cNvPr id="135" name="直線矢印コネクタ 134">
            <a:extLst>
              <a:ext uri="{FF2B5EF4-FFF2-40B4-BE49-F238E27FC236}">
                <a16:creationId xmlns:a16="http://schemas.microsoft.com/office/drawing/2014/main" id="{2110F449-B56E-413B-BEFB-DBCC976CA7D5}"/>
              </a:ext>
            </a:extLst>
          </p:cNvPr>
          <p:cNvCxnSpPr>
            <a:cxnSpLocks/>
            <a:stCxn id="133" idx="3"/>
            <a:endCxn id="134" idx="1"/>
          </p:cNvCxnSpPr>
          <p:nvPr/>
        </p:nvCxnSpPr>
        <p:spPr>
          <a:xfrm flipV="1">
            <a:off x="4298454" y="27337672"/>
            <a:ext cx="832421" cy="17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pic>
        <p:nvPicPr>
          <p:cNvPr id="146" name="図 145">
            <a:extLst>
              <a:ext uri="{FF2B5EF4-FFF2-40B4-BE49-F238E27FC236}">
                <a16:creationId xmlns:a16="http://schemas.microsoft.com/office/drawing/2014/main" id="{0BFD9723-7C52-4F85-A983-CE626950C5BB}"/>
              </a:ext>
            </a:extLst>
          </p:cNvPr>
          <p:cNvPicPr>
            <a:picLocks noChangeAspect="1"/>
          </p:cNvPicPr>
          <p:nvPr/>
        </p:nvPicPr>
        <p:blipFill rotWithShape="1">
          <a:blip r:embed="rId14">
            <a:extLst>
              <a:ext uri="{28A0092B-C50C-407E-A947-70E740481C1C}">
                <a14:useLocalDpi xmlns:a14="http://schemas.microsoft.com/office/drawing/2010/main" val="0"/>
              </a:ext>
            </a:extLst>
          </a:blip>
          <a:srcRect l="26877" t="12752" r="23260" b="12622"/>
          <a:stretch/>
        </p:blipFill>
        <p:spPr>
          <a:xfrm>
            <a:off x="5121786" y="29216562"/>
            <a:ext cx="2129594" cy="2124804"/>
          </a:xfrm>
          <a:prstGeom prst="rect">
            <a:avLst/>
          </a:prstGeom>
        </p:spPr>
      </p:pic>
      <p:pic>
        <p:nvPicPr>
          <p:cNvPr id="148" name="図 147" descr="壁, 男性, 人, ネクタイ が含まれている画像&#10;&#10;非常に高い精度で生成された説明">
            <a:extLst>
              <a:ext uri="{FF2B5EF4-FFF2-40B4-BE49-F238E27FC236}">
                <a16:creationId xmlns:a16="http://schemas.microsoft.com/office/drawing/2014/main" id="{D06B31CD-C220-4668-B0C3-E397BC1B7F9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5491" y="29216563"/>
            <a:ext cx="2124803" cy="2124803"/>
          </a:xfrm>
          <a:prstGeom prst="rect">
            <a:avLst/>
          </a:prstGeom>
        </p:spPr>
      </p:pic>
      <p:sp>
        <p:nvSpPr>
          <p:cNvPr id="149" name="テキスト ボックス 148">
            <a:extLst>
              <a:ext uri="{FF2B5EF4-FFF2-40B4-BE49-F238E27FC236}">
                <a16:creationId xmlns:a16="http://schemas.microsoft.com/office/drawing/2014/main" id="{C72CD503-AA72-4FA4-8D0B-8FD86D306CFA}"/>
              </a:ext>
            </a:extLst>
          </p:cNvPr>
          <p:cNvSpPr txBox="1"/>
          <p:nvPr/>
        </p:nvSpPr>
        <p:spPr>
          <a:xfrm>
            <a:off x="2180150" y="28560841"/>
            <a:ext cx="7739188" cy="646331"/>
          </a:xfrm>
          <a:prstGeom prst="rect">
            <a:avLst/>
          </a:prstGeom>
          <a:noFill/>
        </p:spPr>
        <p:txBody>
          <a:bodyPr wrap="square" rtlCol="0">
            <a:spAutoFit/>
          </a:bodyPr>
          <a:lstStyle/>
          <a:p>
            <a:r>
              <a:rPr lang="en-US" altLang="ja-JP" sz="3600" dirty="0"/>
              <a:t>HOG</a:t>
            </a:r>
            <a:r>
              <a:rPr lang="ja-JP" altLang="en-US" sz="3600" dirty="0"/>
              <a:t>特徴量</a:t>
            </a:r>
          </a:p>
        </p:txBody>
      </p:sp>
      <p:cxnSp>
        <p:nvCxnSpPr>
          <p:cNvPr id="150" name="直線矢印コネクタ 149">
            <a:extLst>
              <a:ext uri="{FF2B5EF4-FFF2-40B4-BE49-F238E27FC236}">
                <a16:creationId xmlns:a16="http://schemas.microsoft.com/office/drawing/2014/main" id="{9DF60CCD-B843-48C7-AA0C-6BA697AA1E65}"/>
              </a:ext>
            </a:extLst>
          </p:cNvPr>
          <p:cNvCxnSpPr>
            <a:cxnSpLocks/>
            <a:stCxn id="148" idx="3"/>
            <a:endCxn id="146" idx="1"/>
          </p:cNvCxnSpPr>
          <p:nvPr/>
        </p:nvCxnSpPr>
        <p:spPr>
          <a:xfrm flipV="1">
            <a:off x="4280294" y="30278964"/>
            <a:ext cx="841492" cy="1"/>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53" name="テキスト ボックス 152">
            <a:extLst>
              <a:ext uri="{FF2B5EF4-FFF2-40B4-BE49-F238E27FC236}">
                <a16:creationId xmlns:a16="http://schemas.microsoft.com/office/drawing/2014/main" id="{A0FC0DD2-1C90-486D-9A91-3203B03AEE23}"/>
              </a:ext>
            </a:extLst>
          </p:cNvPr>
          <p:cNvSpPr txBox="1"/>
          <p:nvPr/>
        </p:nvSpPr>
        <p:spPr>
          <a:xfrm>
            <a:off x="7424958" y="26451913"/>
            <a:ext cx="6773290"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Canny</a:t>
            </a:r>
            <a:r>
              <a:rPr lang="ja-JP" altLang="en-US" sz="3200" dirty="0">
                <a:latin typeface="DIN Alternate" panose="020B0500000000000000"/>
                <a:ea typeface="Hiragino Kaku Gothic Pro W3" panose="020B0300000000000000"/>
              </a:rPr>
              <a:t>法で顔の輪郭を検出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DCT</a:t>
            </a:r>
            <a:r>
              <a:rPr lang="ja-JP" altLang="en-US" sz="3200" dirty="0">
                <a:latin typeface="DIN Alternate" panose="020B0500000000000000"/>
                <a:ea typeface="Hiragino Kaku Gothic Pro W3" panose="020B0300000000000000"/>
              </a:rPr>
              <a:t>の低周波成分抽出</a:t>
            </a:r>
            <a:endParaRPr lang="en-US" altLang="ja-JP" sz="3200" dirty="0">
              <a:latin typeface="DIN Alternate" panose="020B0500000000000000"/>
              <a:ea typeface="Hiragino Kaku Gothic Pro W3" panose="020B0300000000000000"/>
            </a:endParaRPr>
          </a:p>
        </p:txBody>
      </p:sp>
      <p:sp>
        <p:nvSpPr>
          <p:cNvPr id="154" name="テキスト ボックス 153">
            <a:extLst>
              <a:ext uri="{FF2B5EF4-FFF2-40B4-BE49-F238E27FC236}">
                <a16:creationId xmlns:a16="http://schemas.microsoft.com/office/drawing/2014/main" id="{7C2B56C6-7456-40EC-807D-0A59A488F3FF}"/>
              </a:ext>
            </a:extLst>
          </p:cNvPr>
          <p:cNvSpPr txBox="1"/>
          <p:nvPr/>
        </p:nvSpPr>
        <p:spPr>
          <a:xfrm>
            <a:off x="7424958" y="29766434"/>
            <a:ext cx="6773290" cy="7602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ピクセル単位の勾配をベクトル化</a:t>
            </a:r>
            <a:endParaRPr lang="en-US" altLang="ja-JP" sz="3200" dirty="0">
              <a:latin typeface="DIN Alternate" panose="020B0500000000000000"/>
              <a:ea typeface="Hiragino Kaku Gothic Pro W3" panose="020B0300000000000000"/>
            </a:endParaRPr>
          </a:p>
        </p:txBody>
      </p:sp>
      <p:pic>
        <p:nvPicPr>
          <p:cNvPr id="295" name="図 294">
            <a:extLst>
              <a:ext uri="{FF2B5EF4-FFF2-40B4-BE49-F238E27FC236}">
                <a16:creationId xmlns:a16="http://schemas.microsoft.com/office/drawing/2014/main" id="{3CD5F54E-E340-4938-AD71-4BD3A01881CC}"/>
              </a:ext>
            </a:extLst>
          </p:cNvPr>
          <p:cNvPicPr>
            <a:picLocks noChangeAspect="1"/>
          </p:cNvPicPr>
          <p:nvPr/>
        </p:nvPicPr>
        <p:blipFill>
          <a:blip r:embed="rId16"/>
          <a:stretch>
            <a:fillRect/>
          </a:stretch>
        </p:blipFill>
        <p:spPr>
          <a:xfrm>
            <a:off x="16291729" y="7439766"/>
            <a:ext cx="5620999" cy="3353091"/>
          </a:xfrm>
          <a:prstGeom prst="rect">
            <a:avLst/>
          </a:prstGeom>
        </p:spPr>
      </p:pic>
      <p:pic>
        <p:nvPicPr>
          <p:cNvPr id="296" name="図 295">
            <a:extLst>
              <a:ext uri="{FF2B5EF4-FFF2-40B4-BE49-F238E27FC236}">
                <a16:creationId xmlns:a16="http://schemas.microsoft.com/office/drawing/2014/main" id="{0EE0C0EC-2AC1-4BD9-897F-3108C0E045AF}"/>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16460412" y="14005815"/>
            <a:ext cx="6117040" cy="1710519"/>
          </a:xfrm>
          <a:prstGeom prst="rect">
            <a:avLst/>
          </a:prstGeom>
        </p:spPr>
      </p:pic>
      <p:pic>
        <p:nvPicPr>
          <p:cNvPr id="297" name="図 296" descr="物体, 置き時計 が含まれている画像&#10;&#10;高い精度で生成された説明">
            <a:extLst>
              <a:ext uri="{FF2B5EF4-FFF2-40B4-BE49-F238E27FC236}">
                <a16:creationId xmlns:a16="http://schemas.microsoft.com/office/drawing/2014/main" id="{78CEBC76-C91C-4223-BC9C-4E957F7A591E}"/>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22955794" y="14005815"/>
            <a:ext cx="5719444" cy="1985815"/>
          </a:xfrm>
          <a:prstGeom prst="rect">
            <a:avLst/>
          </a:prstGeom>
        </p:spPr>
      </p:pic>
      <p:pic>
        <p:nvPicPr>
          <p:cNvPr id="1026" name="Picture 2" descr="ããã¥ã¼ã©ã«ãããã¯ã¼ã¯ãã®ç»åæ¤ç´¢çµæ">
            <a:extLst>
              <a:ext uri="{FF2B5EF4-FFF2-40B4-BE49-F238E27FC236}">
                <a16:creationId xmlns:a16="http://schemas.microsoft.com/office/drawing/2014/main" id="{86A4F7CD-9C18-4063-80A8-0187418795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448245" y="7588280"/>
            <a:ext cx="4452814" cy="2804751"/>
          </a:xfrm>
          <a:prstGeom prst="rect">
            <a:avLst/>
          </a:prstGeom>
          <a:noFill/>
          <a:extLst>
            <a:ext uri="{909E8E84-426E-40DD-AFC4-6F175D3DCCD1}">
              <a14:hiddenFill xmlns:a14="http://schemas.microsoft.com/office/drawing/2010/main">
                <a:solidFill>
                  <a:srgbClr val="FFFFFF"/>
                </a:solidFill>
              </a14:hiddenFill>
            </a:ext>
          </a:extLst>
        </p:spPr>
      </p:pic>
      <p:sp>
        <p:nvSpPr>
          <p:cNvPr id="301" name="テキスト ボックス 300">
            <a:extLst>
              <a:ext uri="{FF2B5EF4-FFF2-40B4-BE49-F238E27FC236}">
                <a16:creationId xmlns:a16="http://schemas.microsoft.com/office/drawing/2014/main" id="{5D7166CD-DD8F-4535-87E4-583DA1294BF4}"/>
              </a:ext>
            </a:extLst>
          </p:cNvPr>
          <p:cNvSpPr txBox="1"/>
          <p:nvPr/>
        </p:nvSpPr>
        <p:spPr>
          <a:xfrm>
            <a:off x="16022784" y="13207538"/>
            <a:ext cx="6698890" cy="646331"/>
          </a:xfrm>
          <a:prstGeom prst="rect">
            <a:avLst/>
          </a:prstGeom>
          <a:noFill/>
        </p:spPr>
        <p:txBody>
          <a:bodyPr wrap="square" rtlCol="0">
            <a:spAutoFit/>
          </a:bodyPr>
          <a:lstStyle/>
          <a:p>
            <a:pPr algn="ctr"/>
            <a:r>
              <a:rPr lang="ja-JP" altLang="en-US" sz="3600" dirty="0"/>
              <a:t>畳み込みニューラルネットワーク</a:t>
            </a:r>
          </a:p>
        </p:txBody>
      </p:sp>
      <p:sp>
        <p:nvSpPr>
          <p:cNvPr id="302" name="テキスト ボックス 301">
            <a:extLst>
              <a:ext uri="{FF2B5EF4-FFF2-40B4-BE49-F238E27FC236}">
                <a16:creationId xmlns:a16="http://schemas.microsoft.com/office/drawing/2014/main" id="{3BBD4C67-853A-476C-AA66-F77FFC0E3D86}"/>
              </a:ext>
            </a:extLst>
          </p:cNvPr>
          <p:cNvSpPr txBox="1"/>
          <p:nvPr/>
        </p:nvSpPr>
        <p:spPr>
          <a:xfrm>
            <a:off x="16099080" y="10782765"/>
            <a:ext cx="6356299"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学習データから部分空間を作成し、入力画像と類似度が最も高いクラスに分類する</a:t>
            </a:r>
            <a:endParaRPr lang="en-US" altLang="ja-JP" sz="2800" dirty="0">
              <a:latin typeface="DIN Alternate" panose="020B0500000000000000"/>
              <a:ea typeface="Hiragino Kaku Gothic Pro W3" panose="020B0300000000000000"/>
            </a:endParaRPr>
          </a:p>
        </p:txBody>
      </p:sp>
      <p:sp>
        <p:nvSpPr>
          <p:cNvPr id="303" name="テキスト ボックス 302">
            <a:extLst>
              <a:ext uri="{FF2B5EF4-FFF2-40B4-BE49-F238E27FC236}">
                <a16:creationId xmlns:a16="http://schemas.microsoft.com/office/drawing/2014/main" id="{C0C5AAA7-0925-4C38-8C06-447086741DB3}"/>
              </a:ext>
            </a:extLst>
          </p:cNvPr>
          <p:cNvSpPr txBox="1"/>
          <p:nvPr/>
        </p:nvSpPr>
        <p:spPr>
          <a:xfrm>
            <a:off x="23370622" y="6763882"/>
            <a:ext cx="4608061" cy="646331"/>
          </a:xfrm>
          <a:prstGeom prst="rect">
            <a:avLst/>
          </a:prstGeom>
          <a:noFill/>
        </p:spPr>
        <p:txBody>
          <a:bodyPr wrap="square" rtlCol="0">
            <a:spAutoFit/>
          </a:bodyPr>
          <a:lstStyle/>
          <a:p>
            <a:pPr algn="ctr"/>
            <a:r>
              <a:rPr lang="ja-JP" altLang="en-US" sz="3600" dirty="0"/>
              <a:t>ニューラルネットワーク</a:t>
            </a:r>
          </a:p>
        </p:txBody>
      </p:sp>
      <p:sp>
        <p:nvSpPr>
          <p:cNvPr id="304" name="テキスト ボックス 303">
            <a:extLst>
              <a:ext uri="{FF2B5EF4-FFF2-40B4-BE49-F238E27FC236}">
                <a16:creationId xmlns:a16="http://schemas.microsoft.com/office/drawing/2014/main" id="{03BA9B7A-B97A-4B42-A5C4-F06CEBCF23D5}"/>
              </a:ext>
            </a:extLst>
          </p:cNvPr>
          <p:cNvSpPr txBox="1"/>
          <p:nvPr/>
        </p:nvSpPr>
        <p:spPr>
          <a:xfrm>
            <a:off x="22971048" y="10785839"/>
            <a:ext cx="6107622"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特徴量を入力し、中間層で特徴の重みを学習させ、分類結果を出力する</a:t>
            </a:r>
            <a:endParaRPr lang="en-US" altLang="ja-JP" sz="2800" dirty="0">
              <a:latin typeface="DIN Alternate" panose="020B0500000000000000"/>
              <a:ea typeface="Hiragino Kaku Gothic Pro W3" panose="020B0300000000000000"/>
            </a:endParaRPr>
          </a:p>
        </p:txBody>
      </p:sp>
      <p:sp>
        <p:nvSpPr>
          <p:cNvPr id="305" name="テキスト ボックス 304">
            <a:extLst>
              <a:ext uri="{FF2B5EF4-FFF2-40B4-BE49-F238E27FC236}">
                <a16:creationId xmlns:a16="http://schemas.microsoft.com/office/drawing/2014/main" id="{817ACE44-CBFB-4BCC-A461-55085A749A6E}"/>
              </a:ext>
            </a:extLst>
          </p:cNvPr>
          <p:cNvSpPr txBox="1"/>
          <p:nvPr/>
        </p:nvSpPr>
        <p:spPr>
          <a:xfrm>
            <a:off x="17385594" y="6853973"/>
            <a:ext cx="3721622" cy="646331"/>
          </a:xfrm>
          <a:prstGeom prst="rect">
            <a:avLst/>
          </a:prstGeom>
          <a:noFill/>
        </p:spPr>
        <p:txBody>
          <a:bodyPr wrap="square" rtlCol="0">
            <a:spAutoFit/>
          </a:bodyPr>
          <a:lstStyle/>
          <a:p>
            <a:pPr algn="ctr"/>
            <a:r>
              <a:rPr lang="ja-JP" altLang="en-US" sz="3600" dirty="0"/>
              <a:t>部分空間法</a:t>
            </a:r>
          </a:p>
        </p:txBody>
      </p:sp>
      <p:sp>
        <p:nvSpPr>
          <p:cNvPr id="306" name="テキスト ボックス 305">
            <a:extLst>
              <a:ext uri="{FF2B5EF4-FFF2-40B4-BE49-F238E27FC236}">
                <a16:creationId xmlns:a16="http://schemas.microsoft.com/office/drawing/2014/main" id="{C753AEC3-B6B5-45EF-9ABD-55F31AAEA787}"/>
              </a:ext>
            </a:extLst>
          </p:cNvPr>
          <p:cNvSpPr txBox="1"/>
          <p:nvPr/>
        </p:nvSpPr>
        <p:spPr>
          <a:xfrm>
            <a:off x="23971070" y="13207806"/>
            <a:ext cx="3407163" cy="646331"/>
          </a:xfrm>
          <a:prstGeom prst="rect">
            <a:avLst/>
          </a:prstGeom>
          <a:noFill/>
        </p:spPr>
        <p:txBody>
          <a:bodyPr wrap="square" rtlCol="0">
            <a:spAutoFit/>
          </a:bodyPr>
          <a:lstStyle/>
          <a:p>
            <a:pPr algn="ctr"/>
            <a:r>
              <a:rPr lang="en-US" altLang="ja-JP" sz="3600" dirty="0" err="1"/>
              <a:t>LightGBM</a:t>
            </a:r>
            <a:endParaRPr lang="ja-JP" altLang="en-US" sz="3600" dirty="0"/>
          </a:p>
        </p:txBody>
      </p:sp>
      <p:sp>
        <p:nvSpPr>
          <p:cNvPr id="307" name="テキスト ボックス 306">
            <a:extLst>
              <a:ext uri="{FF2B5EF4-FFF2-40B4-BE49-F238E27FC236}">
                <a16:creationId xmlns:a16="http://schemas.microsoft.com/office/drawing/2014/main" id="{E35DDEBB-7CA4-48CC-9EDB-D2C124FB85B0}"/>
              </a:ext>
            </a:extLst>
          </p:cNvPr>
          <p:cNvSpPr txBox="1"/>
          <p:nvPr/>
        </p:nvSpPr>
        <p:spPr>
          <a:xfrm>
            <a:off x="16099080" y="15801279"/>
            <a:ext cx="6698890"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画像を入力データとし、畳み込み層、プーリング層、全結合層に分けて画像の特徴を抽出、学習をし、分類を行う</a:t>
            </a:r>
            <a:endParaRPr lang="en-US" altLang="ja-JP" sz="2800" dirty="0">
              <a:latin typeface="DIN Alternate" panose="020B0500000000000000"/>
              <a:ea typeface="Hiragino Kaku Gothic Pro W3" panose="020B0300000000000000"/>
            </a:endParaRPr>
          </a:p>
        </p:txBody>
      </p:sp>
      <p:sp>
        <p:nvSpPr>
          <p:cNvPr id="308" name="テキスト ボックス 307">
            <a:extLst>
              <a:ext uri="{FF2B5EF4-FFF2-40B4-BE49-F238E27FC236}">
                <a16:creationId xmlns:a16="http://schemas.microsoft.com/office/drawing/2014/main" id="{E380B59A-694E-4A52-8929-C93EDC2EFECC}"/>
              </a:ext>
            </a:extLst>
          </p:cNvPr>
          <p:cNvSpPr txBox="1"/>
          <p:nvPr/>
        </p:nvSpPr>
        <p:spPr>
          <a:xfrm>
            <a:off x="22928611" y="15799572"/>
            <a:ext cx="6114471"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複数の決定木を学習し、合成する勾配ブースティング手法の一つ</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決定木を用いて分類を行う</a:t>
            </a:r>
            <a:endParaRPr lang="en-US" altLang="ja-JP" sz="2800" dirty="0">
              <a:latin typeface="DIN Alternate" panose="020B0500000000000000"/>
              <a:ea typeface="Hiragino Kaku Gothic Pro W3" panose="020B0300000000000000"/>
            </a:endParaRPr>
          </a:p>
        </p:txBody>
      </p:sp>
      <p:graphicFrame>
        <p:nvGraphicFramePr>
          <p:cNvPr id="309" name="表 308">
            <a:extLst>
              <a:ext uri="{FF2B5EF4-FFF2-40B4-BE49-F238E27FC236}">
                <a16:creationId xmlns:a16="http://schemas.microsoft.com/office/drawing/2014/main" id="{8C7AAB14-B240-4D95-A90C-E57CC26D91D7}"/>
              </a:ext>
            </a:extLst>
          </p:cNvPr>
          <p:cNvGraphicFramePr>
            <a:graphicFrameLocks noGrp="1"/>
          </p:cNvGraphicFramePr>
          <p:nvPr>
            <p:extLst>
              <p:ext uri="{D42A27DB-BD31-4B8C-83A1-F6EECF244321}">
                <p14:modId xmlns:p14="http://schemas.microsoft.com/office/powerpoint/2010/main" val="1050273774"/>
              </p:ext>
            </p:extLst>
          </p:nvPr>
        </p:nvGraphicFramePr>
        <p:xfrm>
          <a:off x="15770028" y="19711423"/>
          <a:ext cx="13699550" cy="5877776"/>
        </p:xfrm>
        <a:graphic>
          <a:graphicData uri="http://schemas.openxmlformats.org/drawingml/2006/table">
            <a:tbl>
              <a:tblPr>
                <a:tableStyleId>{616DA210-FB5B-4158-B5E0-FEB733F419BA}</a:tableStyleId>
              </a:tblPr>
              <a:tblGrid>
                <a:gridCol w="2322287">
                  <a:extLst>
                    <a:ext uri="{9D8B030D-6E8A-4147-A177-3AD203B41FA5}">
                      <a16:colId xmlns:a16="http://schemas.microsoft.com/office/drawing/2014/main" val="1218616783"/>
                    </a:ext>
                  </a:extLst>
                </a:gridCol>
                <a:gridCol w="1473459">
                  <a:extLst>
                    <a:ext uri="{9D8B030D-6E8A-4147-A177-3AD203B41FA5}">
                      <a16:colId xmlns:a16="http://schemas.microsoft.com/office/drawing/2014/main" val="3689401079"/>
                    </a:ext>
                  </a:extLst>
                </a:gridCol>
                <a:gridCol w="1467230">
                  <a:extLst>
                    <a:ext uri="{9D8B030D-6E8A-4147-A177-3AD203B41FA5}">
                      <a16:colId xmlns:a16="http://schemas.microsoft.com/office/drawing/2014/main" val="3494722077"/>
                    </a:ext>
                  </a:extLst>
                </a:gridCol>
                <a:gridCol w="1467230">
                  <a:extLst>
                    <a:ext uri="{9D8B030D-6E8A-4147-A177-3AD203B41FA5}">
                      <a16:colId xmlns:a16="http://schemas.microsoft.com/office/drawing/2014/main" val="394253268"/>
                    </a:ext>
                  </a:extLst>
                </a:gridCol>
                <a:gridCol w="2054122">
                  <a:extLst>
                    <a:ext uri="{9D8B030D-6E8A-4147-A177-3AD203B41FA5}">
                      <a16:colId xmlns:a16="http://schemas.microsoft.com/office/drawing/2014/main" val="487754857"/>
                    </a:ext>
                  </a:extLst>
                </a:gridCol>
                <a:gridCol w="1907399">
                  <a:extLst>
                    <a:ext uri="{9D8B030D-6E8A-4147-A177-3AD203B41FA5}">
                      <a16:colId xmlns:a16="http://schemas.microsoft.com/office/drawing/2014/main" val="2044188617"/>
                    </a:ext>
                  </a:extLst>
                </a:gridCol>
                <a:gridCol w="1393869">
                  <a:extLst>
                    <a:ext uri="{9D8B030D-6E8A-4147-A177-3AD203B41FA5}">
                      <a16:colId xmlns:a16="http://schemas.microsoft.com/office/drawing/2014/main" val="1525314075"/>
                    </a:ext>
                  </a:extLst>
                </a:gridCol>
                <a:gridCol w="1613954">
                  <a:extLst>
                    <a:ext uri="{9D8B030D-6E8A-4147-A177-3AD203B41FA5}">
                      <a16:colId xmlns:a16="http://schemas.microsoft.com/office/drawing/2014/main" val="889375749"/>
                    </a:ext>
                  </a:extLst>
                </a:gridCol>
              </a:tblGrid>
              <a:tr h="892156">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dirty="0">
                          <a:effectLst/>
                        </a:rPr>
                        <a:t>ピクセル</a:t>
                      </a:r>
                      <a:endParaRPr lang="en-US" altLang="ja-JP" sz="2400" u="none" strike="noStrike" dirty="0">
                        <a:effectLst/>
                      </a:endParaRPr>
                    </a:p>
                    <a:p>
                      <a:pPr algn="ctr" fontAlgn="ctr"/>
                      <a:r>
                        <a:rPr lang="ja-JP" altLang="en-US" sz="2400" u="none" strike="noStrike" dirty="0">
                          <a:effectLst/>
                        </a:rPr>
                        <a:t>マッチング</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dirty="0">
                          <a:effectLst/>
                        </a:rPr>
                        <a:t>単純</a:t>
                      </a:r>
                      <a:endParaRPr lang="en-US" altLang="ja-JP" sz="2400" u="none" strike="noStrike" dirty="0">
                        <a:effectLst/>
                      </a:endParaRPr>
                    </a:p>
                    <a:p>
                      <a:pPr algn="ctr" fontAlgn="ctr"/>
                      <a:r>
                        <a:rPr lang="ja-JP" altLang="en-US" sz="2400" u="none" strike="noStrike" dirty="0">
                          <a:effectLst/>
                        </a:rPr>
                        <a:t>マッチング</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K-NN(5)</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dirty="0">
                          <a:effectLst/>
                        </a:rPr>
                        <a:t>部分空間法</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Neural</a:t>
                      </a:r>
                    </a:p>
                    <a:p>
                      <a:pPr algn="ctr" fontAlgn="ctr"/>
                      <a:r>
                        <a:rPr lang="en-US" sz="2400" u="none" strike="noStrike" dirty="0">
                          <a:effectLst/>
                        </a:rPr>
                        <a:t>Network</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CNN</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LightGBM</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69591657"/>
                  </a:ext>
                </a:extLst>
              </a:tr>
              <a:tr h="892156">
                <a:tc>
                  <a:txBody>
                    <a:bodyPr/>
                    <a:lstStyle/>
                    <a:p>
                      <a:pPr algn="ctr" fontAlgn="ctr"/>
                      <a:r>
                        <a:rPr lang="ja-JP" altLang="en-US" sz="2400" u="none" strike="noStrike" dirty="0">
                          <a:effectLst/>
                        </a:rPr>
                        <a:t>各部位の</a:t>
                      </a:r>
                      <a:endParaRPr lang="en-US" altLang="ja-JP" sz="2400" u="none" strike="noStrike" dirty="0">
                        <a:effectLst/>
                      </a:endParaRPr>
                    </a:p>
                    <a:p>
                      <a:pPr algn="ctr" fontAlgn="ctr"/>
                      <a:r>
                        <a:rPr lang="ja-JP" altLang="en-US" sz="2400" u="none" strike="noStrike" dirty="0">
                          <a:effectLst/>
                        </a:rPr>
                        <a:t>大きさと位置</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dirty="0">
                          <a:effectLst/>
                        </a:rPr>
                        <a:t>-</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53.44</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48.28</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43.10</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50</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39.66</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869615589"/>
                  </a:ext>
                </a:extLst>
              </a:tr>
              <a:tr h="892156">
                <a:tc>
                  <a:txBody>
                    <a:bodyPr/>
                    <a:lstStyle/>
                    <a:p>
                      <a:pPr algn="ctr" fontAlgn="ctr"/>
                      <a:r>
                        <a:rPr lang="en-US" sz="2400" u="none" strike="noStrike" dirty="0">
                          <a:effectLst/>
                        </a:rPr>
                        <a:t>Canny</a:t>
                      </a:r>
                      <a:r>
                        <a:rPr lang="ja-JP" altLang="en-US" sz="2400" u="none" strike="noStrike" dirty="0">
                          <a:effectLst/>
                        </a:rPr>
                        <a:t>あり</a:t>
                      </a:r>
                      <a:endParaRPr lang="en-US" altLang="ja-JP" sz="2400" u="none" strike="noStrike" dirty="0">
                        <a:effectLst/>
                      </a:endParaRPr>
                    </a:p>
                    <a:p>
                      <a:pPr algn="ctr" fontAlgn="ctr"/>
                      <a:r>
                        <a:rPr lang="en-US" sz="2400" u="none" strike="noStrike" dirty="0">
                          <a:effectLst/>
                        </a:rPr>
                        <a:t>DCT15</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rowSpan="4">
                  <a:txBody>
                    <a:bodyPr/>
                    <a:lstStyle/>
                    <a:p>
                      <a:pPr algn="ctr" fontAlgn="ctr"/>
                      <a:r>
                        <a:rPr lang="en-US" altLang="ja-JP" sz="2400" u="none" strike="noStrike">
                          <a:effectLst/>
                        </a:rPr>
                        <a:t>53.44</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82.76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74.14</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50.00</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72.41</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rowSpan="4">
                  <a:txBody>
                    <a:bodyPr/>
                    <a:lstStyle/>
                    <a:p>
                      <a:pPr algn="ctr" fontAlgn="ctr"/>
                      <a:r>
                        <a:rPr lang="en-US" altLang="ja-JP" sz="2400" u="none" strike="noStrike">
                          <a:effectLst/>
                        </a:rPr>
                        <a:t>65.52</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48.28</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06597598"/>
                  </a:ext>
                </a:extLst>
              </a:tr>
              <a:tr h="1416996">
                <a:tc>
                  <a:txBody>
                    <a:bodyPr/>
                    <a:lstStyle/>
                    <a:p>
                      <a:pPr algn="ctr" fontAlgn="b"/>
                      <a:r>
                        <a:rPr lang="en-US" sz="2400" u="none" strike="noStrike" dirty="0">
                          <a:effectLst/>
                        </a:rPr>
                        <a:t>Canny</a:t>
                      </a:r>
                      <a:r>
                        <a:rPr lang="ja-JP" altLang="en-US" sz="2400" u="none" strike="noStrike" dirty="0">
                          <a:effectLst/>
                        </a:rPr>
                        <a:t>なし</a:t>
                      </a:r>
                      <a:endParaRPr lang="en-US" altLang="ja-JP" sz="2400" u="none" strike="noStrike" dirty="0">
                        <a:effectLst/>
                      </a:endParaRPr>
                    </a:p>
                    <a:p>
                      <a:pPr algn="ctr" fontAlgn="b"/>
                      <a:r>
                        <a:rPr lang="en-US" sz="2400" u="none" strike="noStrike" dirty="0">
                          <a:effectLst/>
                        </a:rPr>
                        <a:t>DCT15</a:t>
                      </a:r>
                      <a:endParaRPr lang="en-US" sz="2400" b="0" i="0" u="none" strike="noStrike" dirty="0">
                        <a:solidFill>
                          <a:srgbClr val="000000"/>
                        </a:solidFill>
                        <a:effectLst/>
                        <a:latin typeface="Arial" panose="020B0604020202020204" pitchFamily="34" charset="0"/>
                      </a:endParaRPr>
                    </a:p>
                  </a:txBody>
                  <a:tcPr marL="9525" marR="9525" marT="9525" marB="0" anchor="ctr"/>
                </a:tc>
                <a:tc vMerge="1">
                  <a:txBody>
                    <a:bodyPr/>
                    <a:lstStyle/>
                    <a:p>
                      <a:endParaRPr kumimoji="1" lang="ja-JP" altLang="en-US"/>
                    </a:p>
                  </a:txBody>
                  <a:tcPr/>
                </a:tc>
                <a:tc>
                  <a:txBody>
                    <a:bodyPr/>
                    <a:lstStyle/>
                    <a:p>
                      <a:pPr algn="ctr" fontAlgn="ctr"/>
                      <a:r>
                        <a:rPr lang="en-US" sz="2400" u="none" strike="noStrike" dirty="0">
                          <a:effectLst/>
                        </a:rPr>
                        <a:t>51.72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44.83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51.72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56.9</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tc>
                  <a:txBody>
                    <a:bodyPr/>
                    <a:lstStyle/>
                    <a:p>
                      <a:pPr algn="ctr" fontAlgn="ctr"/>
                      <a:r>
                        <a:rPr lang="en-US" altLang="ja-JP" sz="2400" u="none" strike="noStrike">
                          <a:effectLst/>
                        </a:rPr>
                        <a:t>50</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24990097"/>
                  </a:ext>
                </a:extLst>
              </a:tr>
              <a:tr h="892156">
                <a:tc>
                  <a:txBody>
                    <a:bodyPr/>
                    <a:lstStyle/>
                    <a:p>
                      <a:pPr algn="ctr" fontAlgn="ctr"/>
                      <a:r>
                        <a:rPr lang="en-US" sz="2400" u="none" strike="noStrike" dirty="0">
                          <a:effectLst/>
                        </a:rPr>
                        <a:t>HOG8</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tc>
                  <a:txBody>
                    <a:bodyPr/>
                    <a:lstStyle/>
                    <a:p>
                      <a:pPr algn="ctr" fontAlgn="ctr"/>
                      <a:r>
                        <a:rPr lang="en-US" sz="2400" u="none" strike="noStrike" dirty="0">
                          <a:effectLst/>
                        </a:rPr>
                        <a:t>72.41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68.97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41.38</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dirty="0">
                          <a:effectLst/>
                        </a:rPr>
                        <a:t>62.07</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tc>
                  <a:txBody>
                    <a:bodyPr/>
                    <a:lstStyle/>
                    <a:p>
                      <a:pPr algn="ctr" fontAlgn="ctr"/>
                      <a:r>
                        <a:rPr lang="en-US" altLang="ja-JP" sz="2400" u="none" strike="noStrike" dirty="0">
                          <a:effectLst/>
                        </a:rPr>
                        <a:t>43.1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70288019"/>
                  </a:ext>
                </a:extLst>
              </a:tr>
              <a:tr h="892156">
                <a:tc>
                  <a:txBody>
                    <a:bodyPr/>
                    <a:lstStyle/>
                    <a:p>
                      <a:pPr algn="ctr" fontAlgn="ctr"/>
                      <a:r>
                        <a:rPr lang="en-US" sz="2400" u="none" strike="noStrike" dirty="0">
                          <a:effectLst/>
                        </a:rPr>
                        <a:t>HOG16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tc>
                  <a:txBody>
                    <a:bodyPr/>
                    <a:lstStyle/>
                    <a:p>
                      <a:pPr algn="ctr" fontAlgn="ctr"/>
                      <a:r>
                        <a:rPr lang="en-US" sz="2400" u="none" strike="noStrike" dirty="0">
                          <a:effectLst/>
                        </a:rPr>
                        <a:t>75.86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75.86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62.07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rPr>
                        <a:t>70.69</a:t>
                      </a:r>
                      <a:endParaRPr lang="en-US" altLang="ja-JP"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tc>
                  <a:txBody>
                    <a:bodyPr/>
                    <a:lstStyle/>
                    <a:p>
                      <a:pPr algn="ctr" fontAlgn="ctr"/>
                      <a:r>
                        <a:rPr lang="en-US" altLang="ja-JP" sz="2400" u="none" strike="noStrike" dirty="0">
                          <a:effectLst/>
                        </a:rPr>
                        <a:t>48.28</a:t>
                      </a:r>
                      <a:endPar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721134918"/>
                  </a:ext>
                </a:extLst>
              </a:tr>
            </a:tbl>
          </a:graphicData>
        </a:graphic>
      </p:graphicFrame>
      <p:sp>
        <p:nvSpPr>
          <p:cNvPr id="311" name="テキスト ボックス 310">
            <a:extLst>
              <a:ext uri="{FF2B5EF4-FFF2-40B4-BE49-F238E27FC236}">
                <a16:creationId xmlns:a16="http://schemas.microsoft.com/office/drawing/2014/main" id="{5CF6FFE8-56B9-4EA3-8941-EF30EEC3F995}"/>
              </a:ext>
            </a:extLst>
          </p:cNvPr>
          <p:cNvSpPr txBox="1"/>
          <p:nvPr/>
        </p:nvSpPr>
        <p:spPr>
          <a:xfrm>
            <a:off x="16119848" y="30550465"/>
            <a:ext cx="5767614" cy="923330"/>
          </a:xfrm>
          <a:prstGeom prst="rect">
            <a:avLst/>
          </a:prstGeom>
          <a:noFill/>
        </p:spPr>
        <p:txBody>
          <a:bodyPr wrap="square" rtlCol="0">
            <a:spAutoFit/>
          </a:bodyPr>
          <a:lstStyle/>
          <a:p>
            <a:r>
              <a:rPr lang="en-US" altLang="ja-JP" sz="5400" dirty="0"/>
              <a:t>GUI</a:t>
            </a:r>
            <a:endParaRPr lang="ja-JP" altLang="en-US" sz="5400" dirty="0"/>
          </a:p>
        </p:txBody>
      </p:sp>
      <p:pic>
        <p:nvPicPr>
          <p:cNvPr id="310" name="図 309">
            <a:extLst>
              <a:ext uri="{FF2B5EF4-FFF2-40B4-BE49-F238E27FC236}">
                <a16:creationId xmlns:a16="http://schemas.microsoft.com/office/drawing/2014/main" id="{8E3364FF-D19F-4C38-98D3-F5197C940690}"/>
              </a:ext>
            </a:extLst>
          </p:cNvPr>
          <p:cNvPicPr>
            <a:picLocks noChangeAspect="1"/>
          </p:cNvPicPr>
          <p:nvPr/>
        </p:nvPicPr>
        <p:blipFill>
          <a:blip r:embed="rId20"/>
          <a:stretch>
            <a:fillRect/>
          </a:stretch>
        </p:blipFill>
        <p:spPr>
          <a:xfrm>
            <a:off x="15951086" y="31774004"/>
            <a:ext cx="7497159" cy="4628597"/>
          </a:xfrm>
          <a:prstGeom prst="rect">
            <a:avLst/>
          </a:prstGeom>
        </p:spPr>
      </p:pic>
      <p:sp>
        <p:nvSpPr>
          <p:cNvPr id="314" name="テキスト ボックス 313">
            <a:extLst>
              <a:ext uri="{FF2B5EF4-FFF2-40B4-BE49-F238E27FC236}">
                <a16:creationId xmlns:a16="http://schemas.microsoft.com/office/drawing/2014/main" id="{C0EBB570-2562-49E1-8B0A-A874CC7569CF}"/>
              </a:ext>
            </a:extLst>
          </p:cNvPr>
          <p:cNvSpPr txBox="1"/>
          <p:nvPr/>
        </p:nvSpPr>
        <p:spPr>
          <a:xfrm>
            <a:off x="15871899" y="26064772"/>
            <a:ext cx="13699550" cy="39084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dirty="0">
                <a:latin typeface="DIN Alternate" panose="020B0500000000000000"/>
                <a:ea typeface="Hiragino Kaku Gothic Pro W3" panose="020B0300000000000000"/>
              </a:rPr>
              <a:t>DCT</a:t>
            </a:r>
            <a:r>
              <a:rPr lang="ja-JP" altLang="en-US" sz="2800" dirty="0">
                <a:latin typeface="DIN Alternate" panose="020B0500000000000000"/>
                <a:ea typeface="Hiragino Kaku Gothic Pro W3" panose="020B0300000000000000"/>
              </a:rPr>
              <a:t>結果を用いた単純マッチングの正答率が</a:t>
            </a:r>
            <a:r>
              <a:rPr lang="en-US" altLang="ja-JP" sz="2800" dirty="0">
                <a:latin typeface="DIN Alternate" panose="020B0500000000000000"/>
                <a:ea typeface="Hiragino Kaku Gothic Pro W3" panose="020B0300000000000000"/>
              </a:rPr>
              <a:t>82.76%</a:t>
            </a:r>
            <a:r>
              <a:rPr lang="ja-JP" altLang="en-US" sz="2800" dirty="0">
                <a:latin typeface="DIN Alternate" panose="020B0500000000000000"/>
                <a:ea typeface="Hiragino Kaku Gothic Pro W3" panose="020B0300000000000000"/>
              </a:rPr>
              <a:t>で最も高くなった。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次に</a:t>
            </a:r>
            <a:r>
              <a:rPr lang="en-US" altLang="ja-JP" sz="2800" dirty="0">
                <a:latin typeface="DIN Alternate" panose="020B0500000000000000"/>
                <a:ea typeface="Hiragino Kaku Gothic Pro W3" panose="020B0300000000000000"/>
              </a:rPr>
              <a:t>HOG</a:t>
            </a:r>
            <a:r>
              <a:rPr lang="ja-JP" altLang="en-US" sz="2800" dirty="0">
                <a:latin typeface="DIN Alternate" panose="020B0500000000000000"/>
                <a:ea typeface="Hiragino Kaku Gothic Pro W3" panose="020B0300000000000000"/>
              </a:rPr>
              <a:t>特徴量を用いた単純マッチング、</a:t>
            </a:r>
            <a:r>
              <a:rPr lang="en-US" altLang="ja-JP" sz="2800" dirty="0">
                <a:latin typeface="DIN Alternate" panose="020B0500000000000000"/>
                <a:ea typeface="Hiragino Kaku Gothic Pro W3" panose="020B0300000000000000"/>
              </a:rPr>
              <a:t>K-NN</a:t>
            </a:r>
            <a:r>
              <a:rPr lang="ja-JP" altLang="en-US" sz="2800" dirty="0" err="1">
                <a:latin typeface="DIN Alternate" panose="020B0500000000000000"/>
                <a:ea typeface="Hiragino Kaku Gothic Pro W3" panose="020B0300000000000000"/>
              </a:rPr>
              <a:t>、</a:t>
            </a:r>
            <a:r>
              <a:rPr lang="en-US" altLang="ja-JP" sz="2800" dirty="0">
                <a:latin typeface="DIN Alternate" panose="020B0500000000000000"/>
                <a:ea typeface="Hiragino Kaku Gothic Pro W3" panose="020B0300000000000000"/>
              </a:rPr>
              <a:t>NN</a:t>
            </a:r>
            <a:r>
              <a:rPr lang="ja-JP" altLang="en-US" sz="2800" dirty="0" err="1">
                <a:latin typeface="DIN Alternate" panose="020B0500000000000000"/>
                <a:ea typeface="Hiragino Kaku Gothic Pro W3" panose="020B0300000000000000"/>
              </a:rPr>
              <a:t>のような</a:t>
            </a:r>
            <a:r>
              <a:rPr lang="ja-JP" altLang="en-US" sz="2800" dirty="0">
                <a:latin typeface="DIN Alternate" panose="020B0500000000000000"/>
                <a:ea typeface="Hiragino Kaku Gothic Pro W3" panose="020B0300000000000000"/>
              </a:rPr>
              <a:t>順番になった。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この結果から</a:t>
            </a:r>
            <a:r>
              <a:rPr lang="en-US" altLang="ja-JP" sz="2800" dirty="0">
                <a:solidFill>
                  <a:srgbClr val="C00000"/>
                </a:solidFill>
                <a:latin typeface="DIN Alternate" panose="020B0500000000000000"/>
                <a:ea typeface="Hiragino Kaku Gothic Pro W3" panose="020B0300000000000000"/>
              </a:rPr>
              <a:t>DCT</a:t>
            </a:r>
            <a:r>
              <a:rPr lang="ja-JP" altLang="en-US" sz="2800" dirty="0">
                <a:solidFill>
                  <a:srgbClr val="C00000"/>
                </a:solidFill>
                <a:latin typeface="DIN Alternate" panose="020B0500000000000000"/>
                <a:ea typeface="Hiragino Kaku Gothic Pro W3" panose="020B0300000000000000"/>
              </a:rPr>
              <a:t>の低周波成分を特徴量とする</a:t>
            </a:r>
            <a:r>
              <a:rPr lang="ja-JP" altLang="en-US" sz="2800" dirty="0">
                <a:latin typeface="DIN Alternate" panose="020B0500000000000000"/>
                <a:ea typeface="Hiragino Kaku Gothic Pro W3" panose="020B0300000000000000"/>
              </a:rPr>
              <a:t>手法と</a:t>
            </a:r>
            <a:r>
              <a:rPr lang="en-US" altLang="ja-JP" sz="2800" dirty="0">
                <a:solidFill>
                  <a:srgbClr val="C00000"/>
                </a:solidFill>
                <a:latin typeface="DIN Alternate" panose="020B0500000000000000"/>
                <a:ea typeface="Hiragino Kaku Gothic Pro W3" panose="020B0300000000000000"/>
              </a:rPr>
              <a:t>HOG</a:t>
            </a:r>
            <a:r>
              <a:rPr lang="ja-JP" altLang="en-US" sz="2800" dirty="0">
                <a:solidFill>
                  <a:srgbClr val="C00000"/>
                </a:solidFill>
                <a:latin typeface="DIN Alternate" panose="020B0500000000000000"/>
                <a:ea typeface="Hiragino Kaku Gothic Pro W3" panose="020B0300000000000000"/>
              </a:rPr>
              <a:t>特徴量</a:t>
            </a:r>
            <a:r>
              <a:rPr lang="ja-JP" altLang="en-US" sz="2800" dirty="0">
                <a:latin typeface="DIN Alternate" panose="020B0500000000000000"/>
                <a:ea typeface="Hiragino Kaku Gothic Pro W3" panose="020B0300000000000000"/>
              </a:rPr>
              <a:t>が有効であることが分かった。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また、部分空間法や</a:t>
            </a:r>
            <a:r>
              <a:rPr lang="en-US" altLang="ja-JP" sz="2800" dirty="0">
                <a:latin typeface="DIN Alternate" panose="020B0500000000000000"/>
                <a:ea typeface="Hiragino Kaku Gothic Pro W3" panose="020B0300000000000000"/>
              </a:rPr>
              <a:t>CNN</a:t>
            </a:r>
            <a:r>
              <a:rPr lang="ja-JP" altLang="en-US" sz="2800" dirty="0" err="1">
                <a:latin typeface="DIN Alternate" panose="020B0500000000000000"/>
                <a:ea typeface="Hiragino Kaku Gothic Pro W3" panose="020B0300000000000000"/>
              </a:rPr>
              <a:t>、</a:t>
            </a:r>
            <a:r>
              <a:rPr lang="en-US" altLang="ja-JP" sz="2800" dirty="0" err="1">
                <a:latin typeface="DIN Alternate" panose="020B0500000000000000"/>
                <a:ea typeface="Hiragino Kaku Gothic Pro W3" panose="020B0300000000000000"/>
              </a:rPr>
              <a:t>LightGBM</a:t>
            </a:r>
            <a:r>
              <a:rPr lang="ja-JP" altLang="en-US" sz="2800" dirty="0">
                <a:latin typeface="DIN Alternate" panose="020B0500000000000000"/>
                <a:ea typeface="Hiragino Kaku Gothic Pro W3" panose="020B0300000000000000"/>
              </a:rPr>
              <a:t>ではなく単純な比較が有効だった理由として、</a:t>
            </a:r>
            <a:r>
              <a:rPr lang="ja-JP" altLang="en-US" sz="2800" dirty="0">
                <a:solidFill>
                  <a:srgbClr val="C00000"/>
                </a:solidFill>
                <a:latin typeface="DIN Alternate" panose="020B0500000000000000"/>
                <a:ea typeface="Hiragino Kaku Gothic Pro W3" panose="020B0300000000000000"/>
              </a:rPr>
              <a:t>学習データが少なく、十分に汎化</a:t>
            </a:r>
            <a:r>
              <a:rPr lang="ja-JP" altLang="en-US" sz="2800" dirty="0">
                <a:latin typeface="DIN Alternate" panose="020B0500000000000000"/>
                <a:ea typeface="Hiragino Kaku Gothic Pro W3" panose="020B0300000000000000"/>
              </a:rPr>
              <a:t>できなかったためであると考えられる。</a:t>
            </a:r>
            <a:endParaRPr lang="en-US" altLang="ja-JP" sz="2800" dirty="0">
              <a:latin typeface="DIN Alternate" panose="020B0500000000000000"/>
              <a:ea typeface="Hiragino Kaku Gothic Pro W3" panose="020B0300000000000000"/>
            </a:endParaRPr>
          </a:p>
        </p:txBody>
      </p:sp>
      <p:sp>
        <p:nvSpPr>
          <p:cNvPr id="315" name="テキスト ボックス 314">
            <a:extLst>
              <a:ext uri="{FF2B5EF4-FFF2-40B4-BE49-F238E27FC236}">
                <a16:creationId xmlns:a16="http://schemas.microsoft.com/office/drawing/2014/main" id="{D27684DB-0545-4CDE-A6A9-60952FA09B5D}"/>
              </a:ext>
            </a:extLst>
          </p:cNvPr>
          <p:cNvSpPr txBox="1"/>
          <p:nvPr/>
        </p:nvSpPr>
        <p:spPr>
          <a:xfrm>
            <a:off x="1267922" y="32908303"/>
            <a:ext cx="5767614" cy="923330"/>
          </a:xfrm>
          <a:prstGeom prst="rect">
            <a:avLst/>
          </a:prstGeom>
          <a:noFill/>
        </p:spPr>
        <p:txBody>
          <a:bodyPr wrap="square" rtlCol="0">
            <a:spAutoFit/>
          </a:bodyPr>
          <a:lstStyle/>
          <a:p>
            <a:r>
              <a:rPr lang="ja-JP" altLang="en-US" sz="5400" dirty="0"/>
              <a:t>識別部</a:t>
            </a:r>
          </a:p>
        </p:txBody>
      </p:sp>
      <p:sp>
        <p:nvSpPr>
          <p:cNvPr id="316" name="テキスト ボックス 315">
            <a:extLst>
              <a:ext uri="{FF2B5EF4-FFF2-40B4-BE49-F238E27FC236}">
                <a16:creationId xmlns:a16="http://schemas.microsoft.com/office/drawing/2014/main" id="{3512B267-E59F-4790-BF1D-607C66A90E4C}"/>
              </a:ext>
            </a:extLst>
          </p:cNvPr>
          <p:cNvSpPr txBox="1"/>
          <p:nvPr/>
        </p:nvSpPr>
        <p:spPr>
          <a:xfrm>
            <a:off x="2665347" y="33936105"/>
            <a:ext cx="3721622" cy="646331"/>
          </a:xfrm>
          <a:prstGeom prst="rect">
            <a:avLst/>
          </a:prstGeom>
          <a:noFill/>
        </p:spPr>
        <p:txBody>
          <a:bodyPr wrap="square" rtlCol="0">
            <a:spAutoFit/>
          </a:bodyPr>
          <a:lstStyle/>
          <a:p>
            <a:pPr algn="ctr"/>
            <a:r>
              <a:rPr lang="ja-JP" altLang="en-US" sz="3600" dirty="0"/>
              <a:t>単純マッチング</a:t>
            </a:r>
          </a:p>
        </p:txBody>
      </p:sp>
      <p:sp>
        <p:nvSpPr>
          <p:cNvPr id="317" name="テキスト ボックス 316">
            <a:extLst>
              <a:ext uri="{FF2B5EF4-FFF2-40B4-BE49-F238E27FC236}">
                <a16:creationId xmlns:a16="http://schemas.microsoft.com/office/drawing/2014/main" id="{61586907-483B-45FD-AC29-275C874B28CC}"/>
              </a:ext>
            </a:extLst>
          </p:cNvPr>
          <p:cNvSpPr txBox="1"/>
          <p:nvPr/>
        </p:nvSpPr>
        <p:spPr>
          <a:xfrm>
            <a:off x="9311736" y="33952419"/>
            <a:ext cx="3721622" cy="646331"/>
          </a:xfrm>
          <a:prstGeom prst="rect">
            <a:avLst/>
          </a:prstGeom>
          <a:noFill/>
        </p:spPr>
        <p:txBody>
          <a:bodyPr wrap="square" rtlCol="0">
            <a:spAutoFit/>
          </a:bodyPr>
          <a:lstStyle/>
          <a:p>
            <a:pPr algn="ctr"/>
            <a:r>
              <a:rPr lang="en-US" altLang="ja-JP" sz="3600" dirty="0"/>
              <a:t>K</a:t>
            </a:r>
            <a:r>
              <a:rPr lang="ja-JP" altLang="en-US" sz="3600" dirty="0"/>
              <a:t>最近傍法</a:t>
            </a:r>
            <a:r>
              <a:rPr lang="en-US" altLang="ja-JP" sz="3600" dirty="0"/>
              <a:t>(</a:t>
            </a:r>
            <a:r>
              <a:rPr lang="en-US" altLang="ja-JP" sz="3600" dirty="0" err="1"/>
              <a:t>knn</a:t>
            </a:r>
            <a:r>
              <a:rPr lang="en-US" altLang="ja-JP" sz="3600" dirty="0"/>
              <a:t>)</a:t>
            </a:r>
            <a:endParaRPr lang="ja-JP" altLang="en-US" sz="3600" dirty="0"/>
          </a:p>
        </p:txBody>
      </p:sp>
      <p:grpSp>
        <p:nvGrpSpPr>
          <p:cNvPr id="318" name="グループ化 317">
            <a:extLst>
              <a:ext uri="{FF2B5EF4-FFF2-40B4-BE49-F238E27FC236}">
                <a16:creationId xmlns:a16="http://schemas.microsoft.com/office/drawing/2014/main" id="{6851A1F5-5C18-42FB-AB0B-130FF1505D69}"/>
              </a:ext>
            </a:extLst>
          </p:cNvPr>
          <p:cNvGrpSpPr/>
          <p:nvPr/>
        </p:nvGrpSpPr>
        <p:grpSpPr>
          <a:xfrm>
            <a:off x="3007462" y="34780660"/>
            <a:ext cx="3087354" cy="3006015"/>
            <a:chOff x="7229713" y="2199003"/>
            <a:chExt cx="3087354" cy="3006015"/>
          </a:xfrm>
        </p:grpSpPr>
        <p:pic>
          <p:nvPicPr>
            <p:cNvPr id="319" name="図 318">
              <a:extLst>
                <a:ext uri="{FF2B5EF4-FFF2-40B4-BE49-F238E27FC236}">
                  <a16:creationId xmlns:a16="http://schemas.microsoft.com/office/drawing/2014/main" id="{73E6073F-39F7-4302-9414-63D0D2D847E1}"/>
                </a:ext>
              </a:extLst>
            </p:cNvPr>
            <p:cNvPicPr>
              <a:picLocks noChangeAspect="1"/>
            </p:cNvPicPr>
            <p:nvPr/>
          </p:nvPicPr>
          <p:blipFill>
            <a:blip r:embed="rId21"/>
            <a:stretch>
              <a:fillRect/>
            </a:stretch>
          </p:blipFill>
          <p:spPr>
            <a:xfrm>
              <a:off x="8179150" y="2199003"/>
              <a:ext cx="1270000" cy="1270000"/>
            </a:xfrm>
            <a:prstGeom prst="rect">
              <a:avLst/>
            </a:prstGeom>
          </p:spPr>
        </p:pic>
        <p:sp>
          <p:nvSpPr>
            <p:cNvPr id="320" name="正方形/長方形 319">
              <a:extLst>
                <a:ext uri="{FF2B5EF4-FFF2-40B4-BE49-F238E27FC236}">
                  <a16:creationId xmlns:a16="http://schemas.microsoft.com/office/drawing/2014/main" id="{3617E558-C992-490B-94FD-BD3BA38904B4}"/>
                </a:ext>
              </a:extLst>
            </p:cNvPr>
            <p:cNvSpPr>
              <a:spLocks noChangeAspect="1"/>
            </p:cNvSpPr>
            <p:nvPr/>
          </p:nvSpPr>
          <p:spPr>
            <a:xfrm>
              <a:off x="7229713" y="4008595"/>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100</a:t>
              </a:r>
              <a:endParaRPr kumimoji="1" lang="ja-JP" altLang="en-US" sz="1400"/>
            </a:p>
          </p:txBody>
        </p:sp>
        <p:sp>
          <p:nvSpPr>
            <p:cNvPr id="321" name="正方形/長方形 320">
              <a:extLst>
                <a:ext uri="{FF2B5EF4-FFF2-40B4-BE49-F238E27FC236}">
                  <a16:creationId xmlns:a16="http://schemas.microsoft.com/office/drawing/2014/main" id="{83F94E3E-BB82-40AB-948C-85267F3354C1}"/>
                </a:ext>
              </a:extLst>
            </p:cNvPr>
            <p:cNvSpPr>
              <a:spLocks noChangeAspect="1"/>
            </p:cNvSpPr>
            <p:nvPr/>
          </p:nvSpPr>
          <p:spPr>
            <a:xfrm>
              <a:off x="7766821" y="4008595"/>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2" name="正方形/長方形 321">
              <a:extLst>
                <a:ext uri="{FF2B5EF4-FFF2-40B4-BE49-F238E27FC236}">
                  <a16:creationId xmlns:a16="http://schemas.microsoft.com/office/drawing/2014/main" id="{BB9C9823-AB83-4A27-B2F1-5C8DB3281EA3}"/>
                </a:ext>
              </a:extLst>
            </p:cNvPr>
            <p:cNvSpPr>
              <a:spLocks noChangeAspect="1"/>
            </p:cNvSpPr>
            <p:nvPr/>
          </p:nvSpPr>
          <p:spPr>
            <a:xfrm>
              <a:off x="7229713" y="4548595"/>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323" name="正方形/長方形 322">
              <a:extLst>
                <a:ext uri="{FF2B5EF4-FFF2-40B4-BE49-F238E27FC236}">
                  <a16:creationId xmlns:a16="http://schemas.microsoft.com/office/drawing/2014/main" id="{D96EF593-8513-4102-93CB-8A6B172E510B}"/>
                </a:ext>
              </a:extLst>
            </p:cNvPr>
            <p:cNvSpPr>
              <a:spLocks noChangeAspect="1"/>
            </p:cNvSpPr>
            <p:nvPr/>
          </p:nvSpPr>
          <p:spPr>
            <a:xfrm>
              <a:off x="7766821" y="4548595"/>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200</a:t>
              </a:r>
              <a:endParaRPr kumimoji="1" lang="ja-JP" altLang="en-US" sz="1400"/>
            </a:p>
          </p:txBody>
        </p:sp>
        <p:sp>
          <p:nvSpPr>
            <p:cNvPr id="324" name="正方形/長方形 323">
              <a:extLst>
                <a:ext uri="{FF2B5EF4-FFF2-40B4-BE49-F238E27FC236}">
                  <a16:creationId xmlns:a16="http://schemas.microsoft.com/office/drawing/2014/main" id="{6BB166F7-4007-4AA6-9977-EDD8D7D87E32}"/>
                </a:ext>
              </a:extLst>
            </p:cNvPr>
            <p:cNvSpPr>
              <a:spLocks noChangeAspect="1"/>
            </p:cNvSpPr>
            <p:nvPr/>
          </p:nvSpPr>
          <p:spPr>
            <a:xfrm>
              <a:off x="9239959" y="3820944"/>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5" name="正方形/長方形 324">
              <a:extLst>
                <a:ext uri="{FF2B5EF4-FFF2-40B4-BE49-F238E27FC236}">
                  <a16:creationId xmlns:a16="http://schemas.microsoft.com/office/drawing/2014/main" id="{78FF727F-AB36-42A0-8CA5-CD86EF93F576}"/>
                </a:ext>
              </a:extLst>
            </p:cNvPr>
            <p:cNvSpPr>
              <a:spLocks noChangeAspect="1"/>
            </p:cNvSpPr>
            <p:nvPr/>
          </p:nvSpPr>
          <p:spPr>
            <a:xfrm>
              <a:off x="9777067" y="3820944"/>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6" name="正方形/長方形 325">
              <a:extLst>
                <a:ext uri="{FF2B5EF4-FFF2-40B4-BE49-F238E27FC236}">
                  <a16:creationId xmlns:a16="http://schemas.microsoft.com/office/drawing/2014/main" id="{29409B02-F97C-411B-BF02-BE98E4758D76}"/>
                </a:ext>
              </a:extLst>
            </p:cNvPr>
            <p:cNvSpPr>
              <a:spLocks noChangeAspect="1"/>
            </p:cNvSpPr>
            <p:nvPr/>
          </p:nvSpPr>
          <p:spPr>
            <a:xfrm>
              <a:off x="9239959" y="4360944"/>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7" name="正方形/長方形 326">
              <a:extLst>
                <a:ext uri="{FF2B5EF4-FFF2-40B4-BE49-F238E27FC236}">
                  <a16:creationId xmlns:a16="http://schemas.microsoft.com/office/drawing/2014/main" id="{3AC3581A-A703-4198-B0D5-F39F2B072CA0}"/>
                </a:ext>
              </a:extLst>
            </p:cNvPr>
            <p:cNvSpPr>
              <a:spLocks noChangeAspect="1"/>
            </p:cNvSpPr>
            <p:nvPr/>
          </p:nvSpPr>
          <p:spPr>
            <a:xfrm>
              <a:off x="9777067" y="4360944"/>
              <a:ext cx="540000" cy="54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8" name="正方形/長方形 327">
              <a:extLst>
                <a:ext uri="{FF2B5EF4-FFF2-40B4-BE49-F238E27FC236}">
                  <a16:creationId xmlns:a16="http://schemas.microsoft.com/office/drawing/2014/main" id="{3D0B2C09-87C4-4C21-B3E8-580A59AA4D7A}"/>
                </a:ext>
              </a:extLst>
            </p:cNvPr>
            <p:cNvSpPr>
              <a:spLocks noChangeAspect="1"/>
            </p:cNvSpPr>
            <p:nvPr/>
          </p:nvSpPr>
          <p:spPr>
            <a:xfrm>
              <a:off x="9093256" y="3922070"/>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29" name="正方形/長方形 328">
              <a:extLst>
                <a:ext uri="{FF2B5EF4-FFF2-40B4-BE49-F238E27FC236}">
                  <a16:creationId xmlns:a16="http://schemas.microsoft.com/office/drawing/2014/main" id="{9633BDD8-75D1-48D4-878C-7AD59567456E}"/>
                </a:ext>
              </a:extLst>
            </p:cNvPr>
            <p:cNvSpPr>
              <a:spLocks noChangeAspect="1"/>
            </p:cNvSpPr>
            <p:nvPr/>
          </p:nvSpPr>
          <p:spPr>
            <a:xfrm>
              <a:off x="9630364" y="3922070"/>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0" name="正方形/長方形 329">
              <a:extLst>
                <a:ext uri="{FF2B5EF4-FFF2-40B4-BE49-F238E27FC236}">
                  <a16:creationId xmlns:a16="http://schemas.microsoft.com/office/drawing/2014/main" id="{5DB66A94-3052-4B58-9532-18354BD96346}"/>
                </a:ext>
              </a:extLst>
            </p:cNvPr>
            <p:cNvSpPr>
              <a:spLocks noChangeAspect="1"/>
            </p:cNvSpPr>
            <p:nvPr/>
          </p:nvSpPr>
          <p:spPr>
            <a:xfrm>
              <a:off x="9093256" y="4462070"/>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1" name="正方形/長方形 330">
              <a:extLst>
                <a:ext uri="{FF2B5EF4-FFF2-40B4-BE49-F238E27FC236}">
                  <a16:creationId xmlns:a16="http://schemas.microsoft.com/office/drawing/2014/main" id="{74D486D8-03FE-40E7-86C5-09C4C9DDE7CB}"/>
                </a:ext>
              </a:extLst>
            </p:cNvPr>
            <p:cNvSpPr>
              <a:spLocks noChangeAspect="1"/>
            </p:cNvSpPr>
            <p:nvPr/>
          </p:nvSpPr>
          <p:spPr>
            <a:xfrm>
              <a:off x="9630364" y="4462070"/>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2" name="正方形/長方形 331">
              <a:extLst>
                <a:ext uri="{FF2B5EF4-FFF2-40B4-BE49-F238E27FC236}">
                  <a16:creationId xmlns:a16="http://schemas.microsoft.com/office/drawing/2014/main" id="{A635CCE9-E4A7-4185-9174-3F9CE89EC92E}"/>
                </a:ext>
              </a:extLst>
            </p:cNvPr>
            <p:cNvSpPr>
              <a:spLocks noChangeAspect="1"/>
            </p:cNvSpPr>
            <p:nvPr/>
          </p:nvSpPr>
          <p:spPr>
            <a:xfrm>
              <a:off x="8969077" y="4023892"/>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3" name="正方形/長方形 332">
              <a:extLst>
                <a:ext uri="{FF2B5EF4-FFF2-40B4-BE49-F238E27FC236}">
                  <a16:creationId xmlns:a16="http://schemas.microsoft.com/office/drawing/2014/main" id="{BE5AAEED-177C-4EF2-844F-050001FC6D62}"/>
                </a:ext>
              </a:extLst>
            </p:cNvPr>
            <p:cNvSpPr>
              <a:spLocks noChangeAspect="1"/>
            </p:cNvSpPr>
            <p:nvPr/>
          </p:nvSpPr>
          <p:spPr>
            <a:xfrm>
              <a:off x="9506185" y="4023892"/>
              <a:ext cx="540000" cy="54000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4" name="正方形/長方形 333">
              <a:extLst>
                <a:ext uri="{FF2B5EF4-FFF2-40B4-BE49-F238E27FC236}">
                  <a16:creationId xmlns:a16="http://schemas.microsoft.com/office/drawing/2014/main" id="{DD0137C4-CDFF-470B-B6DF-97CB09B025A1}"/>
                </a:ext>
              </a:extLst>
            </p:cNvPr>
            <p:cNvSpPr>
              <a:spLocks noChangeAspect="1"/>
            </p:cNvSpPr>
            <p:nvPr/>
          </p:nvSpPr>
          <p:spPr>
            <a:xfrm>
              <a:off x="8969077" y="4563892"/>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5" name="正方形/長方形 334">
              <a:extLst>
                <a:ext uri="{FF2B5EF4-FFF2-40B4-BE49-F238E27FC236}">
                  <a16:creationId xmlns:a16="http://schemas.microsoft.com/office/drawing/2014/main" id="{3DD60F71-D6B7-4698-8AF6-22C2D9D8472B}"/>
                </a:ext>
              </a:extLst>
            </p:cNvPr>
            <p:cNvSpPr>
              <a:spLocks noChangeAspect="1"/>
            </p:cNvSpPr>
            <p:nvPr/>
          </p:nvSpPr>
          <p:spPr>
            <a:xfrm>
              <a:off x="9506185" y="4563892"/>
              <a:ext cx="540000" cy="5400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336" name="正方形/長方形 335">
              <a:extLst>
                <a:ext uri="{FF2B5EF4-FFF2-40B4-BE49-F238E27FC236}">
                  <a16:creationId xmlns:a16="http://schemas.microsoft.com/office/drawing/2014/main" id="{85F0E6D3-70C8-49D3-8F71-A0B9CF6FA3F0}"/>
                </a:ext>
              </a:extLst>
            </p:cNvPr>
            <p:cNvSpPr>
              <a:spLocks noChangeAspect="1"/>
            </p:cNvSpPr>
            <p:nvPr/>
          </p:nvSpPr>
          <p:spPr>
            <a:xfrm>
              <a:off x="8822374" y="4125018"/>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80</a:t>
              </a:r>
              <a:endParaRPr kumimoji="1" lang="ja-JP" altLang="en-US" sz="1400"/>
            </a:p>
          </p:txBody>
        </p:sp>
        <p:sp>
          <p:nvSpPr>
            <p:cNvPr id="337" name="正方形/長方形 336">
              <a:extLst>
                <a:ext uri="{FF2B5EF4-FFF2-40B4-BE49-F238E27FC236}">
                  <a16:creationId xmlns:a16="http://schemas.microsoft.com/office/drawing/2014/main" id="{8C9CDFCE-C55F-4694-9967-B9EE0B4D9B80}"/>
                </a:ext>
              </a:extLst>
            </p:cNvPr>
            <p:cNvSpPr>
              <a:spLocks noChangeAspect="1"/>
            </p:cNvSpPr>
            <p:nvPr/>
          </p:nvSpPr>
          <p:spPr>
            <a:xfrm>
              <a:off x="9359482" y="4125018"/>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338" name="正方形/長方形 337">
              <a:extLst>
                <a:ext uri="{FF2B5EF4-FFF2-40B4-BE49-F238E27FC236}">
                  <a16:creationId xmlns:a16="http://schemas.microsoft.com/office/drawing/2014/main" id="{D72EAE43-4CC6-4CD7-9432-197A503B9E8A}"/>
                </a:ext>
              </a:extLst>
            </p:cNvPr>
            <p:cNvSpPr>
              <a:spLocks noChangeAspect="1"/>
            </p:cNvSpPr>
            <p:nvPr/>
          </p:nvSpPr>
          <p:spPr>
            <a:xfrm>
              <a:off x="8822374" y="4665018"/>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150</a:t>
              </a:r>
              <a:endParaRPr kumimoji="1" lang="ja-JP" altLang="en-US" sz="1400"/>
            </a:p>
          </p:txBody>
        </p:sp>
        <p:sp>
          <p:nvSpPr>
            <p:cNvPr id="339" name="正方形/長方形 338">
              <a:extLst>
                <a:ext uri="{FF2B5EF4-FFF2-40B4-BE49-F238E27FC236}">
                  <a16:creationId xmlns:a16="http://schemas.microsoft.com/office/drawing/2014/main" id="{85A65283-6829-4AB4-BFFB-993518A6CE3F}"/>
                </a:ext>
              </a:extLst>
            </p:cNvPr>
            <p:cNvSpPr>
              <a:spLocks noChangeAspect="1"/>
            </p:cNvSpPr>
            <p:nvPr/>
          </p:nvSpPr>
          <p:spPr>
            <a:xfrm>
              <a:off x="9359482" y="4665018"/>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200</a:t>
              </a:r>
              <a:endParaRPr kumimoji="1" lang="ja-JP" altLang="en-US" sz="1400"/>
            </a:p>
          </p:txBody>
        </p:sp>
        <p:sp>
          <p:nvSpPr>
            <p:cNvPr id="340" name="正方形/長方形 339">
              <a:extLst>
                <a:ext uri="{FF2B5EF4-FFF2-40B4-BE49-F238E27FC236}">
                  <a16:creationId xmlns:a16="http://schemas.microsoft.com/office/drawing/2014/main" id="{6E25BBA1-1326-4AB1-ACE3-38E69439443D}"/>
                </a:ext>
              </a:extLst>
            </p:cNvPr>
            <p:cNvSpPr/>
            <p:nvPr/>
          </p:nvSpPr>
          <p:spPr>
            <a:xfrm>
              <a:off x="8179151" y="2199004"/>
              <a:ext cx="312166" cy="31216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341" name="直線コネクタ 340">
              <a:extLst>
                <a:ext uri="{FF2B5EF4-FFF2-40B4-BE49-F238E27FC236}">
                  <a16:creationId xmlns:a16="http://schemas.microsoft.com/office/drawing/2014/main" id="{462AECF3-F998-4F22-A75F-1EF272869CAD}"/>
                </a:ext>
              </a:extLst>
            </p:cNvPr>
            <p:cNvCxnSpPr>
              <a:cxnSpLocks/>
              <a:stCxn id="340" idx="2"/>
            </p:cNvCxnSpPr>
            <p:nvPr/>
          </p:nvCxnSpPr>
          <p:spPr>
            <a:xfrm flipH="1">
              <a:off x="7788745" y="2511170"/>
              <a:ext cx="546489" cy="14974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342" name="図 341">
            <a:extLst>
              <a:ext uri="{FF2B5EF4-FFF2-40B4-BE49-F238E27FC236}">
                <a16:creationId xmlns:a16="http://schemas.microsoft.com/office/drawing/2014/main" id="{84C7F47B-EEA3-4220-BD4D-A0F1B9155CE0}"/>
              </a:ext>
            </a:extLst>
          </p:cNvPr>
          <p:cNvPicPr>
            <a:picLocks noChangeAspect="1"/>
          </p:cNvPicPr>
          <p:nvPr/>
        </p:nvPicPr>
        <p:blipFill>
          <a:blip r:embed="rId22"/>
          <a:stretch>
            <a:fillRect/>
          </a:stretch>
        </p:blipFill>
        <p:spPr>
          <a:xfrm>
            <a:off x="8296504" y="34757119"/>
            <a:ext cx="5773810" cy="3830964"/>
          </a:xfrm>
          <a:prstGeom prst="rect">
            <a:avLst/>
          </a:prstGeom>
        </p:spPr>
      </p:pic>
      <p:sp>
        <p:nvSpPr>
          <p:cNvPr id="343" name="テキスト ボックス 342">
            <a:extLst>
              <a:ext uri="{FF2B5EF4-FFF2-40B4-BE49-F238E27FC236}">
                <a16:creationId xmlns:a16="http://schemas.microsoft.com/office/drawing/2014/main" id="{6DB524B2-4083-4177-94B9-A5731F3F3418}"/>
              </a:ext>
            </a:extLst>
          </p:cNvPr>
          <p:cNvSpPr txBox="1"/>
          <p:nvPr/>
        </p:nvSpPr>
        <p:spPr>
          <a:xfrm>
            <a:off x="8426505" y="38338367"/>
            <a:ext cx="5773810"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入力データと距離が近い</a:t>
            </a:r>
            <a:r>
              <a:rPr lang="en-US" altLang="ja-JP" sz="2800" dirty="0">
                <a:latin typeface="DIN Alternate" panose="020B0500000000000000"/>
                <a:ea typeface="Hiragino Kaku Gothic Pro W3" panose="020B0300000000000000"/>
              </a:rPr>
              <a:t>k</a:t>
            </a:r>
            <a:r>
              <a:rPr lang="ja-JP" altLang="en-US" sz="2800" dirty="0">
                <a:latin typeface="DIN Alternate" panose="020B0500000000000000"/>
                <a:ea typeface="Hiragino Kaku Gothic Pro W3" panose="020B0300000000000000"/>
              </a:rPr>
              <a:t>個の多数決で分類する</a:t>
            </a:r>
            <a:endParaRPr lang="en-US" altLang="ja-JP" sz="2800" dirty="0">
              <a:latin typeface="DIN Alternate" panose="020B0500000000000000"/>
              <a:ea typeface="Hiragino Kaku Gothic Pro W3" panose="020B0300000000000000"/>
            </a:endParaRPr>
          </a:p>
        </p:txBody>
      </p:sp>
      <p:sp>
        <p:nvSpPr>
          <p:cNvPr id="344" name="テキスト ボックス 343">
            <a:extLst>
              <a:ext uri="{FF2B5EF4-FFF2-40B4-BE49-F238E27FC236}">
                <a16:creationId xmlns:a16="http://schemas.microsoft.com/office/drawing/2014/main" id="{A83CFE74-0377-4B6E-A986-2E52D79AC412}"/>
              </a:ext>
            </a:extLst>
          </p:cNvPr>
          <p:cNvSpPr txBox="1"/>
          <p:nvPr/>
        </p:nvSpPr>
        <p:spPr>
          <a:xfrm>
            <a:off x="1596974" y="38371175"/>
            <a:ext cx="6356299"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またはピクセル</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を単純比較し、最も距離が近いものに分類</a:t>
            </a:r>
            <a:endParaRPr lang="en-US" altLang="ja-JP" sz="2800" dirty="0">
              <a:latin typeface="DIN Alternate" panose="020B0500000000000000"/>
              <a:ea typeface="Hiragino Kaku Gothic Pro W3" panose="020B0300000000000000"/>
            </a:endParaRPr>
          </a:p>
        </p:txBody>
      </p:sp>
      <p:sp>
        <p:nvSpPr>
          <p:cNvPr id="345" name="テキスト ボックス 344">
            <a:extLst>
              <a:ext uri="{FF2B5EF4-FFF2-40B4-BE49-F238E27FC236}">
                <a16:creationId xmlns:a16="http://schemas.microsoft.com/office/drawing/2014/main" id="{71C2415F-93C5-49E8-93FE-05C602BF9830}"/>
              </a:ext>
            </a:extLst>
          </p:cNvPr>
          <p:cNvSpPr txBox="1"/>
          <p:nvPr/>
        </p:nvSpPr>
        <p:spPr>
          <a:xfrm>
            <a:off x="17385594" y="36605549"/>
            <a:ext cx="4315967" cy="67678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dirty="0">
                <a:latin typeface="DIN Alternate" panose="020B0500000000000000"/>
                <a:ea typeface="Hiragino Kaku Gothic Pro W3" panose="020B0300000000000000"/>
              </a:rPr>
              <a:t>PyQt5</a:t>
            </a:r>
            <a:r>
              <a:rPr lang="ja-JP" altLang="en-US" sz="2800" dirty="0">
                <a:latin typeface="DIN Alternate" panose="020B0500000000000000"/>
                <a:ea typeface="Hiragino Kaku Gothic Pro W3" panose="020B0300000000000000"/>
              </a:rPr>
              <a:t>で作成した</a:t>
            </a:r>
            <a:r>
              <a:rPr lang="en-US" altLang="ja-JP" sz="2800" dirty="0">
                <a:latin typeface="DIN Alternate" panose="020B0500000000000000"/>
                <a:ea typeface="Hiragino Kaku Gothic Pro W3" panose="020B0300000000000000"/>
              </a:rPr>
              <a:t>GUI</a:t>
            </a:r>
          </a:p>
        </p:txBody>
      </p:sp>
    </p:spTree>
    <p:extLst>
      <p:ext uri="{BB962C8B-B14F-4D97-AF65-F5344CB8AC3E}">
        <p14:creationId xmlns:p14="http://schemas.microsoft.com/office/powerpoint/2010/main" val="1628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extLst>
              <a:ext uri="{28A0092B-C50C-407E-A947-70E740481C1C}">
                <a14:useLocalDpi xmlns:a14="http://schemas.microsoft.com/office/drawing/2010/main" val="0"/>
              </a:ext>
            </a:extLst>
          </a:blip>
          <a:srcRect/>
          <a:stretch>
            <a:fillRect l="-17000" r="-17000"/>
          </a:stretch>
        </a:blipFill>
        <a:effectLst/>
      </p:bgPr>
    </p:bg>
    <p:spTree>
      <p:nvGrpSpPr>
        <p:cNvPr id="1" name=""/>
        <p:cNvGrpSpPr/>
        <p:nvPr/>
      </p:nvGrpSpPr>
      <p:grpSpPr>
        <a:xfrm>
          <a:off x="0" y="0"/>
          <a:ext cx="0" cy="0"/>
          <a:chOff x="0" y="0"/>
          <a:chExt cx="0" cy="0"/>
        </a:xfrm>
      </p:grpSpPr>
      <p:grpSp>
        <p:nvGrpSpPr>
          <p:cNvPr id="11" name="グループ化 10"/>
          <p:cNvGrpSpPr/>
          <p:nvPr/>
        </p:nvGrpSpPr>
        <p:grpSpPr>
          <a:xfrm>
            <a:off x="31527588" y="10389811"/>
            <a:ext cx="17816199" cy="12951948"/>
            <a:chOff x="31527588" y="14857836"/>
            <a:chExt cx="17816199" cy="12951948"/>
          </a:xfrm>
        </p:grpSpPr>
        <p:sp>
          <p:nvSpPr>
            <p:cNvPr id="27" name="テキスト ボックス 26"/>
            <p:cNvSpPr txBox="1"/>
            <p:nvPr/>
          </p:nvSpPr>
          <p:spPr>
            <a:xfrm>
              <a:off x="31527588" y="14857836"/>
              <a:ext cx="16200000" cy="2730002"/>
            </a:xfrm>
            <a:prstGeom prst="rect">
              <a:avLst/>
            </a:prstGeom>
            <a:noFill/>
          </p:spPr>
          <p:txBody>
            <a:bodyPr wrap="square" lIns="0" tIns="648000" rIns="0" bIns="648000" rtlCol="0">
              <a:spAutoFit/>
            </a:bodyPr>
            <a:lstStyle/>
            <a:p>
              <a:pPr algn="ctr"/>
              <a:r>
                <a:rPr lang="ja-JP" altLang="en-US" sz="9000" b="1">
                  <a:latin typeface="ＭＳ ゴシック" pitchFamily="49" charset="-128"/>
                  <a:ea typeface="ＭＳ ゴシック" pitchFamily="49" charset="-128"/>
                </a:rPr>
                <a:t>テンプレート：</a:t>
              </a:r>
              <a:r>
                <a:rPr lang="en-US" altLang="ja-JP" sz="9000" b="1">
                  <a:latin typeface="ＭＳ ゴシック" pitchFamily="49" charset="-128"/>
                  <a:ea typeface="ＭＳ ゴシック" pitchFamily="49" charset="-128"/>
                </a:rPr>
                <a:t>A0</a:t>
              </a:r>
            </a:p>
          </p:txBody>
        </p:sp>
        <p:sp>
          <p:nvSpPr>
            <p:cNvPr id="28" name="テキスト ボックス 27"/>
            <p:cNvSpPr txBox="1"/>
            <p:nvPr/>
          </p:nvSpPr>
          <p:spPr>
            <a:xfrm>
              <a:off x="31527588" y="18584442"/>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dirty="0">
                  <a:latin typeface="ＭＳ ゴシック" pitchFamily="49" charset="-128"/>
                  <a:ea typeface="ＭＳ ゴシック" pitchFamily="49" charset="-128"/>
                </a:rPr>
                <a:t>ページ設定</a:t>
              </a:r>
              <a:r>
                <a:rPr lang="en-US" altLang="ja-JP" sz="9000" b="1" baseline="40000" dirty="0">
                  <a:latin typeface="ＭＳ ゴシック" pitchFamily="49" charset="-128"/>
                  <a:ea typeface="ＭＳ ゴシック" pitchFamily="49" charset="-128"/>
                </a:rPr>
                <a:t>※</a:t>
              </a:r>
              <a:endParaRPr lang="en-US" altLang="ja-JP" sz="9000" dirty="0">
                <a:latin typeface="ＭＳ ゴシック" pitchFamily="49" charset="-128"/>
                <a:ea typeface="ＭＳ ゴシック" pitchFamily="49" charset="-128"/>
              </a:endParaRPr>
            </a:p>
            <a:p>
              <a:pPr algn="ctr"/>
              <a:r>
                <a:rPr lang="ja-JP" altLang="en-US" sz="9000" dirty="0">
                  <a:latin typeface="ＭＳ ゴシック" pitchFamily="49" charset="-128"/>
                  <a:ea typeface="ＭＳ ゴシック" pitchFamily="49" charset="-128"/>
                </a:rPr>
                <a:t>幅　  </a:t>
              </a:r>
              <a:r>
                <a:rPr lang="en-US" altLang="ja-JP" sz="9000" dirty="0">
                  <a:latin typeface="ＭＳ ゴシック" pitchFamily="49" charset="-128"/>
                  <a:ea typeface="ＭＳ ゴシック" pitchFamily="49" charset="-128"/>
                </a:rPr>
                <a:t>84.1cm</a:t>
              </a:r>
            </a:p>
            <a:p>
              <a:pPr algn="ctr"/>
              <a:r>
                <a:rPr lang="ja-JP" altLang="en-US" sz="9000" dirty="0">
                  <a:latin typeface="ＭＳ ゴシック" pitchFamily="49" charset="-128"/>
                  <a:ea typeface="ＭＳ ゴシック" pitchFamily="49" charset="-128"/>
                </a:rPr>
                <a:t>高さ </a:t>
              </a:r>
              <a:r>
                <a:rPr lang="en-US" altLang="ja-JP" sz="9000" dirty="0">
                  <a:latin typeface="ＭＳ ゴシック" pitchFamily="49" charset="-128"/>
                  <a:ea typeface="ＭＳ ゴシック" pitchFamily="49" charset="-128"/>
                </a:rPr>
                <a:t>118.9cm</a:t>
              </a:r>
            </a:p>
          </p:txBody>
        </p:sp>
        <p:sp>
          <p:nvSpPr>
            <p:cNvPr id="29" name="テキスト ボックス 28"/>
            <p:cNvSpPr txBox="1"/>
            <p:nvPr/>
          </p:nvSpPr>
          <p:spPr>
            <a:xfrm>
              <a:off x="31527588" y="24716630"/>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grpSp>
      <p:sp>
        <p:nvSpPr>
          <p:cNvPr id="8" name="正方形/長方形 7"/>
          <p:cNvSpPr/>
          <p:nvPr/>
        </p:nvSpPr>
        <p:spPr>
          <a:xfrm>
            <a:off x="31527588" y="252187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3" y="27092894"/>
            <a:ext cx="11521280"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82996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sp>
        <p:nvSpPr>
          <p:cNvPr id="12" name="タイトル 1"/>
          <p:cNvSpPr>
            <a:spLocks noGrp="1"/>
          </p:cNvSpPr>
          <p:nvPr>
            <p:ph type="title"/>
          </p:nvPr>
        </p:nvSpPr>
        <p:spPr>
          <a:xfrm>
            <a:off x="0" y="-59207"/>
            <a:ext cx="30276000" cy="5699483"/>
          </a:xfrm>
          <a:solidFill>
            <a:schemeClr val="tx2">
              <a:lumMod val="60000"/>
              <a:lumOff val="40000"/>
            </a:schemeClr>
          </a:solidFill>
          <a:ln>
            <a:solidFill>
              <a:schemeClr val="tx2">
                <a:lumMod val="60000"/>
                <a:lumOff val="40000"/>
              </a:schemeClr>
            </a:solidFill>
          </a:ln>
        </p:spPr>
        <p:txBody>
          <a:bodyPr>
            <a:normAutofit/>
          </a:bodyPr>
          <a:lstStyle/>
          <a:p>
            <a:pPr>
              <a:lnSpc>
                <a:spcPct val="150000"/>
              </a:lnSpc>
            </a:pPr>
            <a:r>
              <a:rPr lang="ja-JP" altLang="en-US" sz="9600" b="1" dirty="0">
                <a:solidFill>
                  <a:schemeClr val="bg1"/>
                </a:solidFill>
              </a:rPr>
              <a:t>情報通信プロジェクト実験：マルチメディア情報検索</a:t>
            </a:r>
            <a:br>
              <a:rPr lang="en-US" altLang="ja-JP" sz="9600" b="1" dirty="0">
                <a:solidFill>
                  <a:schemeClr val="bg1"/>
                </a:solidFill>
              </a:rPr>
            </a:br>
            <a:r>
              <a:rPr lang="en-US" altLang="ja-JP" sz="4000" b="1" dirty="0">
                <a:solidFill>
                  <a:schemeClr val="bg1"/>
                </a:solidFill>
              </a:rPr>
              <a:t>14173028 </a:t>
            </a:r>
            <a:r>
              <a:rPr lang="ja-JP" altLang="en-US" sz="4000" b="1" dirty="0">
                <a:solidFill>
                  <a:schemeClr val="bg1"/>
                </a:solidFill>
              </a:rPr>
              <a:t>黒田紘司　　</a:t>
            </a:r>
            <a:r>
              <a:rPr lang="en-US" altLang="ja-JP" sz="4000" b="1" dirty="0">
                <a:solidFill>
                  <a:schemeClr val="bg1"/>
                </a:solidFill>
              </a:rPr>
              <a:t> 14173048</a:t>
            </a:r>
            <a:r>
              <a:rPr lang="ja-JP" altLang="en-US" sz="4000" b="1" dirty="0">
                <a:solidFill>
                  <a:schemeClr val="bg1"/>
                </a:solidFill>
              </a:rPr>
              <a:t>　齋藤宏行　</a:t>
            </a:r>
            <a:r>
              <a:rPr lang="en-US" altLang="ja-JP" sz="4000" b="1" dirty="0">
                <a:solidFill>
                  <a:schemeClr val="bg1"/>
                </a:solidFill>
              </a:rPr>
              <a:t> 14173079</a:t>
            </a:r>
            <a:r>
              <a:rPr lang="ja-JP" altLang="en-US" sz="4000" b="1" dirty="0">
                <a:solidFill>
                  <a:schemeClr val="bg1"/>
                </a:solidFill>
              </a:rPr>
              <a:t>　山本豊　</a:t>
            </a:r>
            <a:r>
              <a:rPr lang="en-US" altLang="ja-JP" sz="4000" b="1" dirty="0">
                <a:solidFill>
                  <a:schemeClr val="bg1"/>
                </a:solidFill>
              </a:rPr>
              <a:t>14173086</a:t>
            </a:r>
            <a:r>
              <a:rPr lang="ja-JP" altLang="en-US" sz="4000" b="1" dirty="0">
                <a:solidFill>
                  <a:schemeClr val="bg1"/>
                </a:solidFill>
              </a:rPr>
              <a:t>　河村綾菜</a:t>
            </a:r>
            <a:endParaRPr kumimoji="1" lang="ja-JP" altLang="en-US" sz="4000" b="1" dirty="0">
              <a:solidFill>
                <a:schemeClr val="bg1"/>
              </a:solidFill>
            </a:endParaRPr>
          </a:p>
        </p:txBody>
      </p:sp>
      <p:graphicFrame>
        <p:nvGraphicFramePr>
          <p:cNvPr id="13" name="コンテンツ プレースホルダー 7"/>
          <p:cNvGraphicFramePr>
            <a:graphicFrameLocks noGrp="1"/>
          </p:cNvGraphicFramePr>
          <p:nvPr>
            <p:ph idx="1"/>
            <p:extLst>
              <p:ext uri="{D42A27DB-BD31-4B8C-83A1-F6EECF244321}">
                <p14:modId xmlns:p14="http://schemas.microsoft.com/office/powerpoint/2010/main" val="2588117247"/>
              </p:ext>
            </p:extLst>
          </p:nvPr>
        </p:nvGraphicFramePr>
        <p:xfrm>
          <a:off x="2180140" y="9324369"/>
          <a:ext cx="11290548" cy="5858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線コネクタ 5"/>
          <p:cNvCxnSpPr/>
          <p:nvPr/>
        </p:nvCxnSpPr>
        <p:spPr>
          <a:xfrm>
            <a:off x="15139987" y="8640000"/>
            <a:ext cx="0" cy="3416400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コンテンツ プレースホルダー 3"/>
          <p:cNvGraphicFramePr>
            <a:graphicFrameLocks/>
          </p:cNvGraphicFramePr>
          <p:nvPr>
            <p:extLst>
              <p:ext uri="{D42A27DB-BD31-4B8C-83A1-F6EECF244321}">
                <p14:modId xmlns:p14="http://schemas.microsoft.com/office/powerpoint/2010/main" val="3639646701"/>
              </p:ext>
            </p:extLst>
          </p:nvPr>
        </p:nvGraphicFramePr>
        <p:xfrm>
          <a:off x="907641" y="16316715"/>
          <a:ext cx="12267681" cy="51690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3" name="タイトル 1"/>
          <p:cNvSpPr txBox="1">
            <a:spLocks/>
          </p:cNvSpPr>
          <p:nvPr/>
        </p:nvSpPr>
        <p:spPr>
          <a:xfrm>
            <a:off x="665659" y="27000000"/>
            <a:ext cx="7560000" cy="2520000"/>
          </a:xfrm>
          <a:prstGeom prst="rect">
            <a:avLst/>
          </a:prstGeom>
        </p:spPr>
        <p:txBody>
          <a:bodyPr vert="horz" lIns="366856" tIns="183430" rIns="366856" bIns="183430" rtlCol="0" anchor="ctr">
            <a:normAutofit fontScale="40000" lnSpcReduction="20000"/>
          </a:bodyPr>
          <a:lstStyle>
            <a:lvl1pPr algn="ctr" defTabSz="3668569" rtl="0" eaLnBrk="1" latinLnBrk="0" hangingPunct="1">
              <a:spcBef>
                <a:spcPct val="0"/>
              </a:spcBef>
              <a:buNone/>
              <a:defRPr kumimoji="1" sz="17600" kern="1200">
                <a:solidFill>
                  <a:schemeClr val="tx1"/>
                </a:solidFill>
                <a:latin typeface="+mj-lt"/>
                <a:ea typeface="+mj-ea"/>
                <a:cs typeface="+mj-cs"/>
              </a:defRPr>
            </a:lvl1pPr>
          </a:lstStyle>
          <a:p>
            <a:r>
              <a:rPr lang="ja-JP" altLang="en-US" sz="11500" dirty="0">
                <a:solidFill>
                  <a:schemeClr val="accent1"/>
                </a:solidFill>
              </a:rPr>
              <a:t>モザイク</a:t>
            </a:r>
            <a:endParaRPr lang="en-US" altLang="ja-JP" sz="11500" dirty="0">
              <a:solidFill>
                <a:schemeClr val="accent1"/>
              </a:solidFill>
            </a:endParaRPr>
          </a:p>
          <a:p>
            <a:endParaRPr lang="en-US" altLang="ja-JP" sz="6600" dirty="0">
              <a:solidFill>
                <a:schemeClr val="accent1"/>
              </a:solidFill>
            </a:endParaRPr>
          </a:p>
          <a:p>
            <a:r>
              <a:rPr lang="ja-JP" altLang="en-US" sz="7200" dirty="0">
                <a:solidFill>
                  <a:schemeClr val="accent1"/>
                </a:solidFill>
              </a:rPr>
              <a:t>画像をブロックに分割して平均化することによってノイズや照明変動を除去する</a:t>
            </a:r>
          </a:p>
        </p:txBody>
      </p:sp>
      <p:graphicFrame>
        <p:nvGraphicFramePr>
          <p:cNvPr id="24" name="コンテンツ プレースホルダー 4"/>
          <p:cNvGraphicFramePr>
            <a:graphicFrameLocks/>
          </p:cNvGraphicFramePr>
          <p:nvPr>
            <p:extLst>
              <p:ext uri="{D42A27DB-BD31-4B8C-83A1-F6EECF244321}">
                <p14:modId xmlns:p14="http://schemas.microsoft.com/office/powerpoint/2010/main" val="2280828596"/>
              </p:ext>
            </p:extLst>
          </p:nvPr>
        </p:nvGraphicFramePr>
        <p:xfrm>
          <a:off x="1072468" y="28800000"/>
          <a:ext cx="5400000" cy="3600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5" name="タイトル 1"/>
          <p:cNvSpPr txBox="1">
            <a:spLocks/>
          </p:cNvSpPr>
          <p:nvPr/>
        </p:nvSpPr>
        <p:spPr>
          <a:xfrm>
            <a:off x="7920000" y="27000000"/>
            <a:ext cx="7560000" cy="2520000"/>
          </a:xfrm>
          <a:prstGeom prst="rect">
            <a:avLst/>
          </a:prstGeom>
        </p:spPr>
        <p:txBody>
          <a:bodyPr vert="horz" lIns="366856" tIns="183430" rIns="366856" bIns="183430" rtlCol="0" anchor="ctr">
            <a:normAutofit/>
          </a:bodyPr>
          <a:lstStyle>
            <a:lvl1pPr algn="ctr" defTabSz="3668569" rtl="0" eaLnBrk="1" latinLnBrk="0" hangingPunct="1">
              <a:spcBef>
                <a:spcPct val="0"/>
              </a:spcBef>
              <a:buNone/>
              <a:defRPr kumimoji="1" sz="17600" kern="1200">
                <a:solidFill>
                  <a:schemeClr val="tx1"/>
                </a:solidFill>
                <a:latin typeface="+mj-lt"/>
                <a:ea typeface="+mj-ea"/>
                <a:cs typeface="+mj-cs"/>
              </a:defRPr>
            </a:lvl1pPr>
          </a:lstStyle>
          <a:p>
            <a:r>
              <a:rPr lang="ja-JP" altLang="en-US" sz="4600" dirty="0">
                <a:solidFill>
                  <a:schemeClr val="accent1"/>
                </a:solidFill>
              </a:rPr>
              <a:t>エッジ検出</a:t>
            </a:r>
            <a:endParaRPr lang="en-US" altLang="ja-JP" sz="4600" dirty="0">
              <a:solidFill>
                <a:schemeClr val="accent1"/>
              </a:solidFill>
            </a:endParaRPr>
          </a:p>
          <a:p>
            <a:endParaRPr lang="en-US" altLang="ja-JP" sz="2600" dirty="0">
              <a:solidFill>
                <a:schemeClr val="accent1"/>
              </a:solidFill>
            </a:endParaRPr>
          </a:p>
          <a:p>
            <a:r>
              <a:rPr lang="ja-JP" altLang="en-US" sz="2600" dirty="0">
                <a:solidFill>
                  <a:schemeClr val="accent1"/>
                </a:solidFill>
              </a:rPr>
              <a:t>エッジ検出を施すことで画像の輪郭を取り出す</a:t>
            </a:r>
          </a:p>
        </p:txBody>
      </p:sp>
      <p:graphicFrame>
        <p:nvGraphicFramePr>
          <p:cNvPr id="26" name="コンテンツ プレースホルダー 4"/>
          <p:cNvGraphicFramePr>
            <a:graphicFrameLocks/>
          </p:cNvGraphicFramePr>
          <p:nvPr>
            <p:extLst>
              <p:ext uri="{D42A27DB-BD31-4B8C-83A1-F6EECF244321}">
                <p14:modId xmlns:p14="http://schemas.microsoft.com/office/powerpoint/2010/main" val="73793626"/>
              </p:ext>
            </p:extLst>
          </p:nvPr>
        </p:nvGraphicFramePr>
        <p:xfrm>
          <a:off x="8859803" y="28800000"/>
          <a:ext cx="5400000" cy="360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9" name="タイトル 1"/>
          <p:cNvSpPr txBox="1">
            <a:spLocks/>
          </p:cNvSpPr>
          <p:nvPr/>
        </p:nvSpPr>
        <p:spPr>
          <a:xfrm>
            <a:off x="0" y="34200000"/>
            <a:ext cx="7560000" cy="25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ja-JP" altLang="en-US" sz="4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ヒストグラム</a:t>
            </a:r>
            <a:br>
              <a:rPr kumimoji="1" lang="en-US" altLang="ja-JP" sz="6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br>
            <a:endPar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1" lang="ja-JP" altLang="en-US"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画像の輝度値の分布を視覚的に表す</a:t>
            </a:r>
            <a:br>
              <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br>
            <a:endParaRPr kumimoji="1" lang="ja-JP" altLang="en-US"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endParaRPr>
          </a:p>
        </p:txBody>
      </p:sp>
      <p:graphicFrame>
        <p:nvGraphicFramePr>
          <p:cNvPr id="20" name="コンテンツ プレースホルダー 4"/>
          <p:cNvGraphicFramePr>
            <a:graphicFrameLocks/>
          </p:cNvGraphicFramePr>
          <p:nvPr>
            <p:extLst>
              <p:ext uri="{D42A27DB-BD31-4B8C-83A1-F6EECF244321}">
                <p14:modId xmlns:p14="http://schemas.microsoft.com/office/powerpoint/2010/main" val="726700182"/>
              </p:ext>
            </p:extLst>
          </p:nvPr>
        </p:nvGraphicFramePr>
        <p:xfrm>
          <a:off x="972000" y="36000000"/>
          <a:ext cx="5400000" cy="360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22" name="タイトル 1"/>
          <p:cNvSpPr txBox="1">
            <a:spLocks/>
          </p:cNvSpPr>
          <p:nvPr/>
        </p:nvSpPr>
        <p:spPr>
          <a:xfrm>
            <a:off x="7560000" y="34200000"/>
            <a:ext cx="7560000" cy="25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ja-JP" altLang="en-US" sz="50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空間周波数成分</a:t>
            </a:r>
            <a:br>
              <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br>
            <a:endPar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1" lang="ja-JP" altLang="en-US"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画像のエネルギーは低域成分に集中している</a:t>
            </a:r>
            <a:br>
              <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br>
            <a:r>
              <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2</a:t>
            </a:r>
            <a:r>
              <a:rPr kumimoji="1" lang="ja-JP" altLang="en-US"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rPr>
              <a:t>次元離散コサイン変換を用いて画像のスペクトルを計算し、スペクトルから低周波成分を抽出</a:t>
            </a:r>
            <a:endParaRPr kumimoji="1" lang="en-US" altLang="ja-JP" sz="2600" b="0" i="0" u="none" strike="noStrike" kern="1200" cap="none" spc="0" normalizeH="0" baseline="0" noProof="0" dirty="0">
              <a:ln>
                <a:noFill/>
              </a:ln>
              <a:solidFill>
                <a:schemeClr val="accent1"/>
              </a:solidFill>
              <a:effectLst/>
              <a:uLnTx/>
              <a:uFillTx/>
              <a:latin typeface="Calibri Light" panose="020F0302020204030204"/>
              <a:ea typeface="ＭＳ Ｐゴシック" panose="020B0600070205080204" pitchFamily="50" charset="-128"/>
              <a:cs typeface="+mj-cs"/>
            </a:endParaRPr>
          </a:p>
        </p:txBody>
      </p:sp>
      <p:graphicFrame>
        <p:nvGraphicFramePr>
          <p:cNvPr id="30" name="コンテンツ プレースホルダー 4"/>
          <p:cNvGraphicFramePr>
            <a:graphicFrameLocks/>
          </p:cNvGraphicFramePr>
          <p:nvPr>
            <p:extLst>
              <p:ext uri="{D42A27DB-BD31-4B8C-83A1-F6EECF244321}">
                <p14:modId xmlns:p14="http://schemas.microsoft.com/office/powerpoint/2010/main" val="1692226181"/>
              </p:ext>
            </p:extLst>
          </p:nvPr>
        </p:nvGraphicFramePr>
        <p:xfrm>
          <a:off x="8998452" y="36000000"/>
          <a:ext cx="5400000" cy="360000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pSp>
        <p:nvGrpSpPr>
          <p:cNvPr id="38" name="グループ化 37"/>
          <p:cNvGrpSpPr/>
          <p:nvPr/>
        </p:nvGrpSpPr>
        <p:grpSpPr>
          <a:xfrm>
            <a:off x="16200000" y="10800000"/>
            <a:ext cx="6480000" cy="4097451"/>
            <a:chOff x="1403350" y="921435"/>
            <a:chExt cx="6375400" cy="2907151"/>
          </a:xfrm>
        </p:grpSpPr>
        <p:grpSp>
          <p:nvGrpSpPr>
            <p:cNvPr id="39" name="グループ化 38"/>
            <p:cNvGrpSpPr/>
            <p:nvPr/>
          </p:nvGrpSpPr>
          <p:grpSpPr>
            <a:xfrm>
              <a:off x="1403350" y="921435"/>
              <a:ext cx="6375400" cy="2907151"/>
              <a:chOff x="400050" y="972235"/>
              <a:chExt cx="6375400" cy="2907151"/>
            </a:xfrm>
          </p:grpSpPr>
          <p:sp>
            <p:nvSpPr>
              <p:cNvPr id="41" name="正方形/長方形 40"/>
              <p:cNvSpPr/>
              <p:nvPr/>
            </p:nvSpPr>
            <p:spPr>
              <a:xfrm>
                <a:off x="400050" y="972235"/>
                <a:ext cx="6375400" cy="2685929"/>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b="1" i="0" u="none" strike="noStrike" kern="0" cap="none" spc="0" normalizeH="0" baseline="0" noProof="0" dirty="0">
                    <a:ln>
                      <a:noFill/>
                    </a:ln>
                    <a:solidFill>
                      <a:schemeClr val="accent1"/>
                    </a:solidFill>
                    <a:effectLst/>
                    <a:uLnTx/>
                    <a:uFillTx/>
                  </a:rPr>
                  <a:t>単純マッチング</a:t>
                </a:r>
                <a:r>
                  <a:rPr kumimoji="0" lang="ja-JP" altLang="en-US" sz="1800" b="0" i="0" u="none" strike="noStrike" kern="0" cap="none" spc="0" normalizeH="0" baseline="0" noProof="0" dirty="0">
                    <a:ln>
                      <a:noFill/>
                    </a:ln>
                    <a:solidFill>
                      <a:schemeClr val="accent1"/>
                    </a:solidFill>
                    <a:effectLst/>
                    <a:uLnTx/>
                    <a:uFillTx/>
                  </a:rPr>
                  <a:t>　　</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　　　　　　　　　　　　</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二つの画像をピクセルごとに比較し、二乗誤差を計算する</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それをデータベースにあるすべての画像に対して行い、最も二乗誤差が小さい人物を識別結果とする</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p:txBody>
          </p:sp>
          <p:pic>
            <p:nvPicPr>
              <p:cNvPr id="42" name="図 41"/>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079501" y="2451100"/>
                <a:ext cx="1917699" cy="1428286"/>
              </a:xfrm>
              <a:prstGeom prst="rect">
                <a:avLst/>
              </a:prstGeom>
            </p:spPr>
          </p:pic>
          <p:pic>
            <p:nvPicPr>
              <p:cNvPr id="43" name="図 42"/>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108451" y="2451099"/>
                <a:ext cx="1917699" cy="1428287"/>
              </a:xfrm>
              <a:prstGeom prst="rect">
                <a:avLst/>
              </a:prstGeom>
            </p:spPr>
          </p:pic>
          <p:cxnSp>
            <p:nvCxnSpPr>
              <p:cNvPr id="44" name="直線矢印コネクタ 43"/>
              <p:cNvCxnSpPr/>
              <p:nvPr/>
            </p:nvCxnSpPr>
            <p:spPr>
              <a:xfrm>
                <a:off x="3238500" y="3238500"/>
                <a:ext cx="698500" cy="0"/>
              </a:xfrm>
              <a:prstGeom prst="straightConnector1">
                <a:avLst/>
              </a:prstGeom>
              <a:noFill/>
              <a:ln w="19050" cap="flat" cmpd="sng" algn="ctr">
                <a:solidFill>
                  <a:srgbClr val="5B9BD5"/>
                </a:solidFill>
                <a:prstDash val="solid"/>
                <a:miter lim="800000"/>
                <a:headEnd type="triangle"/>
                <a:tailEnd type="triangle"/>
              </a:ln>
              <a:effectLst/>
            </p:spPr>
          </p:cxnSp>
        </p:grpSp>
        <p:sp>
          <p:nvSpPr>
            <p:cNvPr id="40" name="テキスト ボックス 39"/>
            <p:cNvSpPr txBox="1"/>
            <p:nvPr/>
          </p:nvSpPr>
          <p:spPr>
            <a:xfrm>
              <a:off x="4121150" y="3175000"/>
              <a:ext cx="9398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5B9BD5"/>
                  </a:solidFill>
                  <a:effectLst/>
                  <a:uLnTx/>
                  <a:uFillTx/>
                </a:rPr>
                <a:t>画素ごとに比較</a:t>
              </a:r>
            </a:p>
          </p:txBody>
        </p:sp>
      </p:grpSp>
      <p:grpSp>
        <p:nvGrpSpPr>
          <p:cNvPr id="45" name="グループ化 44"/>
          <p:cNvGrpSpPr/>
          <p:nvPr/>
        </p:nvGrpSpPr>
        <p:grpSpPr>
          <a:xfrm>
            <a:off x="23400000" y="10800000"/>
            <a:ext cx="6480000" cy="4320000"/>
            <a:chOff x="1155700" y="883335"/>
            <a:chExt cx="6426200" cy="3644214"/>
          </a:xfrm>
        </p:grpSpPr>
        <p:sp>
          <p:nvSpPr>
            <p:cNvPr id="46" name="正方形/長方形 45"/>
            <p:cNvSpPr/>
            <p:nvPr/>
          </p:nvSpPr>
          <p:spPr>
            <a:xfrm>
              <a:off x="1155700" y="883335"/>
              <a:ext cx="6426200" cy="2123658"/>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b="1" i="0" u="none" strike="noStrike" kern="0" cap="none" spc="0" normalizeH="0" baseline="0" noProof="0" dirty="0">
                  <a:ln>
                    <a:noFill/>
                  </a:ln>
                  <a:solidFill>
                    <a:schemeClr val="accent1"/>
                  </a:solidFill>
                  <a:effectLst/>
                  <a:uLnTx/>
                  <a:uFillTx/>
                </a:rPr>
                <a:t>位相限定相関法</a:t>
              </a:r>
              <a:r>
                <a:rPr kumimoji="0" lang="en-US" altLang="ja-JP" sz="2400" b="1" i="0" u="none" strike="noStrike" kern="0" cap="none" spc="0" normalizeH="0" baseline="0" noProof="0" dirty="0">
                  <a:ln>
                    <a:noFill/>
                  </a:ln>
                  <a:solidFill>
                    <a:schemeClr val="accent1"/>
                  </a:solidFill>
                  <a:effectLst/>
                  <a:uLnTx/>
                  <a:uFillTx/>
                </a:rPr>
                <a:t>(POC)</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画像の合成位相スペクトルの逆フーリエ変換から相関を求める</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データベースのすべての画像に対して行い最も相関が高い人物を識別結果とする</a:t>
              </a:r>
              <a:endParaRPr kumimoji="0" lang="en-US" altLang="ja-JP" sz="1800" b="0"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black"/>
                </a:solidFill>
                <a:effectLst/>
                <a:uLnTx/>
                <a:uFillTx/>
              </a:endParaRPr>
            </a:p>
          </p:txBody>
        </p:sp>
        <p:pic>
          <p:nvPicPr>
            <p:cNvPr id="47" name="図 46"/>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544662" y="2249620"/>
              <a:ext cx="3037238" cy="2277929"/>
            </a:xfrm>
            <a:prstGeom prst="rect">
              <a:avLst/>
            </a:prstGeom>
          </p:spPr>
        </p:pic>
        <p:pic>
          <p:nvPicPr>
            <p:cNvPr id="48" name="図 47"/>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497360" y="2249620"/>
              <a:ext cx="1206771" cy="898793"/>
            </a:xfrm>
            <a:prstGeom prst="rect">
              <a:avLst/>
            </a:prstGeom>
          </p:spPr>
        </p:pic>
        <p:pic>
          <p:nvPicPr>
            <p:cNvPr id="49" name="図 48"/>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510060" y="3317874"/>
              <a:ext cx="1206771" cy="898793"/>
            </a:xfrm>
            <a:prstGeom prst="rect">
              <a:avLst/>
            </a:prstGeom>
          </p:spPr>
        </p:pic>
        <p:sp>
          <p:nvSpPr>
            <p:cNvPr id="50" name="テキスト ボックス 49"/>
            <p:cNvSpPr txBox="1"/>
            <p:nvPr/>
          </p:nvSpPr>
          <p:spPr>
            <a:xfrm>
              <a:off x="3045791" y="3074773"/>
              <a:ext cx="1335709" cy="3894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chemeClr val="accent1"/>
                  </a:solidFill>
                  <a:effectLst/>
                  <a:uLnTx/>
                  <a:uFillTx/>
                </a:rPr>
                <a:t>二つの画像の</a:t>
              </a:r>
              <a:r>
                <a:rPr kumimoji="0" lang="en-US" altLang="ja-JP" sz="1200" b="0" i="0" u="none" strike="noStrike" kern="0" cap="none" spc="0" normalizeH="0" baseline="0" noProof="0" dirty="0">
                  <a:ln>
                    <a:noFill/>
                  </a:ln>
                  <a:solidFill>
                    <a:schemeClr val="accent1"/>
                  </a:solidFill>
                  <a:effectLst/>
                  <a:uLnTx/>
                  <a:uFillTx/>
                </a:rPr>
                <a:t>POC</a:t>
              </a:r>
              <a:r>
                <a:rPr kumimoji="0" lang="ja-JP" altLang="en-US" sz="1200" b="0" i="0" u="none" strike="noStrike" kern="0" cap="none" spc="0" normalizeH="0" baseline="0" noProof="0" dirty="0">
                  <a:ln>
                    <a:noFill/>
                  </a:ln>
                  <a:solidFill>
                    <a:schemeClr val="accent1"/>
                  </a:solidFill>
                  <a:effectLst/>
                  <a:uLnTx/>
                  <a:uFillTx/>
                </a:rPr>
                <a:t>関数を求める</a:t>
              </a:r>
            </a:p>
          </p:txBody>
        </p:sp>
        <p:cxnSp>
          <p:nvCxnSpPr>
            <p:cNvPr id="51" name="直線コネクタ 50"/>
            <p:cNvCxnSpPr/>
            <p:nvPr/>
          </p:nvCxnSpPr>
          <p:spPr>
            <a:xfrm>
              <a:off x="2704131" y="2717800"/>
              <a:ext cx="341660" cy="430613"/>
            </a:xfrm>
            <a:prstGeom prst="line">
              <a:avLst/>
            </a:prstGeom>
            <a:noFill/>
            <a:ln w="6350" cap="flat" cmpd="sng" algn="ctr">
              <a:solidFill>
                <a:srgbClr val="5B9BD5"/>
              </a:solidFill>
              <a:prstDash val="solid"/>
              <a:miter lim="800000"/>
            </a:ln>
            <a:effectLst/>
          </p:spPr>
        </p:cxnSp>
        <p:cxnSp>
          <p:nvCxnSpPr>
            <p:cNvPr id="52" name="直線コネクタ 51"/>
            <p:cNvCxnSpPr>
              <a:stCxn id="49" idx="3"/>
            </p:cNvCxnSpPr>
            <p:nvPr/>
          </p:nvCxnSpPr>
          <p:spPr>
            <a:xfrm flipV="1">
              <a:off x="2716831" y="3429000"/>
              <a:ext cx="328960" cy="338271"/>
            </a:xfrm>
            <a:prstGeom prst="line">
              <a:avLst/>
            </a:prstGeom>
            <a:noFill/>
            <a:ln w="6350" cap="flat" cmpd="sng" algn="ctr">
              <a:solidFill>
                <a:srgbClr val="5B9BD5"/>
              </a:solidFill>
              <a:prstDash val="solid"/>
              <a:miter lim="800000"/>
            </a:ln>
            <a:effectLst/>
          </p:spPr>
        </p:cxnSp>
        <p:cxnSp>
          <p:nvCxnSpPr>
            <p:cNvPr id="53" name="直線矢印コネクタ 52"/>
            <p:cNvCxnSpPr/>
            <p:nvPr/>
          </p:nvCxnSpPr>
          <p:spPr>
            <a:xfrm flipV="1">
              <a:off x="4252562" y="3317874"/>
              <a:ext cx="470598" cy="2"/>
            </a:xfrm>
            <a:prstGeom prst="straightConnector1">
              <a:avLst/>
            </a:prstGeom>
            <a:noFill/>
            <a:ln w="6350" cap="flat" cmpd="sng" algn="ctr">
              <a:solidFill>
                <a:srgbClr val="5B9BD5"/>
              </a:solidFill>
              <a:prstDash val="solid"/>
              <a:miter lim="800000"/>
              <a:tailEnd type="triangle"/>
            </a:ln>
            <a:effectLst/>
          </p:spPr>
        </p:cxnSp>
      </p:grpSp>
      <p:grpSp>
        <p:nvGrpSpPr>
          <p:cNvPr id="54" name="グループ化 53"/>
          <p:cNvGrpSpPr/>
          <p:nvPr/>
        </p:nvGrpSpPr>
        <p:grpSpPr>
          <a:xfrm>
            <a:off x="16200000" y="16200000"/>
            <a:ext cx="6480000" cy="4320000"/>
            <a:chOff x="2311400" y="1231298"/>
            <a:chExt cx="4775200" cy="3218795"/>
          </a:xfrm>
        </p:grpSpPr>
        <p:sp>
          <p:nvSpPr>
            <p:cNvPr id="55" name="テキスト ボックス 54"/>
            <p:cNvSpPr txBox="1"/>
            <p:nvPr/>
          </p:nvSpPr>
          <p:spPr>
            <a:xfrm>
              <a:off x="2311400" y="1231298"/>
              <a:ext cx="4775200" cy="10319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chemeClr val="accent1"/>
                  </a:solidFill>
                  <a:effectLst/>
                  <a:uLnTx/>
                  <a:uFillTx/>
                </a:rPr>
                <a:t>k-</a:t>
              </a:r>
              <a:r>
                <a:rPr kumimoji="0" lang="en-US" altLang="ja-JP" sz="2400" b="1" i="0" u="none" strike="noStrike" kern="0" cap="none" spc="0" normalizeH="0" baseline="0" noProof="0" dirty="0" err="1">
                  <a:ln>
                    <a:noFill/>
                  </a:ln>
                  <a:solidFill>
                    <a:schemeClr val="accent1"/>
                  </a:solidFill>
                  <a:effectLst/>
                  <a:uLnTx/>
                  <a:uFillTx/>
                </a:rPr>
                <a:t>nn</a:t>
              </a:r>
              <a:r>
                <a:rPr kumimoji="0" lang="ja-JP" altLang="en-US" sz="2400" b="1" i="0" u="none" strike="noStrike" kern="0" cap="none" spc="0" normalizeH="0" baseline="0" noProof="0" dirty="0">
                  <a:ln>
                    <a:noFill/>
                  </a:ln>
                  <a:solidFill>
                    <a:schemeClr val="accent1"/>
                  </a:solidFill>
                  <a:effectLst/>
                  <a:uLnTx/>
                  <a:uFillTx/>
                </a:rPr>
                <a:t>法</a:t>
              </a:r>
              <a:endParaRPr kumimoji="0" lang="en-US" altLang="ja-JP" sz="2400" b="1"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データベース上でユークリッド距離が近い </a:t>
              </a:r>
              <a:r>
                <a:rPr kumimoji="0" lang="en-US" altLang="ja-JP" sz="1800" b="0" i="0" u="none" strike="noStrike" kern="0" cap="none" spc="0" normalizeH="0" baseline="0" noProof="0" dirty="0">
                  <a:ln>
                    <a:noFill/>
                  </a:ln>
                  <a:solidFill>
                    <a:schemeClr val="accent1"/>
                  </a:solidFill>
                  <a:effectLst/>
                  <a:uLnTx/>
                  <a:uFillTx/>
                </a:rPr>
                <a:t>k </a:t>
              </a:r>
              <a:r>
                <a:rPr kumimoji="0" lang="ja-JP" altLang="en-US" sz="1800" b="0" i="0" u="none" strike="noStrike" kern="0" cap="none" spc="0" normalizeH="0" baseline="0" noProof="0" dirty="0">
                  <a:ln>
                    <a:noFill/>
                  </a:ln>
                  <a:solidFill>
                    <a:schemeClr val="accent1"/>
                  </a:solidFill>
                  <a:effectLst/>
                  <a:uLnTx/>
                  <a:uFillTx/>
                </a:rPr>
                <a:t>個の画像の内、最も多数を占めた人物を識 別結果とする</a:t>
              </a:r>
            </a:p>
          </p:txBody>
        </p:sp>
        <p:grpSp>
          <p:nvGrpSpPr>
            <p:cNvPr id="56" name="グループ化 55"/>
            <p:cNvGrpSpPr/>
            <p:nvPr/>
          </p:nvGrpSpPr>
          <p:grpSpPr>
            <a:xfrm>
              <a:off x="2584450" y="2523960"/>
              <a:ext cx="2857500" cy="1926133"/>
              <a:chOff x="3314700" y="2565290"/>
              <a:chExt cx="2857500" cy="1926133"/>
            </a:xfrm>
          </p:grpSpPr>
          <p:sp>
            <p:nvSpPr>
              <p:cNvPr id="58" name="円/楕円 57"/>
              <p:cNvSpPr/>
              <p:nvPr/>
            </p:nvSpPr>
            <p:spPr>
              <a:xfrm>
                <a:off x="4613275" y="3429000"/>
                <a:ext cx="171450" cy="165100"/>
              </a:xfrm>
              <a:prstGeom prst="ellipse">
                <a:avLst/>
              </a:prstGeom>
              <a:solidFill>
                <a:srgbClr val="FF0000"/>
              </a:solidFill>
              <a:ln w="127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9" name="二等辺三角形 58"/>
              <p:cNvSpPr/>
              <p:nvPr/>
            </p:nvSpPr>
            <p:spPr>
              <a:xfrm>
                <a:off x="5969000" y="2921437"/>
                <a:ext cx="203200" cy="17780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0" name="二等辺三角形 59"/>
              <p:cNvSpPr/>
              <p:nvPr/>
            </p:nvSpPr>
            <p:spPr>
              <a:xfrm>
                <a:off x="4410075" y="3733800"/>
                <a:ext cx="203200" cy="17780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1" name="二等辺三角形 60"/>
              <p:cNvSpPr/>
              <p:nvPr/>
            </p:nvSpPr>
            <p:spPr>
              <a:xfrm>
                <a:off x="4914900" y="3587750"/>
                <a:ext cx="203200" cy="17780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2" name="二等辺三角形 61"/>
              <p:cNvSpPr/>
              <p:nvPr/>
            </p:nvSpPr>
            <p:spPr>
              <a:xfrm>
                <a:off x="3314700" y="3594100"/>
                <a:ext cx="203200" cy="177800"/>
              </a:xfrm>
              <a:prstGeom prst="triangl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3" name="正方形/長方形 62"/>
              <p:cNvSpPr/>
              <p:nvPr/>
            </p:nvSpPr>
            <p:spPr>
              <a:xfrm>
                <a:off x="4289425" y="3167281"/>
                <a:ext cx="190500" cy="177800"/>
              </a:xfrm>
              <a:prstGeom prst="rect">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4" name="正方形/長方形 63"/>
              <p:cNvSpPr/>
              <p:nvPr/>
            </p:nvSpPr>
            <p:spPr>
              <a:xfrm>
                <a:off x="3836988" y="3235325"/>
                <a:ext cx="190500" cy="177800"/>
              </a:xfrm>
              <a:prstGeom prst="rect">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5" name="正方形/長方形 64"/>
              <p:cNvSpPr/>
              <p:nvPr/>
            </p:nvSpPr>
            <p:spPr>
              <a:xfrm>
                <a:off x="3932238" y="4313623"/>
                <a:ext cx="190500" cy="177800"/>
              </a:xfrm>
              <a:prstGeom prst="rect">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6" name="正方形/長方形 65"/>
              <p:cNvSpPr/>
              <p:nvPr/>
            </p:nvSpPr>
            <p:spPr>
              <a:xfrm>
                <a:off x="5314950" y="3857188"/>
                <a:ext cx="190500" cy="177800"/>
              </a:xfrm>
              <a:prstGeom prst="rect">
                <a:avLst/>
              </a:prstGeom>
              <a:solidFill>
                <a:srgbClr val="70AD47"/>
              </a:solidFill>
              <a:ln w="1270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7" name="円/楕円 66"/>
              <p:cNvSpPr/>
              <p:nvPr/>
            </p:nvSpPr>
            <p:spPr>
              <a:xfrm>
                <a:off x="4051300" y="2863850"/>
                <a:ext cx="1282700" cy="1285438"/>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68" name="円/楕円 67"/>
              <p:cNvSpPr/>
              <p:nvPr/>
            </p:nvSpPr>
            <p:spPr>
              <a:xfrm>
                <a:off x="3721100" y="2565290"/>
                <a:ext cx="1955800" cy="1882557"/>
              </a:xfrm>
              <a:prstGeom prst="ellipse">
                <a:avLst/>
              </a:prstGeom>
              <a:noFill/>
              <a:ln w="12700" cap="flat" cmpd="sng" algn="ctr">
                <a:solidFill>
                  <a:sysClr val="windowText" lastClr="000000"/>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sp>
          <p:nvSpPr>
            <p:cNvPr id="57" name="テキスト ボックス 56"/>
            <p:cNvSpPr txBox="1"/>
            <p:nvPr/>
          </p:nvSpPr>
          <p:spPr>
            <a:xfrm>
              <a:off x="5508625" y="3193995"/>
              <a:ext cx="1447800" cy="7108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chemeClr val="accent1"/>
                  </a:solidFill>
                  <a:effectLst/>
                  <a:uLnTx/>
                  <a:uFillTx/>
                </a:rPr>
                <a:t>k=3</a:t>
              </a:r>
              <a:r>
                <a:rPr kumimoji="0" lang="ja-JP" altLang="en-US" sz="1400" b="0" i="0" u="none" strike="noStrike" kern="0" cap="none" spc="0" normalizeH="0" baseline="0" noProof="0" dirty="0">
                  <a:ln>
                    <a:noFill/>
                  </a:ln>
                  <a:solidFill>
                    <a:schemeClr val="accent1"/>
                  </a:solidFill>
                  <a:effectLst/>
                  <a:uLnTx/>
                  <a:uFillTx/>
                </a:rPr>
                <a:t>のとき</a:t>
              </a:r>
              <a:r>
                <a:rPr kumimoji="0" lang="en-US" altLang="ja-JP" sz="1400" b="0" i="0" u="none" strike="noStrike" kern="0" cap="none" spc="0" normalizeH="0" baseline="0" noProof="0" dirty="0">
                  <a:ln>
                    <a:noFill/>
                  </a:ln>
                  <a:solidFill>
                    <a:schemeClr val="accent1"/>
                  </a:solidFill>
                  <a:effectLst/>
                  <a:uLnTx/>
                  <a:uFillTx/>
                </a:rPr>
                <a:t>(</a:t>
              </a:r>
              <a:r>
                <a:rPr kumimoji="0" lang="ja-JP" altLang="en-US" sz="1400" b="0" i="0" u="none" strike="noStrike" kern="0" cap="none" spc="0" normalizeH="0" baseline="0" noProof="0" dirty="0">
                  <a:ln>
                    <a:noFill/>
                  </a:ln>
                  <a:solidFill>
                    <a:schemeClr val="accent1"/>
                  </a:solidFill>
                  <a:effectLst/>
                  <a:uLnTx/>
                  <a:uFillTx/>
                </a:rPr>
                <a:t>実線</a:t>
              </a:r>
              <a:r>
                <a:rPr kumimoji="0" lang="en-US" altLang="ja-JP" sz="1400" b="0" i="0" u="none" strike="noStrike" kern="0" cap="none" spc="0" normalizeH="0" baseline="0" noProof="0" dirty="0">
                  <a:ln>
                    <a:noFill/>
                  </a:ln>
                  <a:solidFill>
                    <a:schemeClr val="accent1"/>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chemeClr val="accent1"/>
                  </a:solidFill>
                  <a:effectLst/>
                  <a:uLnTx/>
                  <a:uFillTx/>
                </a:rPr>
                <a:t>　識別結果△</a:t>
              </a:r>
              <a:endParaRPr kumimoji="0" lang="en-US" altLang="ja-JP" sz="1400" b="0" i="0" u="none" strike="noStrike" kern="0" cap="none" spc="0" normalizeH="0" baseline="0" noProof="0" dirty="0">
                <a:ln>
                  <a:noFill/>
                </a:ln>
                <a:solidFill>
                  <a:schemeClr val="accent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chemeClr val="accent1"/>
                  </a:solidFill>
                  <a:effectLst/>
                  <a:uLnTx/>
                  <a:uFillTx/>
                </a:rPr>
                <a:t>k=5</a:t>
              </a:r>
              <a:r>
                <a:rPr kumimoji="0" lang="ja-JP" altLang="en-US" sz="1400" b="0" i="0" u="none" strike="noStrike" kern="0" cap="none" spc="0" normalizeH="0" baseline="0" noProof="0" dirty="0">
                  <a:ln>
                    <a:noFill/>
                  </a:ln>
                  <a:solidFill>
                    <a:schemeClr val="accent1"/>
                  </a:solidFill>
                  <a:effectLst/>
                  <a:uLnTx/>
                  <a:uFillTx/>
                </a:rPr>
                <a:t>のとき</a:t>
              </a:r>
              <a:r>
                <a:rPr kumimoji="0" lang="en-US" altLang="ja-JP" sz="1400" b="0" i="0" u="none" strike="noStrike" kern="0" cap="none" spc="0" normalizeH="0" baseline="0" noProof="0" dirty="0">
                  <a:ln>
                    <a:noFill/>
                  </a:ln>
                  <a:solidFill>
                    <a:schemeClr val="accent1"/>
                  </a:solidFill>
                  <a:effectLst/>
                  <a:uLnTx/>
                  <a:uFillTx/>
                </a:rPr>
                <a:t>(</a:t>
              </a:r>
              <a:r>
                <a:rPr kumimoji="0" lang="ja-JP" altLang="en-US" sz="1400" b="0" i="0" u="none" strike="noStrike" kern="0" cap="none" spc="0" normalizeH="0" baseline="0" noProof="0" dirty="0">
                  <a:ln>
                    <a:noFill/>
                  </a:ln>
                  <a:solidFill>
                    <a:schemeClr val="accent1"/>
                  </a:solidFill>
                  <a:effectLst/>
                  <a:uLnTx/>
                  <a:uFillTx/>
                </a:rPr>
                <a:t>点線</a:t>
              </a:r>
              <a:r>
                <a:rPr kumimoji="0" lang="en-US" altLang="ja-JP" sz="1400" b="0" i="0" u="none" strike="noStrike" kern="0" cap="none" spc="0" normalizeH="0" baseline="0" noProof="0" dirty="0">
                  <a:ln>
                    <a:noFill/>
                  </a:ln>
                  <a:solidFill>
                    <a:schemeClr val="accent1"/>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chemeClr val="accent1"/>
                  </a:solidFill>
                  <a:effectLst/>
                  <a:uLnTx/>
                  <a:uFillTx/>
                </a:rPr>
                <a:t>　識別結果□</a:t>
              </a:r>
            </a:p>
          </p:txBody>
        </p:sp>
      </p:grpSp>
      <p:grpSp>
        <p:nvGrpSpPr>
          <p:cNvPr id="69" name="グループ化 68"/>
          <p:cNvGrpSpPr/>
          <p:nvPr/>
        </p:nvGrpSpPr>
        <p:grpSpPr>
          <a:xfrm>
            <a:off x="23400000" y="16200000"/>
            <a:ext cx="6480000" cy="4320000"/>
            <a:chOff x="2222500" y="1676400"/>
            <a:chExt cx="5080000" cy="2937434"/>
          </a:xfrm>
        </p:grpSpPr>
        <p:sp>
          <p:nvSpPr>
            <p:cNvPr id="70" name="テキスト ボックス 69"/>
            <p:cNvSpPr txBox="1"/>
            <p:nvPr/>
          </p:nvSpPr>
          <p:spPr>
            <a:xfrm>
              <a:off x="2222500" y="1676400"/>
              <a:ext cx="5080000" cy="94174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2400" b="1" i="0" u="none" strike="noStrike" kern="0" cap="none" spc="0" normalizeH="0" baseline="0" noProof="0" dirty="0">
                  <a:ln>
                    <a:noFill/>
                  </a:ln>
                  <a:solidFill>
                    <a:schemeClr val="accent1"/>
                  </a:solidFill>
                  <a:effectLst/>
                  <a:uLnTx/>
                  <a:uFillTx/>
                </a:rPr>
                <a:t>部分空間法</a:t>
              </a:r>
              <a:endParaRPr kumimoji="0" lang="en-US" altLang="ja-JP" sz="2400" b="1"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2400" b="1" i="0" u="none" strike="noStrike" kern="0" cap="none" spc="0" normalizeH="0" baseline="0" noProof="0" dirty="0">
                <a:ln>
                  <a:noFill/>
                </a:ln>
                <a:solidFill>
                  <a:schemeClr val="accent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chemeClr val="accent1"/>
                  </a:solidFill>
                  <a:effectLst/>
                  <a:uLnTx/>
                  <a:uFillTx/>
                </a:rPr>
                <a:t>データベースの画像から人物ごとの部分空間を作成し、入力画像との誤差が最も小さくなる人物を識別結果とする</a:t>
              </a:r>
              <a:endParaRPr kumimoji="0" lang="en-US" altLang="ja-JP" sz="1800" b="0" i="0" u="none" strike="noStrike" kern="0" cap="none" spc="0" normalizeH="0" baseline="0" noProof="0" dirty="0">
                <a:ln>
                  <a:noFill/>
                </a:ln>
                <a:solidFill>
                  <a:schemeClr val="accent1"/>
                </a:solidFill>
                <a:effectLst/>
                <a:uLnTx/>
                <a:uFillTx/>
              </a:endParaRPr>
            </a:p>
          </p:txBody>
        </p:sp>
        <p:pic>
          <p:nvPicPr>
            <p:cNvPr id="71" name="図 70"/>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2403476" y="3975099"/>
              <a:ext cx="542924" cy="638735"/>
            </a:xfrm>
            <a:prstGeom prst="rect">
              <a:avLst/>
            </a:prstGeom>
          </p:spPr>
        </p:pic>
        <p:pic>
          <p:nvPicPr>
            <p:cNvPr id="72" name="図 71"/>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3181350" y="3975099"/>
              <a:ext cx="542925" cy="638735"/>
            </a:xfrm>
            <a:prstGeom prst="rect">
              <a:avLst/>
            </a:prstGeom>
          </p:spPr>
        </p:pic>
        <p:pic>
          <p:nvPicPr>
            <p:cNvPr id="73" name="図 72"/>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181350" y="3086099"/>
              <a:ext cx="542925" cy="638735"/>
            </a:xfrm>
            <a:prstGeom prst="rect">
              <a:avLst/>
            </a:prstGeom>
          </p:spPr>
        </p:pic>
        <p:pic>
          <p:nvPicPr>
            <p:cNvPr id="74" name="図 73"/>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2403475" y="3086100"/>
              <a:ext cx="542925" cy="638735"/>
            </a:xfrm>
            <a:prstGeom prst="rect">
              <a:avLst/>
            </a:prstGeom>
          </p:spPr>
        </p:pic>
        <p:sp>
          <p:nvSpPr>
            <p:cNvPr id="75" name="テキスト ボックス 74"/>
            <p:cNvSpPr txBox="1"/>
            <p:nvPr/>
          </p:nvSpPr>
          <p:spPr>
            <a:xfrm>
              <a:off x="3724275" y="3696078"/>
              <a:ext cx="3336926" cy="35576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prstClr val="black"/>
                  </a:solidFill>
                  <a:effectLst/>
                  <a:uLnTx/>
                  <a:uFillTx/>
                </a:rPr>
                <a:t>　　　</a:t>
              </a:r>
              <a:r>
                <a:rPr kumimoji="0" lang="ja-JP" altLang="en-US" sz="1400" b="0" i="0" u="none" strike="noStrike" kern="0" cap="none" spc="0" normalizeH="0" baseline="0" noProof="0" dirty="0">
                  <a:ln>
                    <a:noFill/>
                  </a:ln>
                  <a:solidFill>
                    <a:schemeClr val="accent1"/>
                  </a:solidFill>
                  <a:effectLst/>
                  <a:uLnTx/>
                  <a:uFillTx/>
                </a:rPr>
                <a:t>　・・・</a:t>
              </a:r>
              <a:endParaRPr kumimoji="0" lang="en-US" altLang="ja-JP" sz="1400" b="0" i="0" u="none" strike="noStrike" kern="0" cap="none" spc="0" normalizeH="0" baseline="0" noProof="0" dirty="0">
                <a:ln>
                  <a:noFill/>
                </a:ln>
                <a:solidFill>
                  <a:schemeClr val="accent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schemeClr val="accent1"/>
                  </a:solidFill>
                  <a:effectLst/>
                  <a:uLnTx/>
                  <a:uFillTx/>
                </a:rPr>
                <a:t>(1</a:t>
              </a:r>
              <a:r>
                <a:rPr kumimoji="0" lang="ja-JP" altLang="en-US" sz="1400" b="0" i="0" u="none" strike="noStrike" kern="0" cap="none" spc="0" normalizeH="0" baseline="0" noProof="0" dirty="0">
                  <a:ln>
                    <a:noFill/>
                  </a:ln>
                  <a:solidFill>
                    <a:schemeClr val="accent1"/>
                  </a:solidFill>
                  <a:effectLst/>
                  <a:uLnTx/>
                  <a:uFillTx/>
                </a:rPr>
                <a:t>人につき</a:t>
              </a:r>
              <a:r>
                <a:rPr kumimoji="0" lang="en-US" altLang="ja-JP" sz="1400" b="0" i="0" u="none" strike="noStrike" kern="0" cap="none" spc="0" normalizeH="0" baseline="0" noProof="0" dirty="0">
                  <a:ln>
                    <a:noFill/>
                  </a:ln>
                  <a:solidFill>
                    <a:schemeClr val="accent1"/>
                  </a:solidFill>
                  <a:effectLst/>
                  <a:uLnTx/>
                  <a:uFillTx/>
                </a:rPr>
                <a:t>10</a:t>
              </a:r>
              <a:r>
                <a:rPr kumimoji="0" lang="ja-JP" altLang="en-US" sz="1400" b="0" i="0" u="none" strike="noStrike" kern="0" cap="none" spc="0" normalizeH="0" baseline="0" noProof="0" dirty="0">
                  <a:ln>
                    <a:noFill/>
                  </a:ln>
                  <a:solidFill>
                    <a:schemeClr val="accent1"/>
                  </a:solidFill>
                  <a:effectLst/>
                  <a:uLnTx/>
                  <a:uFillTx/>
                </a:rPr>
                <a:t>枚</a:t>
              </a:r>
              <a:r>
                <a:rPr kumimoji="0" lang="en-US" altLang="ja-JP" sz="1400" b="0" i="0" u="none" strike="noStrike" kern="0" cap="none" spc="0" normalizeH="0" baseline="0" noProof="0" dirty="0">
                  <a:ln>
                    <a:noFill/>
                  </a:ln>
                  <a:solidFill>
                    <a:schemeClr val="accent1"/>
                  </a:solidFill>
                  <a:effectLst/>
                  <a:uLnTx/>
                  <a:uFillTx/>
                </a:rPr>
                <a:t>)</a:t>
              </a:r>
              <a:endParaRPr kumimoji="0" lang="ja-JP" altLang="en-US" sz="1400" b="0" i="0" u="none" strike="noStrike" kern="0" cap="none" spc="0" normalizeH="0" baseline="0" noProof="0" dirty="0">
                <a:ln>
                  <a:noFill/>
                </a:ln>
                <a:solidFill>
                  <a:schemeClr val="accent1"/>
                </a:solidFill>
                <a:effectLst/>
                <a:uLnTx/>
                <a:uFillTx/>
              </a:endParaRPr>
            </a:p>
          </p:txBody>
        </p:sp>
        <p:sp>
          <p:nvSpPr>
            <p:cNvPr id="76" name="円弧 75"/>
            <p:cNvSpPr/>
            <p:nvPr/>
          </p:nvSpPr>
          <p:spPr>
            <a:xfrm>
              <a:off x="4433094" y="3086099"/>
              <a:ext cx="685800" cy="1527735"/>
            </a:xfrm>
            <a:prstGeom prst="arc">
              <a:avLst>
                <a:gd name="adj1" fmla="val 16547543"/>
                <a:gd name="adj2" fmla="val 5068348"/>
              </a:avLst>
            </a:prstGeom>
            <a:no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pic>
          <p:nvPicPr>
            <p:cNvPr id="77" name="Picture 2" descr="C:\Users\emelia\Desktop\部分空間法画像.png"/>
            <p:cNvPicPr>
              <a:picLocks noChangeAspect="1" noChangeArrowheads="1"/>
            </p:cNvPicPr>
            <p:nvPr/>
          </p:nvPicPr>
          <p:blipFill rotWithShape="1">
            <a:blip r:embed="rId41">
              <a:extLst>
                <a:ext uri="{28A0092B-C50C-407E-A947-70E740481C1C}">
                  <a14:useLocalDpi xmlns:a14="http://schemas.microsoft.com/office/drawing/2010/main" val="0"/>
                </a:ext>
              </a:extLst>
            </a:blip>
            <a:srcRect l="79566" t="5675" r="13101" b="88431"/>
            <a:stretch/>
          </p:blipFill>
          <p:spPr bwMode="auto">
            <a:xfrm>
              <a:off x="6295926" y="3618400"/>
              <a:ext cx="342904" cy="3392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emelia\Desktop\部分空間法画像.png"/>
            <p:cNvPicPr>
              <a:picLocks noChangeAspect="1" noChangeArrowheads="1"/>
            </p:cNvPicPr>
            <p:nvPr/>
          </p:nvPicPr>
          <p:blipFill rotWithShape="1">
            <a:blip r:embed="rId41">
              <a:extLst>
                <a:ext uri="{28A0092B-C50C-407E-A947-70E740481C1C}">
                  <a14:useLocalDpi xmlns:a14="http://schemas.microsoft.com/office/drawing/2010/main" val="0"/>
                </a:ext>
              </a:extLst>
            </a:blip>
            <a:srcRect l="79702" t="26789" r="12966" b="67475"/>
            <a:stretch/>
          </p:blipFill>
          <p:spPr bwMode="auto">
            <a:xfrm>
              <a:off x="6808097" y="3374417"/>
              <a:ext cx="3429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Users\emelia\Desktop\部分空間法画像.png"/>
            <p:cNvPicPr>
              <a:picLocks noChangeAspect="1" noChangeArrowheads="1"/>
            </p:cNvPicPr>
            <p:nvPr/>
          </p:nvPicPr>
          <p:blipFill rotWithShape="1">
            <a:blip r:embed="rId41">
              <a:extLst>
                <a:ext uri="{28A0092B-C50C-407E-A947-70E740481C1C}">
                  <a14:useLocalDpi xmlns:a14="http://schemas.microsoft.com/office/drawing/2010/main" val="0"/>
                </a:ext>
              </a:extLst>
            </a:blip>
            <a:srcRect l="79566" t="47305" r="13170" b="46298"/>
            <a:stretch/>
          </p:blipFill>
          <p:spPr bwMode="auto">
            <a:xfrm>
              <a:off x="6299104" y="3067339"/>
              <a:ext cx="339726" cy="3683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C:\Users\emelia\Desktop\部分空間法画像.png"/>
            <p:cNvPicPr>
              <a:picLocks noChangeAspect="1" noChangeArrowheads="1"/>
            </p:cNvPicPr>
            <p:nvPr/>
          </p:nvPicPr>
          <p:blipFill rotWithShape="1">
            <a:blip r:embed="rId41">
              <a:extLst>
                <a:ext uri="{28A0092B-C50C-407E-A947-70E740481C1C}">
                  <a14:useLocalDpi xmlns:a14="http://schemas.microsoft.com/office/drawing/2010/main" val="0"/>
                </a:ext>
              </a:extLst>
            </a:blip>
            <a:srcRect l="79533" t="68262" r="13135" b="25782"/>
            <a:stretch/>
          </p:blipFill>
          <p:spPr bwMode="auto">
            <a:xfrm>
              <a:off x="6813263" y="3902216"/>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C:\Users\emelia\Desktop\部分空間法画像.png"/>
            <p:cNvPicPr>
              <a:picLocks noChangeAspect="1" noChangeArrowheads="1"/>
            </p:cNvPicPr>
            <p:nvPr/>
          </p:nvPicPr>
          <p:blipFill rotWithShape="1">
            <a:blip r:embed="rId41">
              <a:extLst>
                <a:ext uri="{28A0092B-C50C-407E-A947-70E740481C1C}">
                  <a14:useLocalDpi xmlns:a14="http://schemas.microsoft.com/office/drawing/2010/main" val="0"/>
                </a:ext>
              </a:extLst>
            </a:blip>
            <a:srcRect l="79498" t="89218" r="12830" b="4542"/>
            <a:stretch/>
          </p:blipFill>
          <p:spPr bwMode="auto">
            <a:xfrm>
              <a:off x="6280056" y="4140449"/>
              <a:ext cx="358774" cy="359212"/>
            </a:xfrm>
            <a:prstGeom prst="rect">
              <a:avLst/>
            </a:prstGeom>
            <a:noFill/>
            <a:extLst>
              <a:ext uri="{909E8E84-426E-40DD-AFC4-6F175D3DCCD1}">
                <a14:hiddenFill xmlns:a14="http://schemas.microsoft.com/office/drawing/2010/main">
                  <a:solidFill>
                    <a:srgbClr val="FFFFFF"/>
                  </a:solidFill>
                </a14:hiddenFill>
              </a:ext>
            </a:extLst>
          </p:spPr>
        </p:pic>
        <p:sp>
          <p:nvSpPr>
            <p:cNvPr id="82" name="右矢印 81"/>
            <p:cNvSpPr/>
            <p:nvPr/>
          </p:nvSpPr>
          <p:spPr>
            <a:xfrm>
              <a:off x="5219052" y="3595321"/>
              <a:ext cx="996856" cy="623977"/>
            </a:xfrm>
            <a:prstGeom prst="rightArrow">
              <a:avLst/>
            </a:prstGeom>
            <a:no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3" name="テキスト ボックス 82"/>
            <p:cNvSpPr txBox="1"/>
            <p:nvPr/>
          </p:nvSpPr>
          <p:spPr>
            <a:xfrm>
              <a:off x="5179689" y="3804529"/>
              <a:ext cx="1296048" cy="1726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chemeClr val="accent1"/>
                  </a:solidFill>
                  <a:effectLst/>
                  <a:uLnTx/>
                  <a:uFillTx/>
                </a:rPr>
                <a:t>部分空間作成</a:t>
              </a:r>
            </a:p>
          </p:txBody>
        </p:sp>
      </p:grpSp>
      <p:sp>
        <p:nvSpPr>
          <p:cNvPr id="84" name="テキスト ボックス 3"/>
          <p:cNvSpPr txBox="1"/>
          <p:nvPr/>
        </p:nvSpPr>
        <p:spPr>
          <a:xfrm>
            <a:off x="296772" y="8792268"/>
            <a:ext cx="9211546" cy="1015663"/>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l" defTabSz="4176431" rtl="0" eaLnBrk="1" fontAlgn="auto" latinLnBrk="0" hangingPunct="1">
              <a:lnSpc>
                <a:spcPct val="100000"/>
              </a:lnSpc>
              <a:spcBef>
                <a:spcPts val="0"/>
              </a:spcBef>
              <a:spcAft>
                <a:spcPts val="0"/>
              </a:spcAft>
              <a:buClrTx/>
              <a:buSzTx/>
              <a:buFontTx/>
              <a:buNone/>
              <a:tabLst/>
              <a:defRPr/>
            </a:pPr>
            <a:r>
              <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rPr>
              <a:t>顔認識システムの概要</a:t>
            </a:r>
          </a:p>
        </p:txBody>
      </p:sp>
      <p:sp>
        <p:nvSpPr>
          <p:cNvPr id="86" name="テキスト ボックス 3"/>
          <p:cNvSpPr txBox="1"/>
          <p:nvPr/>
        </p:nvSpPr>
        <p:spPr>
          <a:xfrm>
            <a:off x="665659" y="24664136"/>
            <a:ext cx="9211546" cy="1015663"/>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6000" b="1" dirty="0">
                <a:solidFill>
                  <a:schemeClr val="accent1"/>
                </a:solidFill>
                <a:latin typeface="Calibri"/>
                <a:ea typeface="ＭＳ Ｐゴシック" panose="020B0600070205080204" pitchFamily="50" charset="-128"/>
              </a:rPr>
              <a:t>②</a:t>
            </a:r>
            <a:r>
              <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rPr>
              <a:t>　特徴量抽出</a:t>
            </a:r>
          </a:p>
        </p:txBody>
      </p:sp>
      <p:sp>
        <p:nvSpPr>
          <p:cNvPr id="87" name="テキスト ボックス 3"/>
          <p:cNvSpPr txBox="1"/>
          <p:nvPr/>
        </p:nvSpPr>
        <p:spPr>
          <a:xfrm>
            <a:off x="16297279" y="8816538"/>
            <a:ext cx="9211546" cy="1015663"/>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6000" b="1" noProof="0" dirty="0">
                <a:solidFill>
                  <a:schemeClr val="accent1"/>
                </a:solidFill>
                <a:latin typeface="Calibri"/>
                <a:ea typeface="ＭＳ Ｐゴシック" panose="020B0600070205080204" pitchFamily="50" charset="-128"/>
              </a:rPr>
              <a:t>③</a:t>
            </a:r>
            <a:r>
              <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rPr>
              <a:t>　識別アルゴリズム</a:t>
            </a:r>
          </a:p>
        </p:txBody>
      </p:sp>
      <p:sp>
        <p:nvSpPr>
          <p:cNvPr id="88" name="テキスト ボックス 3"/>
          <p:cNvSpPr txBox="1"/>
          <p:nvPr/>
        </p:nvSpPr>
        <p:spPr>
          <a:xfrm>
            <a:off x="418733" y="14414845"/>
            <a:ext cx="9211546" cy="1015663"/>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l" defTabSz="4176431" rtl="0" eaLnBrk="1" fontAlgn="auto" latinLnBrk="0" hangingPunct="1">
              <a:lnSpc>
                <a:spcPct val="100000"/>
              </a:lnSpc>
              <a:spcBef>
                <a:spcPts val="0"/>
              </a:spcBef>
              <a:spcAft>
                <a:spcPts val="0"/>
              </a:spcAft>
              <a:buClrTx/>
              <a:buSzTx/>
              <a:buFontTx/>
              <a:buNone/>
              <a:tabLst/>
              <a:defRPr/>
            </a:pPr>
            <a:r>
              <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rPr>
              <a:t>①　前処理</a:t>
            </a:r>
            <a:r>
              <a:rPr lang="ja-JP" altLang="en-US" sz="6000" b="1" dirty="0">
                <a:solidFill>
                  <a:schemeClr val="accent1"/>
                </a:solidFill>
                <a:latin typeface="Calibri"/>
                <a:ea typeface="ＭＳ Ｐゴシック" panose="020B0600070205080204" pitchFamily="50" charset="-128"/>
              </a:rPr>
              <a:t>・</a:t>
            </a:r>
            <a:r>
              <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rPr>
              <a:t>正規化</a:t>
            </a:r>
          </a:p>
        </p:txBody>
      </p:sp>
      <p:sp>
        <p:nvSpPr>
          <p:cNvPr id="89" name="テキスト ボックス 3"/>
          <p:cNvSpPr txBox="1"/>
          <p:nvPr/>
        </p:nvSpPr>
        <p:spPr>
          <a:xfrm>
            <a:off x="1005909" y="22073680"/>
            <a:ext cx="13496395" cy="892552"/>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ctr" defTabSz="4176431" rtl="0" eaLnBrk="1" fontAlgn="auto" latinLnBrk="0" hangingPunct="1">
              <a:lnSpc>
                <a:spcPct val="100000"/>
              </a:lnSpc>
              <a:spcBef>
                <a:spcPts val="0"/>
              </a:spcBef>
              <a:spcAft>
                <a:spcPts val="0"/>
              </a:spcAft>
              <a:buClrTx/>
              <a:buSzTx/>
              <a:buFontTx/>
              <a:buNone/>
              <a:tabLst/>
              <a:defRPr/>
            </a:pPr>
            <a:r>
              <a:rPr lang="en-US" altLang="ja-JP" sz="2600" b="1" dirty="0">
                <a:solidFill>
                  <a:schemeClr val="accent1"/>
                </a:solidFill>
                <a:latin typeface="Calibri"/>
                <a:ea typeface="ＭＳ Ｐゴシック" panose="020B0600070205080204" pitchFamily="50" charset="-128"/>
              </a:rPr>
              <a:t>※</a:t>
            </a:r>
            <a:r>
              <a:rPr lang="en-US" altLang="ja-JP" sz="2600" b="1" dirty="0" err="1">
                <a:solidFill>
                  <a:schemeClr val="accent1"/>
                </a:solidFill>
                <a:latin typeface="Calibri"/>
                <a:ea typeface="ＭＳ Ｐゴシック" panose="020B0600070205080204" pitchFamily="50" charset="-128"/>
              </a:rPr>
              <a:t>opencv</a:t>
            </a:r>
            <a:r>
              <a:rPr lang="ja-JP" altLang="en-US" sz="2600" b="1" dirty="0">
                <a:solidFill>
                  <a:schemeClr val="accent1"/>
                </a:solidFill>
                <a:latin typeface="Calibri"/>
                <a:ea typeface="ＭＳ Ｐゴシック" panose="020B0600070205080204" pitchFamily="50" charset="-128"/>
              </a:rPr>
              <a:t>のディレクトリにある学習済み分類データを用い、顔の自動切り取りを行った。</a:t>
            </a:r>
            <a:endParaRPr lang="en-US" altLang="ja-JP" sz="2600" b="1" dirty="0">
              <a:solidFill>
                <a:schemeClr val="accent1"/>
              </a:solidFill>
              <a:latin typeface="Calibri"/>
              <a:ea typeface="ＭＳ Ｐゴシック" panose="020B0600070205080204" pitchFamily="50" charset="-128"/>
            </a:endParaRPr>
          </a:p>
          <a:p>
            <a:pPr lvl="0" algn="ctr"/>
            <a:endParaRPr lang="en-US" altLang="ja-JP" sz="2600" b="1" dirty="0">
              <a:solidFill>
                <a:schemeClr val="accent1"/>
              </a:solidFill>
            </a:endParaRPr>
          </a:p>
        </p:txBody>
      </p:sp>
      <p:sp>
        <p:nvSpPr>
          <p:cNvPr id="5" name="正方形/長方形 4"/>
          <p:cNvSpPr/>
          <p:nvPr/>
        </p:nvSpPr>
        <p:spPr>
          <a:xfrm>
            <a:off x="360000" y="6119999"/>
            <a:ext cx="29520000" cy="2068259"/>
          </a:xfrm>
          <a:prstGeom prst="rect">
            <a:avLst/>
          </a:prstGeom>
          <a:ln>
            <a:solidFill>
              <a:schemeClr val="tx2">
                <a:lumMod val="40000"/>
                <a:lumOff val="60000"/>
              </a:schemeClr>
            </a:solidFill>
          </a:ln>
        </p:spPr>
        <p:txBody>
          <a:bodyPr>
            <a:spAutoFit/>
          </a:bodyPr>
          <a:lstStyle/>
          <a:p>
            <a:pPr lvl="0" defTabSz="4176431">
              <a:spcBef>
                <a:spcPct val="20000"/>
              </a:spcBef>
            </a:pPr>
            <a:r>
              <a:rPr lang="ja-JP" altLang="en-US" sz="5800" b="1" dirty="0">
                <a:solidFill>
                  <a:schemeClr val="accent1"/>
                </a:solidFill>
              </a:rPr>
              <a:t>課題</a:t>
            </a:r>
            <a:r>
              <a:rPr lang="ja-JP" altLang="en-US" sz="3200" dirty="0">
                <a:solidFill>
                  <a:schemeClr val="accent1"/>
                </a:solidFill>
              </a:rPr>
              <a:t>　</a:t>
            </a:r>
            <a:endParaRPr lang="en-US" altLang="ja-JP" sz="3200" dirty="0">
              <a:solidFill>
                <a:schemeClr val="accent1"/>
              </a:solidFill>
            </a:endParaRPr>
          </a:p>
          <a:p>
            <a:pPr lvl="0" defTabSz="4176431">
              <a:spcBef>
                <a:spcPct val="20000"/>
              </a:spcBef>
            </a:pPr>
            <a:r>
              <a:rPr lang="ja-JP" altLang="en-US" sz="3200" dirty="0">
                <a:solidFill>
                  <a:schemeClr val="accent1"/>
                </a:solidFill>
              </a:rPr>
              <a:t>データベースに</a:t>
            </a:r>
            <a:r>
              <a:rPr lang="en-US" altLang="ja-JP" sz="3200" dirty="0">
                <a:solidFill>
                  <a:schemeClr val="accent1"/>
                </a:solidFill>
              </a:rPr>
              <a:t>20 </a:t>
            </a:r>
            <a:r>
              <a:rPr lang="ja-JP" altLang="en-US" sz="3200" dirty="0">
                <a:solidFill>
                  <a:schemeClr val="accent1"/>
                </a:solidFill>
              </a:rPr>
              <a:t>人</a:t>
            </a:r>
            <a:r>
              <a:rPr lang="en-US" altLang="ja-JP" sz="3200" dirty="0">
                <a:solidFill>
                  <a:schemeClr val="accent1"/>
                </a:solidFill>
              </a:rPr>
              <a:t>× 10 </a:t>
            </a:r>
            <a:r>
              <a:rPr lang="ja-JP" altLang="en-US" sz="3200" dirty="0">
                <a:solidFill>
                  <a:schemeClr val="accent1"/>
                </a:solidFill>
              </a:rPr>
              <a:t>枚／人の顔画像が登録されている．また，クエリ（質問に使う画像）には</a:t>
            </a:r>
            <a:r>
              <a:rPr lang="en-US" altLang="ja-JP" sz="3200" dirty="0">
                <a:solidFill>
                  <a:schemeClr val="accent1"/>
                </a:solidFill>
              </a:rPr>
              <a:t>58</a:t>
            </a:r>
            <a:r>
              <a:rPr lang="ja-JP" altLang="en-US" sz="3200" dirty="0">
                <a:solidFill>
                  <a:schemeClr val="accent1"/>
                </a:solidFill>
              </a:rPr>
              <a:t>枚の顔画像が収録されている．クエリから顔画像を任意に選び，その画像がデータベースのどの人物かを判定する顔認識システムを開発する．</a:t>
            </a:r>
          </a:p>
        </p:txBody>
      </p:sp>
      <p:graphicFrame>
        <p:nvGraphicFramePr>
          <p:cNvPr id="7" name="表 6"/>
          <p:cNvGraphicFramePr>
            <a:graphicFrameLocks noGrp="1"/>
          </p:cNvGraphicFramePr>
          <p:nvPr>
            <p:extLst>
              <p:ext uri="{D42A27DB-BD31-4B8C-83A1-F6EECF244321}">
                <p14:modId xmlns:p14="http://schemas.microsoft.com/office/powerpoint/2010/main" val="76322459"/>
              </p:ext>
            </p:extLst>
          </p:nvPr>
        </p:nvGraphicFramePr>
        <p:xfrm>
          <a:off x="16486301" y="23710162"/>
          <a:ext cx="12178250" cy="4443408"/>
        </p:xfrm>
        <a:graphic>
          <a:graphicData uri="http://schemas.openxmlformats.org/drawingml/2006/table">
            <a:tbl>
              <a:tblPr/>
              <a:tblGrid>
                <a:gridCol w="1739750">
                  <a:extLst>
                    <a:ext uri="{9D8B030D-6E8A-4147-A177-3AD203B41FA5}">
                      <a16:colId xmlns:a16="http://schemas.microsoft.com/office/drawing/2014/main" val="20000"/>
                    </a:ext>
                  </a:extLst>
                </a:gridCol>
                <a:gridCol w="1739750">
                  <a:extLst>
                    <a:ext uri="{9D8B030D-6E8A-4147-A177-3AD203B41FA5}">
                      <a16:colId xmlns:a16="http://schemas.microsoft.com/office/drawing/2014/main" val="20001"/>
                    </a:ext>
                  </a:extLst>
                </a:gridCol>
                <a:gridCol w="1739750">
                  <a:extLst>
                    <a:ext uri="{9D8B030D-6E8A-4147-A177-3AD203B41FA5}">
                      <a16:colId xmlns:a16="http://schemas.microsoft.com/office/drawing/2014/main" val="20002"/>
                    </a:ext>
                  </a:extLst>
                </a:gridCol>
                <a:gridCol w="1739750">
                  <a:extLst>
                    <a:ext uri="{9D8B030D-6E8A-4147-A177-3AD203B41FA5}">
                      <a16:colId xmlns:a16="http://schemas.microsoft.com/office/drawing/2014/main" val="20003"/>
                    </a:ext>
                  </a:extLst>
                </a:gridCol>
                <a:gridCol w="1739750">
                  <a:extLst>
                    <a:ext uri="{9D8B030D-6E8A-4147-A177-3AD203B41FA5}">
                      <a16:colId xmlns:a16="http://schemas.microsoft.com/office/drawing/2014/main" val="20004"/>
                    </a:ext>
                  </a:extLst>
                </a:gridCol>
                <a:gridCol w="1739750">
                  <a:extLst>
                    <a:ext uri="{9D8B030D-6E8A-4147-A177-3AD203B41FA5}">
                      <a16:colId xmlns:a16="http://schemas.microsoft.com/office/drawing/2014/main" val="20005"/>
                    </a:ext>
                  </a:extLst>
                </a:gridCol>
                <a:gridCol w="1739750">
                  <a:extLst>
                    <a:ext uri="{9D8B030D-6E8A-4147-A177-3AD203B41FA5}">
                      <a16:colId xmlns:a16="http://schemas.microsoft.com/office/drawing/2014/main" val="20006"/>
                    </a:ext>
                  </a:extLst>
                </a:gridCol>
              </a:tblGrid>
              <a:tr h="370284">
                <a:tc gridSpan="7">
                  <a:txBody>
                    <a:bodyPr/>
                    <a:lstStyle/>
                    <a:p>
                      <a:pPr algn="ctr"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輝度値平均化なし</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370284">
                <a:tc>
                  <a:txBody>
                    <a:bodyPr/>
                    <a:lstStyle/>
                    <a:p>
                      <a:pPr algn="l" fontAlgn="b"/>
                      <a:r>
                        <a:rPr lang="ja-JP" altLang="en-US" sz="1200" b="0" i="0" u="none" strike="noStrike">
                          <a:solidFill>
                            <a:srgbClr val="FFFFFF"/>
                          </a:solidFill>
                          <a:effectLst/>
                          <a:latin typeface="Helvetica" panose="020B0604020202020204" pitchFamily="34" charset="0"/>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1800" b="0" i="0" u="none" strike="noStrike" dirty="0">
                          <a:solidFill>
                            <a:srgbClr val="000000"/>
                          </a:solidFill>
                          <a:effectLst/>
                          <a:latin typeface="Yu Gothic" panose="020B0400000000000000" pitchFamily="50" charset="-128"/>
                          <a:ea typeface="Yu Gothic" panose="020B0400000000000000" pitchFamily="50" charset="-128"/>
                        </a:rPr>
                        <a:t>単純マッチング</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dirty="0">
                          <a:solidFill>
                            <a:srgbClr val="000000"/>
                          </a:solidFill>
                          <a:effectLst/>
                          <a:latin typeface="Yu Gothic" panose="020B0400000000000000" pitchFamily="50" charset="-128"/>
                          <a:ea typeface="Yu Gothic" panose="020B0400000000000000" pitchFamily="50" charset="-128"/>
                        </a:rPr>
                        <a:t>DCT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ヒストグラム</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Yu Gothic" panose="020B0400000000000000" pitchFamily="50" charset="-128"/>
                          <a:ea typeface="Yu Gothic" panose="020B0400000000000000" pitchFamily="50" charset="-128"/>
                        </a:rPr>
                        <a:t>POC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2000" b="0" i="0" u="none" strike="noStrike">
                          <a:solidFill>
                            <a:srgbClr val="000000"/>
                          </a:solidFill>
                          <a:effectLst/>
                          <a:latin typeface="Yu Gothic" panose="020B0400000000000000" pitchFamily="50" charset="-128"/>
                          <a:ea typeface="Yu Gothic" panose="020B0400000000000000" pitchFamily="50" charset="-128"/>
                        </a:rPr>
                        <a:t>knn</a:t>
                      </a:r>
                      <a:r>
                        <a:rPr lang="ja-JP" altLang="en-US" sz="2000" b="0" i="0" u="none" strike="noStrike">
                          <a:solidFill>
                            <a:srgbClr val="000000"/>
                          </a:solidFill>
                          <a:effectLst/>
                          <a:latin typeface="Yu Gothic" panose="020B0400000000000000" pitchFamily="50" charset="-128"/>
                          <a:ea typeface="Yu Gothic" panose="020B0400000000000000" pitchFamily="50" charset="-128"/>
                        </a:rPr>
                        <a:t>法</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a:solidFill>
                            <a:srgbClr val="000000"/>
                          </a:solidFill>
                          <a:effectLst/>
                          <a:latin typeface="Yu Gothic" panose="020B0400000000000000" pitchFamily="50" charset="-128"/>
                          <a:ea typeface="Yu Gothic" panose="020B0400000000000000" pitchFamily="50" charset="-128"/>
                        </a:rPr>
                        <a:t>部分空間法</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1"/>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加工なし画像</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32.14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a:solidFill>
                            <a:schemeClr val="tx1">
                              <a:lumMod val="75000"/>
                              <a:lumOff val="25000"/>
                            </a:schemeClr>
                          </a:solidFill>
                          <a:effectLst/>
                          <a:latin typeface="Yu Gothic" panose="020B0400000000000000" pitchFamily="50" charset="-128"/>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BDD7EE"/>
                    </a:solidFill>
                  </a:tcPr>
                </a:tc>
                <a:extLst>
                  <a:ext uri="{0D108BD9-81ED-4DB2-BD59-A6C34878D82A}">
                    <a16:rowId xmlns:a16="http://schemas.microsoft.com/office/drawing/2014/main" val="10002"/>
                  </a:ext>
                </a:extLst>
              </a:tr>
              <a:tr h="370284">
                <a:tc>
                  <a:txBody>
                    <a:bodyPr/>
                    <a:lstStyle/>
                    <a:p>
                      <a:pPr algn="l" fontAlgn="b"/>
                      <a:r>
                        <a:rPr lang="en-US" sz="2000" b="0" i="0" u="none" strike="noStrike" dirty="0">
                          <a:solidFill>
                            <a:srgbClr val="000000"/>
                          </a:solidFill>
                          <a:effectLst/>
                          <a:latin typeface="Yu Gothic" panose="020B0400000000000000" pitchFamily="50" charset="-128"/>
                          <a:ea typeface="Yu Gothic" panose="020B0400000000000000" pitchFamily="50" charset="-128"/>
                        </a:rPr>
                        <a:t>edge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10.71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16.07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dirty="0">
                          <a:solidFill>
                            <a:schemeClr val="tx1">
                              <a:lumMod val="75000"/>
                              <a:lumOff val="25000"/>
                            </a:schemeClr>
                          </a:solidFill>
                          <a:effectLst/>
                          <a:latin typeface="Yu Gothic" panose="020B0400000000000000" pitchFamily="50" charset="-128"/>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BDD7EE"/>
                    </a:solidFill>
                  </a:tcPr>
                </a:tc>
                <a:extLst>
                  <a:ext uri="{0D108BD9-81ED-4DB2-BD59-A6C34878D82A}">
                    <a16:rowId xmlns:a16="http://schemas.microsoft.com/office/drawing/2014/main" val="10003"/>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顔切り取り</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51.79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30.36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33.93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51.79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rowSpan="2">
                  <a:txBody>
                    <a:bodyPr/>
                    <a:lstStyle/>
                    <a:p>
                      <a:pPr algn="ctr" fontAlgn="ctr"/>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57.14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4"/>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モザイク</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48.21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28.57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51.79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vMerge="1">
                  <a:txBody>
                    <a:bodyPr/>
                    <a:lstStyle/>
                    <a:p>
                      <a:endParaRPr kumimoji="1" lang="ja-JP" altLang="en-US"/>
                    </a:p>
                  </a:txBody>
                  <a:tcPr/>
                </a:tc>
                <a:extLst>
                  <a:ext uri="{0D108BD9-81ED-4DB2-BD59-A6C34878D82A}">
                    <a16:rowId xmlns:a16="http://schemas.microsoft.com/office/drawing/2014/main" val="10005"/>
                  </a:ext>
                </a:extLst>
              </a:tr>
              <a:tr h="370284">
                <a:tc gridSpan="7">
                  <a:txBody>
                    <a:bodyPr/>
                    <a:lstStyle/>
                    <a:p>
                      <a:pPr algn="ctr" fontAlgn="b"/>
                      <a:r>
                        <a:rPr lang="ja-JP" altLang="en-US" sz="2000" b="0" i="0" u="none" strike="noStrike" dirty="0">
                          <a:solidFill>
                            <a:srgbClr val="FFFFFF"/>
                          </a:solidFill>
                          <a:effectLst/>
                          <a:latin typeface="Hiragino Sans"/>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6"/>
                  </a:ext>
                </a:extLst>
              </a:tr>
              <a:tr h="370284">
                <a:tc gridSpan="7">
                  <a:txBody>
                    <a:bodyPr/>
                    <a:lstStyle/>
                    <a:p>
                      <a:pPr algn="ctr"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輝度値平均化あり</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7"/>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加工なし画像</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42.86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21.43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41.07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42.86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dirty="0">
                          <a:solidFill>
                            <a:schemeClr val="tx1">
                              <a:lumMod val="75000"/>
                              <a:lumOff val="25000"/>
                            </a:schemeClr>
                          </a:solidFill>
                          <a:effectLst/>
                          <a:latin typeface="Yu Gothic" panose="020B0400000000000000" pitchFamily="50" charset="-128"/>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BDD7EE"/>
                    </a:solidFill>
                  </a:tcPr>
                </a:tc>
                <a:extLst>
                  <a:ext uri="{0D108BD9-81ED-4DB2-BD59-A6C34878D82A}">
                    <a16:rowId xmlns:a16="http://schemas.microsoft.com/office/drawing/2014/main" val="10008"/>
                  </a:ext>
                </a:extLst>
              </a:tr>
              <a:tr h="370284">
                <a:tc>
                  <a:txBody>
                    <a:bodyPr/>
                    <a:lstStyle/>
                    <a:p>
                      <a:pPr algn="l" fontAlgn="b"/>
                      <a:r>
                        <a:rPr lang="en-US" sz="2000" b="0" i="0" u="none" strike="noStrike" dirty="0">
                          <a:solidFill>
                            <a:srgbClr val="000000"/>
                          </a:solidFill>
                          <a:effectLst/>
                          <a:latin typeface="Yu Gothic" panose="020B0400000000000000" pitchFamily="50" charset="-128"/>
                          <a:ea typeface="Yu Gothic" panose="020B0400000000000000" pitchFamily="50" charset="-128"/>
                        </a:rPr>
                        <a:t>edge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16.07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64.29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19.64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ja-JP" altLang="en-US" sz="2000" b="0" i="0" u="none" strike="noStrike" dirty="0">
                          <a:solidFill>
                            <a:schemeClr val="tx1">
                              <a:lumMod val="75000"/>
                              <a:lumOff val="25000"/>
                            </a:schemeClr>
                          </a:solidFill>
                          <a:effectLst/>
                          <a:latin typeface="Yu Gothic" panose="020B0400000000000000" pitchFamily="50" charset="-128"/>
                          <a:ea typeface="Yu Gothic" panose="020B0400000000000000" pitchFamily="50" charset="-128"/>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BDD7EE"/>
                    </a:solidFill>
                  </a:tcPr>
                </a:tc>
                <a:extLst>
                  <a:ext uri="{0D108BD9-81ED-4DB2-BD59-A6C34878D82A}">
                    <a16:rowId xmlns:a16="http://schemas.microsoft.com/office/drawing/2014/main" val="10009"/>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顔切り取り</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58.93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53.57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21.43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41.07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58.93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rowSpan="2">
                  <a:txBody>
                    <a:bodyPr/>
                    <a:lstStyle/>
                    <a:p>
                      <a:pPr algn="ctr" fontAlgn="ctr"/>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58.93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10"/>
                  </a:ext>
                </a:extLst>
              </a:tr>
              <a:tr h="370284">
                <a:tc>
                  <a:txBody>
                    <a:bodyPr/>
                    <a:lstStyle/>
                    <a:p>
                      <a:pPr algn="l" fontAlgn="b"/>
                      <a:r>
                        <a:rPr lang="ja-JP" altLang="en-US" sz="2000" b="0" i="0" u="none" strike="noStrike" dirty="0">
                          <a:solidFill>
                            <a:srgbClr val="000000"/>
                          </a:solidFill>
                          <a:effectLst/>
                          <a:latin typeface="Yu Gothic" panose="020B0400000000000000" pitchFamily="50" charset="-128"/>
                          <a:ea typeface="Yu Gothic" panose="020B0400000000000000" pitchFamily="50" charset="-128"/>
                        </a:rPr>
                        <a:t>モザイク</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a:solidFill>
                            <a:schemeClr val="tx1">
                              <a:lumMod val="75000"/>
                              <a:lumOff val="25000"/>
                            </a:schemeClr>
                          </a:solidFill>
                          <a:effectLst/>
                          <a:latin typeface="Helvetica" panose="020B0604020202020204" pitchFamily="34" charset="0"/>
                          <a:ea typeface="Yu Gothic" panose="020B0400000000000000" pitchFamily="50" charset="-128"/>
                        </a:rPr>
                        <a:t>60.71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57.14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19.64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200" b="1" i="0" u="none" strike="noStrike" dirty="0">
                          <a:solidFill>
                            <a:srgbClr val="C00000"/>
                          </a:solidFill>
                          <a:effectLst/>
                          <a:latin typeface="Helvetica" panose="020B0604020202020204" pitchFamily="34" charset="0"/>
                          <a:ea typeface="Yu Gothic" panose="020B0400000000000000" pitchFamily="50" charset="-128"/>
                        </a:rPr>
                        <a:t>73.21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altLang="ja-JP" sz="2000" b="0" i="0" u="none" strike="noStrike" dirty="0">
                          <a:solidFill>
                            <a:schemeClr val="tx1">
                              <a:lumMod val="75000"/>
                              <a:lumOff val="25000"/>
                            </a:schemeClr>
                          </a:solidFill>
                          <a:effectLst/>
                          <a:latin typeface="Helvetica" panose="020B0604020202020204" pitchFamily="34" charset="0"/>
                          <a:ea typeface="Yu Gothic" panose="020B0400000000000000" pitchFamily="50" charset="-128"/>
                        </a:rPr>
                        <a:t>57.14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vMerge="1">
                  <a:txBody>
                    <a:bodyPr/>
                    <a:lstStyle/>
                    <a:p>
                      <a:endParaRPr kumimoji="1" lang="ja-JP" altLang="en-US"/>
                    </a:p>
                  </a:txBody>
                  <a:tcPr/>
                </a:tc>
                <a:extLst>
                  <a:ext uri="{0D108BD9-81ED-4DB2-BD59-A6C34878D82A}">
                    <a16:rowId xmlns:a16="http://schemas.microsoft.com/office/drawing/2014/main" val="10011"/>
                  </a:ext>
                </a:extLst>
              </a:tr>
            </a:tbl>
          </a:graphicData>
        </a:graphic>
      </p:graphicFrame>
      <p:sp>
        <p:nvSpPr>
          <p:cNvPr id="90" name="テキスト ボックス 3"/>
          <p:cNvSpPr txBox="1"/>
          <p:nvPr/>
        </p:nvSpPr>
        <p:spPr>
          <a:xfrm>
            <a:off x="13470688" y="22407282"/>
            <a:ext cx="9211546" cy="1015663"/>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ctr" defTabSz="4176431" rtl="0" eaLnBrk="1" fontAlgn="auto" latinLnBrk="0" hangingPunct="1">
              <a:lnSpc>
                <a:spcPct val="100000"/>
              </a:lnSpc>
              <a:spcBef>
                <a:spcPts val="0"/>
              </a:spcBef>
              <a:spcAft>
                <a:spcPts val="0"/>
              </a:spcAft>
              <a:buClrTx/>
              <a:buSzTx/>
              <a:buFontTx/>
              <a:buNone/>
              <a:tabLst/>
              <a:defRPr/>
            </a:pPr>
            <a:r>
              <a:rPr lang="ja-JP" altLang="en-US" sz="6000" b="1" dirty="0">
                <a:solidFill>
                  <a:schemeClr val="accent1"/>
                </a:solidFill>
                <a:latin typeface="Calibri"/>
                <a:ea typeface="ＭＳ Ｐゴシック" panose="020B0600070205080204" pitchFamily="50" charset="-128"/>
              </a:rPr>
              <a:t>結果・総評</a:t>
            </a:r>
            <a:endParaRPr kumimoji="1" lang="ja-JP" altLang="en-US" sz="6000" b="1" i="0" u="none" strike="noStrike" kern="1200" cap="none" spc="0" normalizeH="0" baseline="0" noProof="0" dirty="0">
              <a:ln>
                <a:noFill/>
              </a:ln>
              <a:solidFill>
                <a:schemeClr val="accent1"/>
              </a:solidFill>
              <a:effectLst/>
              <a:uLnTx/>
              <a:uFillTx/>
              <a:latin typeface="Calibri"/>
              <a:ea typeface="ＭＳ Ｐゴシック" panose="020B0600070205080204" pitchFamily="50" charset="-128"/>
              <a:cs typeface="+mn-cs"/>
            </a:endParaRPr>
          </a:p>
        </p:txBody>
      </p:sp>
      <p:sp>
        <p:nvSpPr>
          <p:cNvPr id="91" name="テキスト ボックス 36"/>
          <p:cNvSpPr txBox="1"/>
          <p:nvPr/>
        </p:nvSpPr>
        <p:spPr>
          <a:xfrm>
            <a:off x="15989467" y="28250682"/>
            <a:ext cx="14657935" cy="4247317"/>
          </a:xfrm>
          <a:prstGeom prst="rect">
            <a:avLst/>
          </a:prstGeom>
          <a:noFill/>
        </p:spPr>
        <p:txBody>
          <a:bodyPr wrap="square" rtlCol="0">
            <a:spAutoFit/>
          </a:bodyPr>
          <a:ls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a:lstStyle>
          <a:p>
            <a:pPr marL="0" marR="0" lvl="0" indent="0" algn="l" defTabSz="4176431" rtl="0" eaLnBrk="1" fontAlgn="auto" latinLnBrk="0" hangingPunct="1">
              <a:lnSpc>
                <a:spcPct val="100000"/>
              </a:lnSpc>
              <a:spcBef>
                <a:spcPts val="0"/>
              </a:spcBef>
              <a:spcAft>
                <a:spcPts val="0"/>
              </a:spcAft>
              <a:buClrTx/>
              <a:buSzTx/>
              <a:buFontTx/>
              <a:buNone/>
              <a:tabLst/>
              <a:defRPr/>
            </a:pPr>
            <a:endParaRPr kumimoji="1" lang="en-US" altLang="ja-JP" sz="30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3000" b="1" dirty="0">
                <a:solidFill>
                  <a:schemeClr val="accent1"/>
                </a:solidFill>
                <a:latin typeface="Calibri"/>
                <a:ea typeface="ＭＳ Ｐゴシック" panose="020B0600070205080204" pitchFamily="50" charset="-128"/>
              </a:rPr>
              <a:t>・　最も認識率が高かった方法は</a:t>
            </a:r>
            <a:endParaRPr lang="en-US" altLang="ja-JP" sz="3000" b="1" dirty="0">
              <a:solidFill>
                <a:schemeClr val="accent1"/>
              </a:solidFill>
              <a:latin typeface="Calibri"/>
              <a:ea typeface="ＭＳ Ｐゴシック" panose="020B0600070205080204" pitchFamily="50" charset="-128"/>
            </a:endParaRPr>
          </a:p>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3000" b="1" dirty="0">
                <a:solidFill>
                  <a:srgbClr val="FF0000"/>
                </a:solidFill>
                <a:latin typeface="Calibri"/>
                <a:ea typeface="ＭＳ Ｐゴシック" panose="020B0600070205080204" pitchFamily="50" charset="-128"/>
              </a:rPr>
              <a:t>　　　　　　　</a:t>
            </a:r>
            <a:r>
              <a:rPr lang="ja-JP" altLang="en-US" sz="3000" b="1" dirty="0">
                <a:solidFill>
                  <a:schemeClr val="accent1"/>
                </a:solidFill>
                <a:latin typeface="Calibri"/>
                <a:ea typeface="ＭＳ Ｐゴシック" panose="020B0600070205080204" pitchFamily="50" charset="-128"/>
              </a:rPr>
              <a:t>「</a:t>
            </a:r>
            <a:r>
              <a:rPr lang="ja-JP" altLang="en-US" sz="3000" b="1" dirty="0">
                <a:solidFill>
                  <a:srgbClr val="FF0000"/>
                </a:solidFill>
                <a:latin typeface="Calibri"/>
                <a:ea typeface="ＭＳ Ｐゴシック" panose="020B0600070205080204" pitchFamily="50" charset="-128"/>
              </a:rPr>
              <a:t>　輝度値平均化あり　＋　モザイク　＋　</a:t>
            </a:r>
            <a:r>
              <a:rPr lang="en-US" altLang="ja-JP" sz="3000" b="1" dirty="0">
                <a:solidFill>
                  <a:srgbClr val="FF0000"/>
                </a:solidFill>
                <a:latin typeface="Calibri"/>
                <a:ea typeface="ＭＳ Ｐゴシック" panose="020B0600070205080204" pitchFamily="50" charset="-128"/>
              </a:rPr>
              <a:t>POC</a:t>
            </a:r>
            <a:r>
              <a:rPr lang="ja-JP" altLang="en-US" sz="3000" b="1" dirty="0">
                <a:solidFill>
                  <a:srgbClr val="FF0000"/>
                </a:solidFill>
                <a:latin typeface="Calibri"/>
                <a:ea typeface="ＭＳ Ｐゴシック" panose="020B0600070205080204" pitchFamily="50" charset="-128"/>
              </a:rPr>
              <a:t>　</a:t>
            </a:r>
            <a:r>
              <a:rPr lang="ja-JP" altLang="en-US" sz="3000" b="1" dirty="0">
                <a:solidFill>
                  <a:schemeClr val="accent1"/>
                </a:solidFill>
                <a:latin typeface="Calibri"/>
                <a:ea typeface="ＭＳ Ｐゴシック" panose="020B0600070205080204" pitchFamily="50" charset="-128"/>
              </a:rPr>
              <a:t>」　の　</a:t>
            </a:r>
            <a:r>
              <a:rPr lang="en-US" altLang="ja-JP" sz="3000" b="1" dirty="0">
                <a:solidFill>
                  <a:srgbClr val="FF0000"/>
                </a:solidFill>
                <a:latin typeface="Calibri"/>
                <a:ea typeface="ＭＳ Ｐゴシック" panose="020B0600070205080204" pitchFamily="50" charset="-128"/>
              </a:rPr>
              <a:t>73.21</a:t>
            </a:r>
            <a:r>
              <a:rPr lang="ja-JP" altLang="en-US" sz="3000" b="1" dirty="0">
                <a:solidFill>
                  <a:srgbClr val="FF0000"/>
                </a:solidFill>
                <a:latin typeface="Calibri"/>
                <a:ea typeface="ＭＳ Ｐゴシック" panose="020B0600070205080204" pitchFamily="50" charset="-128"/>
              </a:rPr>
              <a:t>％　</a:t>
            </a:r>
            <a:r>
              <a:rPr lang="ja-JP" altLang="en-US" sz="3000" b="1" dirty="0">
                <a:solidFill>
                  <a:schemeClr val="tx2">
                    <a:lumMod val="60000"/>
                    <a:lumOff val="40000"/>
                  </a:schemeClr>
                </a:solidFill>
                <a:latin typeface="Calibri"/>
                <a:ea typeface="ＭＳ Ｐゴシック" panose="020B0600070205080204" pitchFamily="50" charset="-128"/>
              </a:rPr>
              <a:t>であった。</a:t>
            </a:r>
            <a:endParaRPr lang="en-US" altLang="ja-JP" sz="3000" b="1" dirty="0">
              <a:solidFill>
                <a:schemeClr val="tx2">
                  <a:lumMod val="60000"/>
                  <a:lumOff val="40000"/>
                </a:schemeClr>
              </a:solidFill>
              <a:latin typeface="Calibri"/>
              <a:ea typeface="ＭＳ Ｐゴシック" panose="020B0600070205080204" pitchFamily="50" charset="-128"/>
            </a:endParaRPr>
          </a:p>
          <a:p>
            <a:pPr marL="0" marR="0" lvl="0" indent="0" algn="l" defTabSz="4176431" rtl="0" eaLnBrk="1" fontAlgn="auto" latinLnBrk="0" hangingPunct="1">
              <a:lnSpc>
                <a:spcPct val="100000"/>
              </a:lnSpc>
              <a:spcBef>
                <a:spcPts val="0"/>
              </a:spcBef>
              <a:spcAft>
                <a:spcPts val="0"/>
              </a:spcAft>
              <a:buClrTx/>
              <a:buSzTx/>
              <a:buFontTx/>
              <a:buNone/>
              <a:tabLst/>
              <a:defRPr/>
            </a:pPr>
            <a:endParaRPr lang="en-US" altLang="ja-JP" sz="3000" b="1" dirty="0">
              <a:solidFill>
                <a:srgbClr val="FF0000"/>
              </a:solidFill>
              <a:latin typeface="Calibri"/>
              <a:ea typeface="ＭＳ Ｐゴシック" panose="020B0600070205080204" pitchFamily="50" charset="-128"/>
            </a:endParaRPr>
          </a:p>
          <a:p>
            <a:pPr marL="0" marR="0" lvl="0" indent="0" algn="l" defTabSz="4176431"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dirty="0">
                <a:ln>
                  <a:noFill/>
                </a:ln>
                <a:solidFill>
                  <a:schemeClr val="tx2">
                    <a:lumMod val="60000"/>
                    <a:lumOff val="40000"/>
                  </a:schemeClr>
                </a:solidFill>
                <a:effectLst/>
                <a:uLnTx/>
                <a:uFillTx/>
                <a:latin typeface="Calibri"/>
                <a:ea typeface="ＭＳ Ｐゴシック" panose="020B0600070205080204" pitchFamily="50" charset="-128"/>
                <a:cs typeface="+mn-cs"/>
              </a:rPr>
              <a:t>・　輝度値を</a:t>
            </a:r>
            <a:r>
              <a:rPr lang="ja-JP" altLang="en-US" sz="3000" b="1" dirty="0">
                <a:solidFill>
                  <a:schemeClr val="tx2">
                    <a:lumMod val="60000"/>
                    <a:lumOff val="40000"/>
                  </a:schemeClr>
                </a:solidFill>
                <a:latin typeface="Calibri"/>
                <a:ea typeface="ＭＳ Ｐゴシック" panose="020B0600070205080204" pitchFamily="50" charset="-128"/>
              </a:rPr>
              <a:t>平均化することによって画像の認識率が比較的増加した。</a:t>
            </a:r>
            <a:endParaRPr lang="en-US" altLang="ja-JP" sz="3000" b="1" dirty="0">
              <a:solidFill>
                <a:schemeClr val="tx2">
                  <a:lumMod val="60000"/>
                  <a:lumOff val="40000"/>
                </a:schemeClr>
              </a:solidFill>
              <a:latin typeface="Calibri"/>
              <a:ea typeface="ＭＳ Ｐゴシック" panose="020B0600070205080204" pitchFamily="50" charset="-128"/>
            </a:endParaRPr>
          </a:p>
          <a:p>
            <a:pPr marL="0" marR="0" lvl="0" indent="0" algn="l" defTabSz="4176431" rtl="0" eaLnBrk="1" fontAlgn="auto" latinLnBrk="0" hangingPunct="1">
              <a:lnSpc>
                <a:spcPct val="100000"/>
              </a:lnSpc>
              <a:spcBef>
                <a:spcPts val="0"/>
              </a:spcBef>
              <a:spcAft>
                <a:spcPts val="0"/>
              </a:spcAft>
              <a:buClrTx/>
              <a:buSzTx/>
              <a:buFontTx/>
              <a:buNone/>
              <a:tabLst/>
              <a:defRPr/>
            </a:pPr>
            <a:endParaRPr kumimoji="1" lang="en-US" altLang="ja-JP" sz="3000" b="1" i="0" u="none" strike="noStrike" kern="1200" cap="none" spc="0" normalizeH="0" baseline="0" noProof="0" dirty="0">
              <a:ln>
                <a:noFill/>
              </a:ln>
              <a:solidFill>
                <a:schemeClr val="tx2">
                  <a:lumMod val="60000"/>
                  <a:lumOff val="40000"/>
                </a:schemeClr>
              </a:solidFill>
              <a:effectLst/>
              <a:uLnTx/>
              <a:uFillTx/>
              <a:latin typeface="Calibri"/>
              <a:ea typeface="ＭＳ Ｐゴシック" panose="020B0600070205080204" pitchFamily="50" charset="-128"/>
              <a:cs typeface="+mn-cs"/>
            </a:endParaRPr>
          </a:p>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3000" b="1" dirty="0">
                <a:solidFill>
                  <a:schemeClr val="tx2">
                    <a:lumMod val="60000"/>
                    <a:lumOff val="40000"/>
                  </a:schemeClr>
                </a:solidFill>
                <a:latin typeface="Calibri"/>
                <a:ea typeface="ＭＳ Ｐゴシック" panose="020B0600070205080204" pitchFamily="50" charset="-128"/>
              </a:rPr>
              <a:t>・　認識率の表から、利用した特徴量と認識アルゴリズムの相性が分かった。</a:t>
            </a:r>
            <a:endParaRPr kumimoji="1" lang="en-US" altLang="ja-JP" sz="3000" b="1" i="0" u="none" strike="noStrike" kern="1200" cap="none" spc="0" normalizeH="0" baseline="0" noProof="0" dirty="0">
              <a:ln>
                <a:noFill/>
              </a:ln>
              <a:solidFill>
                <a:schemeClr val="tx2">
                  <a:lumMod val="60000"/>
                  <a:lumOff val="40000"/>
                </a:schemeClr>
              </a:solidFill>
              <a:effectLst/>
              <a:uLnTx/>
              <a:uFillTx/>
              <a:latin typeface="Calibri"/>
              <a:ea typeface="ＭＳ Ｐゴシック" panose="020B0600070205080204" pitchFamily="50" charset="-128"/>
              <a:cs typeface="+mn-cs"/>
            </a:endParaRPr>
          </a:p>
          <a:p>
            <a:pPr marL="0" marR="0" lvl="0" indent="0" algn="l" defTabSz="4176431" rtl="0" eaLnBrk="1" fontAlgn="auto" latinLnBrk="0" hangingPunct="1">
              <a:lnSpc>
                <a:spcPct val="100000"/>
              </a:lnSpc>
              <a:spcBef>
                <a:spcPts val="0"/>
              </a:spcBef>
              <a:spcAft>
                <a:spcPts val="0"/>
              </a:spcAft>
              <a:buClrTx/>
              <a:buSzTx/>
              <a:buFontTx/>
              <a:buNone/>
              <a:tabLst/>
              <a:defRPr/>
            </a:pPr>
            <a:endParaRPr lang="en-US" altLang="ja-JP" sz="3000" dirty="0">
              <a:solidFill>
                <a:schemeClr val="tx2">
                  <a:lumMod val="60000"/>
                  <a:lumOff val="40000"/>
                </a:schemeClr>
              </a:solidFill>
              <a:latin typeface="+mj-ea"/>
              <a:ea typeface="+mj-ea"/>
            </a:endParaRPr>
          </a:p>
          <a:p>
            <a:pPr marL="0" marR="0" lvl="0" indent="0" algn="l" defTabSz="4176431" rtl="0" eaLnBrk="1" fontAlgn="auto" latinLnBrk="0" hangingPunct="1">
              <a:lnSpc>
                <a:spcPct val="100000"/>
              </a:lnSpc>
              <a:spcBef>
                <a:spcPts val="0"/>
              </a:spcBef>
              <a:spcAft>
                <a:spcPts val="0"/>
              </a:spcAft>
              <a:buClrTx/>
              <a:buSzTx/>
              <a:buFontTx/>
              <a:buNone/>
              <a:tabLst/>
              <a:defRPr/>
            </a:pPr>
            <a:r>
              <a:rPr lang="ja-JP" altLang="en-US" sz="3000" b="1" dirty="0">
                <a:solidFill>
                  <a:schemeClr val="tx2">
                    <a:lumMod val="60000"/>
                    <a:lumOff val="40000"/>
                  </a:schemeClr>
                </a:solidFill>
                <a:latin typeface="+mj-ea"/>
                <a:ea typeface="+mj-ea"/>
              </a:rPr>
              <a:t>・　</a:t>
            </a:r>
            <a:r>
              <a:rPr lang="en-US" altLang="ja-JP" sz="3000" b="1" dirty="0">
                <a:solidFill>
                  <a:srgbClr val="FF0000"/>
                </a:solidFill>
                <a:latin typeface="+mj-ea"/>
                <a:ea typeface="+mj-ea"/>
              </a:rPr>
              <a:t>GUI</a:t>
            </a:r>
            <a:r>
              <a:rPr lang="ja-JP" altLang="en-US" sz="3000" b="1" dirty="0">
                <a:solidFill>
                  <a:srgbClr val="FF0000"/>
                </a:solidFill>
                <a:latin typeface="+mj-ea"/>
                <a:ea typeface="+mj-ea"/>
              </a:rPr>
              <a:t>を作成し、アプリケーションとして利用できるようにした。</a:t>
            </a:r>
            <a:endParaRPr lang="en-US" altLang="ja-JP" sz="3000" b="1" dirty="0">
              <a:solidFill>
                <a:srgbClr val="FF0000"/>
              </a:solidFill>
              <a:latin typeface="Calibri"/>
              <a:ea typeface="ＭＳ Ｐゴシック" panose="020B0600070205080204" pitchFamily="50" charset="-128"/>
            </a:endParaRPr>
          </a:p>
        </p:txBody>
      </p:sp>
      <p:grpSp>
        <p:nvGrpSpPr>
          <p:cNvPr id="85" name="グループ化 84"/>
          <p:cNvGrpSpPr/>
          <p:nvPr/>
        </p:nvGrpSpPr>
        <p:grpSpPr>
          <a:xfrm>
            <a:off x="17255413" y="33004106"/>
            <a:ext cx="9267376" cy="5922265"/>
            <a:chOff x="1193800" y="669147"/>
            <a:chExt cx="8253412" cy="5847541"/>
          </a:xfrm>
        </p:grpSpPr>
        <p:pic>
          <p:nvPicPr>
            <p:cNvPr id="92" name="図 91"/>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1193800" y="2530798"/>
              <a:ext cx="4813300" cy="3985890"/>
            </a:xfrm>
            <a:prstGeom prst="rect">
              <a:avLst/>
            </a:prstGeom>
          </p:spPr>
        </p:pic>
        <p:pic>
          <p:nvPicPr>
            <p:cNvPr id="93" name="図 92"/>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7175499" y="2478088"/>
              <a:ext cx="2271713" cy="4038600"/>
            </a:xfrm>
            <a:prstGeom prst="rect">
              <a:avLst/>
            </a:prstGeom>
          </p:spPr>
        </p:pic>
        <p:sp>
          <p:nvSpPr>
            <p:cNvPr id="94" name="テキスト ボックス 93"/>
            <p:cNvSpPr txBox="1"/>
            <p:nvPr/>
          </p:nvSpPr>
          <p:spPr>
            <a:xfrm>
              <a:off x="1193800" y="1831782"/>
              <a:ext cx="186089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err="1">
                  <a:ln>
                    <a:noFill/>
                  </a:ln>
                  <a:solidFill>
                    <a:schemeClr val="tx2">
                      <a:lumMod val="60000"/>
                      <a:lumOff val="40000"/>
                    </a:schemeClr>
                  </a:solidFill>
                  <a:effectLst/>
                  <a:uLnTx/>
                  <a:uFillTx/>
                </a:rPr>
                <a:t>matlab</a:t>
              </a:r>
              <a:r>
                <a:rPr kumimoji="0" lang="ja-JP" altLang="en-US" sz="1800" b="0" i="0" u="none" strike="noStrike" kern="0" cap="none" spc="0" normalizeH="0" baseline="0" noProof="0" dirty="0" err="1">
                  <a:ln>
                    <a:noFill/>
                  </a:ln>
                  <a:solidFill>
                    <a:schemeClr val="tx2">
                      <a:lumMod val="60000"/>
                      <a:lumOff val="40000"/>
                    </a:schemeClr>
                  </a:solidFill>
                  <a:effectLst/>
                  <a:uLnTx/>
                  <a:uFillTx/>
                </a:rPr>
                <a:t>での</a:t>
              </a:r>
              <a:r>
                <a:rPr kumimoji="0" lang="ja-JP" altLang="en-US" sz="1800" b="0" i="0" u="none" strike="noStrike" kern="0" cap="none" spc="0" normalizeH="0" baseline="0" noProof="0" dirty="0">
                  <a:ln>
                    <a:noFill/>
                  </a:ln>
                  <a:solidFill>
                    <a:schemeClr val="tx2">
                      <a:lumMod val="60000"/>
                      <a:lumOff val="40000"/>
                    </a:schemeClr>
                  </a:solidFill>
                  <a:effectLst/>
                  <a:uLnTx/>
                  <a:uFillTx/>
                </a:rPr>
                <a:t>アプリ</a:t>
              </a:r>
            </a:p>
          </p:txBody>
        </p:sp>
        <p:sp>
          <p:nvSpPr>
            <p:cNvPr id="95" name="テキスト ボックス 94"/>
            <p:cNvSpPr txBox="1"/>
            <p:nvPr/>
          </p:nvSpPr>
          <p:spPr>
            <a:xfrm>
              <a:off x="7302500" y="1918772"/>
              <a:ext cx="193303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800" b="0" i="0" u="none" strike="noStrike" kern="0" cap="none" spc="0" normalizeH="0" baseline="0" noProof="0" dirty="0">
                  <a:ln>
                    <a:noFill/>
                  </a:ln>
                  <a:solidFill>
                    <a:schemeClr val="tx2">
                      <a:lumMod val="60000"/>
                      <a:lumOff val="40000"/>
                    </a:schemeClr>
                  </a:solidFill>
                  <a:effectLst/>
                  <a:uLnTx/>
                  <a:uFillTx/>
                </a:rPr>
                <a:t>android</a:t>
              </a:r>
              <a:r>
                <a:rPr kumimoji="0" lang="ja-JP" altLang="en-US" sz="1800" b="0" i="0" u="none" strike="noStrike" kern="0" cap="none" spc="0" normalizeH="0" baseline="0" noProof="0" dirty="0" err="1">
                  <a:ln>
                    <a:noFill/>
                  </a:ln>
                  <a:solidFill>
                    <a:schemeClr val="tx2">
                      <a:lumMod val="60000"/>
                      <a:lumOff val="40000"/>
                    </a:schemeClr>
                  </a:solidFill>
                  <a:effectLst/>
                  <a:uLnTx/>
                  <a:uFillTx/>
                </a:rPr>
                <a:t>での</a:t>
              </a:r>
              <a:r>
                <a:rPr kumimoji="0" lang="ja-JP" altLang="en-US" sz="1800" b="0" i="0" u="none" strike="noStrike" kern="0" cap="none" spc="0" normalizeH="0" baseline="0" noProof="0" dirty="0">
                  <a:ln>
                    <a:noFill/>
                  </a:ln>
                  <a:solidFill>
                    <a:schemeClr val="tx2">
                      <a:lumMod val="60000"/>
                      <a:lumOff val="40000"/>
                    </a:schemeClr>
                  </a:solidFill>
                  <a:effectLst/>
                  <a:uLnTx/>
                  <a:uFillTx/>
                </a:rPr>
                <a:t>アプリ</a:t>
              </a:r>
              <a:endParaRPr kumimoji="0" lang="en-US" altLang="ja-JP" sz="1800" b="0" i="0" u="none" strike="noStrike" kern="0" cap="none" spc="0" normalizeH="0" baseline="0" noProof="0" dirty="0">
                <a:ln>
                  <a:noFill/>
                </a:ln>
                <a:solidFill>
                  <a:schemeClr val="tx2">
                    <a:lumMod val="60000"/>
                    <a:lumOff val="40000"/>
                  </a:schemeClr>
                </a:solidFill>
                <a:effectLst/>
                <a:uLnTx/>
                <a:uFillTx/>
              </a:endParaRPr>
            </a:p>
          </p:txBody>
        </p:sp>
        <p:sp>
          <p:nvSpPr>
            <p:cNvPr id="96" name="テキスト ボックス 95"/>
            <p:cNvSpPr txBox="1"/>
            <p:nvPr/>
          </p:nvSpPr>
          <p:spPr>
            <a:xfrm>
              <a:off x="4501711" y="669147"/>
              <a:ext cx="1992853"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4000" b="0" i="0" u="none" strike="noStrike" kern="0" cap="none" spc="0" normalizeH="0" baseline="0" noProof="0" dirty="0">
                  <a:ln>
                    <a:noFill/>
                  </a:ln>
                  <a:solidFill>
                    <a:schemeClr val="tx2">
                      <a:lumMod val="60000"/>
                      <a:lumOff val="40000"/>
                    </a:schemeClr>
                  </a:solidFill>
                  <a:effectLst/>
                  <a:uLnTx/>
                  <a:uFillTx/>
                </a:rPr>
                <a:t>GUI</a:t>
              </a:r>
              <a:r>
                <a:rPr kumimoji="0" lang="ja-JP" altLang="en-US" sz="4000" b="0" i="0" u="none" strike="noStrike" kern="0" cap="none" spc="0" normalizeH="0" baseline="0" noProof="0" dirty="0">
                  <a:ln>
                    <a:noFill/>
                  </a:ln>
                  <a:solidFill>
                    <a:schemeClr val="tx2">
                      <a:lumMod val="60000"/>
                      <a:lumOff val="40000"/>
                    </a:schemeClr>
                  </a:solidFill>
                  <a:effectLst/>
                  <a:uLnTx/>
                  <a:uFillTx/>
                </a:rPr>
                <a:t>設計</a:t>
              </a:r>
            </a:p>
          </p:txBody>
        </p:sp>
      </p:grpSp>
      <p:sp>
        <p:nvSpPr>
          <p:cNvPr id="2" name="テキスト ボックス 1"/>
          <p:cNvSpPr txBox="1"/>
          <p:nvPr/>
        </p:nvSpPr>
        <p:spPr>
          <a:xfrm>
            <a:off x="1581884" y="25794969"/>
            <a:ext cx="13187335" cy="523220"/>
          </a:xfrm>
          <a:prstGeom prst="rect">
            <a:avLst/>
          </a:prstGeom>
          <a:noFill/>
        </p:spPr>
        <p:txBody>
          <a:bodyPr wrap="square" rtlCol="0">
            <a:spAutoFit/>
          </a:bodyPr>
          <a:lstStyle/>
          <a:p>
            <a:r>
              <a:rPr kumimoji="1" lang="ja-JP" altLang="en-US" sz="2800" dirty="0">
                <a:solidFill>
                  <a:schemeClr val="tx2">
                    <a:lumMod val="60000"/>
                    <a:lumOff val="40000"/>
                  </a:schemeClr>
                </a:solidFill>
              </a:rPr>
              <a:t>前処理した画像から認識に有効な特徴量を抽出する。</a:t>
            </a:r>
          </a:p>
        </p:txBody>
      </p:sp>
      <p:sp>
        <p:nvSpPr>
          <p:cNvPr id="3" name="テキスト ボックス 2"/>
          <p:cNvSpPr txBox="1"/>
          <p:nvPr/>
        </p:nvSpPr>
        <p:spPr>
          <a:xfrm>
            <a:off x="1581884" y="15450833"/>
            <a:ext cx="10516512" cy="523220"/>
          </a:xfrm>
          <a:prstGeom prst="rect">
            <a:avLst/>
          </a:prstGeom>
          <a:noFill/>
        </p:spPr>
        <p:txBody>
          <a:bodyPr wrap="square" rtlCol="0">
            <a:spAutoFit/>
          </a:bodyPr>
          <a:lstStyle/>
          <a:p>
            <a:r>
              <a:rPr kumimoji="1" lang="ja-JP" altLang="en-US" sz="2800" dirty="0">
                <a:solidFill>
                  <a:schemeClr val="tx2">
                    <a:lumMod val="60000"/>
                    <a:lumOff val="40000"/>
                  </a:schemeClr>
                </a:solidFill>
              </a:rPr>
              <a:t>データから認識に必要な部分を切り出す。</a:t>
            </a:r>
          </a:p>
        </p:txBody>
      </p:sp>
      <p:sp>
        <p:nvSpPr>
          <p:cNvPr id="4" name="テキスト ボックス 3"/>
          <p:cNvSpPr txBox="1"/>
          <p:nvPr/>
        </p:nvSpPr>
        <p:spPr>
          <a:xfrm>
            <a:off x="16512279" y="9792716"/>
            <a:ext cx="13021013" cy="954107"/>
          </a:xfrm>
          <a:prstGeom prst="rect">
            <a:avLst/>
          </a:prstGeom>
          <a:noFill/>
        </p:spPr>
        <p:txBody>
          <a:bodyPr wrap="square" rtlCol="0">
            <a:spAutoFit/>
          </a:bodyPr>
          <a:lstStyle/>
          <a:p>
            <a:r>
              <a:rPr lang="ja-JP" altLang="en-US" sz="2800" dirty="0">
                <a:solidFill>
                  <a:schemeClr val="tx2">
                    <a:lumMod val="60000"/>
                    <a:lumOff val="40000"/>
                  </a:schemeClr>
                </a:solidFill>
              </a:rPr>
              <a:t>クエリ画像を入力し、それがデータベースの中のどの人物であるのかを判定するプログラムを作成する。</a:t>
            </a:r>
            <a:endParaRPr kumimoji="1" lang="ja-JP" altLang="en-US" sz="2800"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959</Words>
  <Application>Microsoft Office PowerPoint</Application>
  <PresentationFormat>ユーザー設定</PresentationFormat>
  <Paragraphs>271</Paragraphs>
  <Slides>2</Slides>
  <Notes>2</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2</vt:i4>
      </vt:variant>
    </vt:vector>
  </HeadingPairs>
  <TitlesOfParts>
    <vt:vector size="16" baseType="lpstr">
      <vt:lpstr>DIN Alternate</vt:lpstr>
      <vt:lpstr>Hiragino Kaku Gothic Pro W3</vt:lpstr>
      <vt:lpstr>Hiragino Sans</vt:lpstr>
      <vt:lpstr>ＭＳ Ｐゴシック</vt:lpstr>
      <vt:lpstr>ＭＳ ゴシック</vt:lpstr>
      <vt:lpstr>メイリオ</vt:lpstr>
      <vt:lpstr>游ゴシック</vt:lpstr>
      <vt:lpstr>游ゴシック</vt:lpstr>
      <vt:lpstr>Arial</vt:lpstr>
      <vt:lpstr>Calibri</vt:lpstr>
      <vt:lpstr>Calibri Light</vt:lpstr>
      <vt:lpstr>Helvetica</vt:lpstr>
      <vt:lpstr>Trebuchet MS</vt:lpstr>
      <vt:lpstr>Office テーマ</vt:lpstr>
      <vt:lpstr>情報通信プロジェクト実験マルチメディア情報検索　</vt:lpstr>
      <vt:lpstr>情報通信プロジェクト実験：マルチメディア情報検索 14173028 黒田紘司　　 14173048　齋藤宏行　 14173079　山本豊　14173086　河村綾菜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Hirao Reo</cp:lastModifiedBy>
  <cp:revision>78</cp:revision>
  <dcterms:created xsi:type="dcterms:W3CDTF">2013-06-11T08:36:10Z</dcterms:created>
  <dcterms:modified xsi:type="dcterms:W3CDTF">2019-01-19T19:15:50Z</dcterms:modified>
</cp:coreProperties>
</file>