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85" r:id="rId6"/>
    <p:sldId id="259" r:id="rId7"/>
    <p:sldId id="280" r:id="rId8"/>
    <p:sldId id="260" r:id="rId9"/>
    <p:sldId id="266" r:id="rId10"/>
    <p:sldId id="269" r:id="rId11"/>
    <p:sldId id="270" r:id="rId12"/>
    <p:sldId id="283" r:id="rId13"/>
    <p:sldId id="277" r:id="rId14"/>
    <p:sldId id="284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9" autoAdjust="0"/>
    <p:restoredTop sz="94548" autoAdjust="0"/>
  </p:normalViewPr>
  <p:slideViewPr>
    <p:cSldViewPr snapToGrid="0" snapToObjects="1">
      <p:cViewPr varScale="1">
        <p:scale>
          <a:sx n="81" d="100"/>
          <a:sy n="81" d="100"/>
        </p:scale>
        <p:origin x="2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47EB-3155-494F-BA82-C3F1D9480B24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0F9C-5D17-4C12-AD78-18BABC3D1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58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7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45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4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2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0663-11E5-214F-B0FF-ACFEA461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iragino Kaku Gothic Pro W6" panose="020B0300000000000000" pitchFamily="34" charset="-128"/>
                <a:ea typeface="Hiragino Kaku Gothic Pro W6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01A3A6-6FF5-FA49-8631-744F628E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83723-DDA1-5F45-AA77-A09A0067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CE0DC-E60F-0A40-A61B-4AB30C6E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37C04-993E-E748-B260-A9A7F9F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8C921-3D8B-544D-BC8E-5F44ED16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2952C0-C67A-B34C-8300-B5B9A4AD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8369A-5378-C54A-8EB3-BCFC9F1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72F6F-D588-BB4A-8FB4-509E397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389C0-4164-3544-BFDE-4ED3BE1C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2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B7A79-C32E-AB49-916F-BC02C00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6B0B7-4E08-A04E-8627-52B509E8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E214C-3DB4-474B-A3AE-4AA2D06D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0EF11-C57E-B540-9B5D-45D96393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7B253-B849-BB4D-99C8-15AF456E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6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99116-720A-D442-BCAE-8C74BCBA4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B8E55C-E48A-9647-9880-619F0E2F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0EED5-EB65-C940-BCE5-97D6FB6F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AFFCA-B689-E447-AB6A-A4A723F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68341-11E1-7042-B711-22321788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8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B56C4-BD95-9E4C-8ADD-788EEBAC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8D08C-425C-8042-9008-1882D131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F6346-5DFB-BE40-9CC1-E86E0B6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F8601-4FCE-2F44-8477-BE0A209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F25B5-223D-F34C-BB61-99F7F4B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0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B1CC5-BB7D-A141-BF80-95F96C0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1CA36C-75E4-E449-98CD-13CBC38B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D5EBB-9A95-D34F-AAB1-18378125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4D33F-9275-6A48-A425-9E611EEF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D7EC4-5ADB-A043-9EE6-088BE22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9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2E750-CB17-3241-8C4D-FFD45C0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B60B6-A237-4542-89B8-B793EA31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8BC513-7358-B740-9CFA-69A3C250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DCC9B1-EAE1-6D4F-9C6D-E5BA7C65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76E8E6-EF1B-6547-94EE-11E3EAE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EC0E5-9B45-CB4A-8DA9-8D307F25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4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2661-A460-2440-90C6-D016F346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6BEA6-77CF-984E-9E43-D9A7ED09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077AB-C1F1-E640-A3BF-B254C3BE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BBE25B-521E-2749-9DFA-8B111BAA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FDA54-2DD5-2443-8072-C70867C75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BC91B7-8564-9A47-8979-B757BD10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A0F4CA-1503-8542-B7CA-EDBB73F2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573902-E43A-E64D-B3D1-4138CA45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36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68508-48EB-4644-9D11-541B3828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220-530B-864E-AFDF-D78D61A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66EA71-19F4-AD4C-9485-3144F5B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83326-471E-8B4C-9BB7-2C39506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87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AA145A-12CD-7D4A-A752-3AECB47E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0A49A-657B-6C49-89AE-B4A592E1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4AC6E-E951-7F47-8105-4034D87E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137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8CE28-19F9-504E-8A40-EF75022E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FC871-8D20-0041-A074-91627B33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E3A4B8-9A6F-CF4B-9504-290C0A61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1FF41-F5D6-ED49-B5EA-A3CCE46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9FF1DA-207C-8042-9696-F2DD196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1044C-6F50-F64A-956A-C16543C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8B60-B662-3547-8D8F-E09604BF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7A70C-A31D-A341-A059-DE21733B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B4483-360D-794D-A717-70AFC62C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76F6B-F2AD-B84B-A5E8-1D2D8A59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E8CAAE-C921-0B4C-B515-E32D40E1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7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B1AB9-CEB3-2241-BA09-9FC407C2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F00D48-ED95-674C-8A04-5EA8941B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215C4A-EDDE-D447-AA02-61798B75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4075-65C6-6F49-9CB3-39BBB2A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8E129-9170-8B44-84BF-7EB3857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B5CB1-EEBB-8749-B832-110FD0A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09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4C47-F01F-C741-9509-031F4C5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7A802-C4F0-6C47-8199-D5663105B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38BBD-D617-E74A-9553-42DA5947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E30E1-CFA5-A642-9184-542DCC62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5B08A-6E85-FC47-9123-A4165F2B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837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7902C4-9092-AD48-A425-3652185C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6BF61B-A942-DB40-ABB0-AB80AF27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A9FC3-3ED5-8B4C-9EE2-4803CA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80334-A4BF-444D-802E-C56AC0A9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797DD-C207-E049-8837-560A913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2338B-FA32-BA4A-8DC6-A62B4148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A623B5-8F8B-394C-8861-AAED26C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33CCA-F3F6-EB49-93DD-FF2D3BAD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AF38-BB83-1447-ACE6-FFFA475F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AB3E1-3651-CC4F-81B7-6A7683DC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2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9B11E-AB0F-8C4C-92CD-DFB45F9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AC6F6-BCD7-DA42-A7E5-FD5E25DA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B9037E-4A59-8746-A90A-5E333997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002799-4B15-A449-B1F2-3306ED25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007CC2-D753-0D43-B608-8BC667C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D9B6DD-099E-7B47-A457-0D6CB9DA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FA00-F9D0-994B-B8AD-387990FA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2B820-6184-0949-A5ED-69D3036E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A86176-45D6-E94D-B94B-620E2DAF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2FE26-D673-8942-9521-F2849C6D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3A0F2D-0484-F442-8363-5493CD93D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9E19AF-12AF-BE49-9FB9-E58E72E0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36DB63-37D6-6049-9B6C-A819B220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C847A9-E0B7-C14B-BB00-76BD1BD8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42E3-9427-3D4B-9C05-B5BF5C7C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676D70-0404-4441-BFC3-CAC1F81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56E360-203E-6147-8DFE-269D712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898938-1ACB-594F-A17C-5DF48C6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927CEF-AB0A-AE4E-858C-FF47524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9656AF-C838-584F-AB6F-7CB86681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0A0BC2-2610-5445-B2B3-667813C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A1F76-B485-A146-8006-C7C6787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72331-1B1F-7247-92CE-91FC9125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C15E00-DCE1-6B4A-9578-82C2018C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52AA6-717A-D343-BFB4-B1A780B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73C1C-3B1D-C643-92A8-9699B30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008CA-0751-6D4A-BF0E-093917B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8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81316-3C39-A743-A3AC-A1CFDC2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0892D3-9306-424F-BB05-75F3C47D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26B41F-87E2-9640-831B-BAF93275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000F84-3B6D-2E4C-A209-C03C418D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AC5C56-60D7-2042-ABF8-D560AB0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7C032F-6CF3-6045-8961-6C1EEB3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1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586A65-89C1-7A45-913A-0D52B3E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6E7A1-B9A5-D843-A7D4-659F4E39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46584-9298-D841-8C3C-553952ED4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11BB-4569-984B-89A7-0CAB83200160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032AA8-DFB8-364C-AA4B-AA19D30F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4527F-901B-AF4D-AB35-60A0CC89B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ProgressBarBG">
            <a:extLst>
              <a:ext uri="{FF2B5EF4-FFF2-40B4-BE49-F238E27FC236}">
                <a16:creationId xmlns:a16="http://schemas.microsoft.com/office/drawing/2014/main" id="{D00163D5-07F4-954E-8E25-7EB594086E03}"/>
              </a:ext>
            </a:extLst>
          </p:cNvPr>
          <p:cNvSpPr/>
          <p:nvPr userDrawn="1"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Hiragino Kaku Gothic Pro W6" panose="020B0300000000000000" pitchFamily="34" charset="-128"/>
          <a:ea typeface="Hiragino Kaku Gothic Pro W6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0F98DB-87DC-9F46-9A1B-66C30FD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C67B2-C454-B944-B3E7-F5499FA1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D4AB-F836-3E4A-B2A8-511B921A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1070-0EEB-F446-BBEF-DA4E29C9CA29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5C348A-BFE1-A74F-A4E9-E87ECABEC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26D87-0BA9-6A4E-B272-8F51F05C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jpg"/><Relationship Id="rId7" Type="http://schemas.openxmlformats.org/officeDocument/2006/relationships/image" Target="../media/image37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6432D-8973-E24C-94AD-AAE09794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2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マルチメディア情報検索</a:t>
            </a:r>
            <a:br>
              <a:rPr kumimoji="1" lang="en-US" altLang="ja-JP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en-US" altLang="ja-JP" sz="5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B1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班</a:t>
            </a:r>
            <a:r>
              <a:rPr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B227D-0938-C24B-8380-13B0938F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8486" y="4572004"/>
            <a:ext cx="4855028" cy="1830412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DIN Alternate" panose="020B0500000000000000" pitchFamily="34" charset="0"/>
              </a:rPr>
              <a:t>2018/1/24(</a:t>
            </a:r>
            <a:r>
              <a:rPr lang="ja-JP" altLang="en-US" sz="2800" dirty="0">
                <a:latin typeface="DIN Alternate" panose="020B0500000000000000" pitchFamily="34" charset="0"/>
              </a:rPr>
              <a:t>木</a:t>
            </a:r>
            <a:r>
              <a:rPr lang="en-US" altLang="ja-JP" sz="2800" dirty="0">
                <a:latin typeface="DIN Alternate" panose="020B0500000000000000" pitchFamily="34" charset="0"/>
              </a:rPr>
              <a:t>)</a:t>
            </a:r>
          </a:p>
          <a:p>
            <a:r>
              <a:rPr lang="ja-JP" altLang="en-US" sz="2800" dirty="0"/>
              <a:t>伊藤広樹　　</a:t>
            </a:r>
            <a:r>
              <a:rPr kumimoji="1" lang="ja-JP" altLang="en-US" sz="2800" dirty="0"/>
              <a:t>平尾礼央</a:t>
            </a:r>
            <a:endParaRPr lang="en-US" altLang="ja-JP" sz="2800" dirty="0"/>
          </a:p>
          <a:p>
            <a:r>
              <a:rPr kumimoji="1" lang="ja-JP" altLang="en-US" sz="2800" dirty="0"/>
              <a:t>伊藤光太郎</a:t>
            </a:r>
            <a:r>
              <a:rPr lang="ja-JP" altLang="en-US" sz="2800" dirty="0"/>
              <a:t>　</a:t>
            </a:r>
            <a:r>
              <a:rPr kumimoji="1" lang="ja-JP" altLang="en-US" sz="2800" dirty="0"/>
              <a:t>林田和磨</a:t>
            </a: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69BC9673-EFED-C445-8151-8A9DD9C1A2D6}"/>
              </a:ext>
            </a:extLst>
          </p:cNvPr>
          <p:cNvSpPr/>
          <p:nvPr/>
        </p:nvSpPr>
        <p:spPr>
          <a:xfrm>
            <a:off x="0" y="6731000"/>
            <a:ext cx="580571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8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5A58-7AC2-E54D-BE59-EA82B313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33524-8885-4E48-A25B-BB9E5643E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33680" cy="4351338"/>
          </a:xfrm>
        </p:spPr>
        <p:txBody>
          <a:bodyPr/>
          <a:lstStyle/>
          <a:p>
            <a:r>
              <a:rPr lang="ja-JP" altLang="en-US" dirty="0"/>
              <a:t>画像そのものを使用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/>
                <a:ea typeface="Hiragino Kaku Gothic Pro W3" panose="020B0300000000000000" pitchFamily="34" charset="-128"/>
              </a:rPr>
              <a:t>NN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CNN</a:t>
            </a:r>
          </a:p>
          <a:p>
            <a:pPr marL="457200" lvl="1" indent="0">
              <a:buNone/>
            </a:pPr>
            <a:endParaRPr lang="en-US" altLang="ja-JP" sz="26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 dirty="0"/>
              <a:t>前処理で出力した特徴量を使用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K</a:t>
            </a:r>
            <a:r>
              <a:rPr kumimoji="1"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最近傍法</a:t>
            </a:r>
            <a:endParaRPr kumimoji="1"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部分空間法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endParaRPr kumimoji="1" lang="en-US" altLang="ja-JP" sz="2600" b="1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358A9-2C27-7A41-90CA-EDAB0A28D583}"/>
              </a:ext>
            </a:extLst>
          </p:cNvPr>
          <p:cNvSpPr/>
          <p:nvPr/>
        </p:nvSpPr>
        <p:spPr>
          <a:xfrm>
            <a:off x="7345046" y="163505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DE7D1B-20A6-A844-8417-01526086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50" y="2199003"/>
            <a:ext cx="1270000" cy="127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05CA61-C6CD-2144-BF92-0CBCA141A20B}"/>
              </a:ext>
            </a:extLst>
          </p:cNvPr>
          <p:cNvSpPr>
            <a:spLocks noChangeAspect="1"/>
          </p:cNvSpPr>
          <p:nvPr/>
        </p:nvSpPr>
        <p:spPr>
          <a:xfrm>
            <a:off x="7229713" y="400859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100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726311-C3BC-4542-B91A-5B10C0D91F77}"/>
              </a:ext>
            </a:extLst>
          </p:cNvPr>
          <p:cNvSpPr>
            <a:spLocks noChangeAspect="1"/>
          </p:cNvSpPr>
          <p:nvPr/>
        </p:nvSpPr>
        <p:spPr>
          <a:xfrm>
            <a:off x="7766821" y="4008595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161F6C-27D1-484E-ACAE-D240A9A7980C}"/>
              </a:ext>
            </a:extLst>
          </p:cNvPr>
          <p:cNvSpPr>
            <a:spLocks noChangeAspect="1"/>
          </p:cNvSpPr>
          <p:nvPr/>
        </p:nvSpPr>
        <p:spPr>
          <a:xfrm>
            <a:off x="7229713" y="4548595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6A3EE5-CB0E-6B4D-8000-BC6495AC3A42}"/>
              </a:ext>
            </a:extLst>
          </p:cNvPr>
          <p:cNvSpPr>
            <a:spLocks noChangeAspect="1"/>
          </p:cNvSpPr>
          <p:nvPr/>
        </p:nvSpPr>
        <p:spPr>
          <a:xfrm>
            <a:off x="7766821" y="454859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BD5AAA-DA9D-6E47-8D93-B82C45D94915}"/>
              </a:ext>
            </a:extLst>
          </p:cNvPr>
          <p:cNvSpPr>
            <a:spLocks noChangeAspect="1"/>
          </p:cNvSpPr>
          <p:nvPr/>
        </p:nvSpPr>
        <p:spPr>
          <a:xfrm>
            <a:off x="9239959" y="3820944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C003C0-B484-A848-A1E1-0296AA6AD39B}"/>
              </a:ext>
            </a:extLst>
          </p:cNvPr>
          <p:cNvSpPr>
            <a:spLocks noChangeAspect="1"/>
          </p:cNvSpPr>
          <p:nvPr/>
        </p:nvSpPr>
        <p:spPr>
          <a:xfrm>
            <a:off x="9777067" y="3820944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4FF567-5B87-EF49-87B7-C05876BC17C3}"/>
              </a:ext>
            </a:extLst>
          </p:cNvPr>
          <p:cNvSpPr>
            <a:spLocks noChangeAspect="1"/>
          </p:cNvSpPr>
          <p:nvPr/>
        </p:nvSpPr>
        <p:spPr>
          <a:xfrm>
            <a:off x="9239959" y="4360944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BAC5603-6353-F24D-A021-7400F058FFF5}"/>
              </a:ext>
            </a:extLst>
          </p:cNvPr>
          <p:cNvSpPr>
            <a:spLocks noChangeAspect="1"/>
          </p:cNvSpPr>
          <p:nvPr/>
        </p:nvSpPr>
        <p:spPr>
          <a:xfrm>
            <a:off x="9777067" y="4360944"/>
            <a:ext cx="540000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E2A52F-D770-BB4C-B739-09AC653A60FB}"/>
              </a:ext>
            </a:extLst>
          </p:cNvPr>
          <p:cNvSpPr>
            <a:spLocks noChangeAspect="1"/>
          </p:cNvSpPr>
          <p:nvPr/>
        </p:nvSpPr>
        <p:spPr>
          <a:xfrm>
            <a:off x="9093256" y="392207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7F1D9E-7013-2E43-A955-3EF6AA76538F}"/>
              </a:ext>
            </a:extLst>
          </p:cNvPr>
          <p:cNvSpPr>
            <a:spLocks noChangeAspect="1"/>
          </p:cNvSpPr>
          <p:nvPr/>
        </p:nvSpPr>
        <p:spPr>
          <a:xfrm>
            <a:off x="9630364" y="392207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5403AA-F5CF-4046-A67F-9E4EC9999EA1}"/>
              </a:ext>
            </a:extLst>
          </p:cNvPr>
          <p:cNvSpPr>
            <a:spLocks noChangeAspect="1"/>
          </p:cNvSpPr>
          <p:nvPr/>
        </p:nvSpPr>
        <p:spPr>
          <a:xfrm>
            <a:off x="9093256" y="446207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A530A6-E60E-4D4E-A45B-1B90231F02FA}"/>
              </a:ext>
            </a:extLst>
          </p:cNvPr>
          <p:cNvSpPr>
            <a:spLocks noChangeAspect="1"/>
          </p:cNvSpPr>
          <p:nvPr/>
        </p:nvSpPr>
        <p:spPr>
          <a:xfrm>
            <a:off x="9630364" y="446207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55AABD-E80C-A145-9C3F-D5185747F38B}"/>
              </a:ext>
            </a:extLst>
          </p:cNvPr>
          <p:cNvSpPr>
            <a:spLocks noChangeAspect="1"/>
          </p:cNvSpPr>
          <p:nvPr/>
        </p:nvSpPr>
        <p:spPr>
          <a:xfrm>
            <a:off x="8969077" y="402389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BDA55DB-729F-A64F-8EB4-A64668AE5C8E}"/>
              </a:ext>
            </a:extLst>
          </p:cNvPr>
          <p:cNvSpPr>
            <a:spLocks noChangeAspect="1"/>
          </p:cNvSpPr>
          <p:nvPr/>
        </p:nvSpPr>
        <p:spPr>
          <a:xfrm>
            <a:off x="9506185" y="4023892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2696CB-FDFB-9448-B36F-A78C8104EA93}"/>
              </a:ext>
            </a:extLst>
          </p:cNvPr>
          <p:cNvSpPr>
            <a:spLocks noChangeAspect="1"/>
          </p:cNvSpPr>
          <p:nvPr/>
        </p:nvSpPr>
        <p:spPr>
          <a:xfrm>
            <a:off x="8969077" y="4563892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680B69-52C1-B14A-9D60-7153B9237FAB}"/>
              </a:ext>
            </a:extLst>
          </p:cNvPr>
          <p:cNvSpPr>
            <a:spLocks noChangeAspect="1"/>
          </p:cNvSpPr>
          <p:nvPr/>
        </p:nvSpPr>
        <p:spPr>
          <a:xfrm>
            <a:off x="9506185" y="4563892"/>
            <a:ext cx="5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7BA1B28-6185-C44D-9371-E33290A0150D}"/>
              </a:ext>
            </a:extLst>
          </p:cNvPr>
          <p:cNvSpPr>
            <a:spLocks noChangeAspect="1"/>
          </p:cNvSpPr>
          <p:nvPr/>
        </p:nvSpPr>
        <p:spPr>
          <a:xfrm>
            <a:off x="8822374" y="4125018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80</a:t>
            </a:r>
            <a:endParaRPr kumimoji="1" lang="ja-JP" altLang="en-US" sz="14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575B96-30AD-A34B-82A9-93ACC7CC6150}"/>
              </a:ext>
            </a:extLst>
          </p:cNvPr>
          <p:cNvSpPr>
            <a:spLocks noChangeAspect="1"/>
          </p:cNvSpPr>
          <p:nvPr/>
        </p:nvSpPr>
        <p:spPr>
          <a:xfrm>
            <a:off x="9359482" y="4125018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06C3FC1-6137-F041-95B7-63DDD6EF4B43}"/>
              </a:ext>
            </a:extLst>
          </p:cNvPr>
          <p:cNvSpPr>
            <a:spLocks noChangeAspect="1"/>
          </p:cNvSpPr>
          <p:nvPr/>
        </p:nvSpPr>
        <p:spPr>
          <a:xfrm>
            <a:off x="8822374" y="4665018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B54810D-7D83-5844-B012-74654B934FBA}"/>
              </a:ext>
            </a:extLst>
          </p:cNvPr>
          <p:cNvSpPr>
            <a:spLocks noChangeAspect="1"/>
          </p:cNvSpPr>
          <p:nvPr/>
        </p:nvSpPr>
        <p:spPr>
          <a:xfrm>
            <a:off x="9359482" y="466501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0B5CCA-765D-674B-A8CA-ADDB8F9A2E03}"/>
              </a:ext>
            </a:extLst>
          </p:cNvPr>
          <p:cNvSpPr/>
          <p:nvPr/>
        </p:nvSpPr>
        <p:spPr>
          <a:xfrm>
            <a:off x="8179151" y="2199004"/>
            <a:ext cx="312166" cy="3121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AA6C59A-CF81-B246-A384-40D31432E5D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788745" y="2511170"/>
            <a:ext cx="546489" cy="14974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89A2BF9-C20A-5644-8048-B524F46648B1}"/>
              </a:ext>
            </a:extLst>
          </p:cNvPr>
          <p:cNvSpPr/>
          <p:nvPr/>
        </p:nvSpPr>
        <p:spPr>
          <a:xfrm>
            <a:off x="6876196" y="5444671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ピクセルの値を比較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差が最も小さいデータを選ぶ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1" name="ProgressBar">
            <a:extLst>
              <a:ext uri="{FF2B5EF4-FFF2-40B4-BE49-F238E27FC236}">
                <a16:creationId xmlns:a16="http://schemas.microsoft.com/office/drawing/2014/main" id="{14BB7519-ECF9-6E4F-BB03-EAA42C458002}"/>
              </a:ext>
            </a:extLst>
          </p:cNvPr>
          <p:cNvSpPr/>
          <p:nvPr/>
        </p:nvSpPr>
        <p:spPr>
          <a:xfrm>
            <a:off x="0" y="6731000"/>
            <a:ext cx="5225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7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/>
              <a:t>GUI(PyQt5</a:t>
            </a:r>
            <a:r>
              <a:rPr lang="ja-JP" altLang="en-US"/>
              <a:t>を使用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54486" cy="44564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データベースとクエリを</a:t>
            </a:r>
            <a:r>
              <a:rPr lang="en-US" altLang="ja-JP" dirty="0"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で操作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認識精度が最も良いアルゴリズムを適用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追加機能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カメラで顔登録する機能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顔の読み取りでロック解除など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改善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87F01D6-01AC-4038-9BD4-32F978D2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99" y="2076345"/>
            <a:ext cx="4703980" cy="29054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CFCED6-B886-45EB-B09D-25A361307CD4}"/>
              </a:ext>
            </a:extLst>
          </p:cNvPr>
          <p:cNvSpPr/>
          <p:nvPr/>
        </p:nvSpPr>
        <p:spPr>
          <a:xfrm>
            <a:off x="8513841" y="5058839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試作</a:t>
            </a:r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GUI</a:t>
            </a: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126FCD72-2FD7-3A40-8AFC-72D4230B98EE}"/>
              </a:ext>
            </a:extLst>
          </p:cNvPr>
          <p:cNvSpPr/>
          <p:nvPr/>
        </p:nvSpPr>
        <p:spPr>
          <a:xfrm>
            <a:off x="0" y="6731000"/>
            <a:ext cx="11030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4AB9A-4ACF-47C7-A12C-65427B84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認識精度が高かった手法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3EAE2-68A6-433C-871F-1538BD0E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025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DCT</a:t>
            </a:r>
            <a:r>
              <a:rPr lang="ja-JP" altLang="en-US" dirty="0"/>
              <a:t> </a:t>
            </a:r>
            <a:r>
              <a:rPr kumimoji="1" lang="ja-JP" altLang="en-US" dirty="0"/>
              <a:t>＆ 単純マッチング　</a:t>
            </a:r>
            <a:r>
              <a:rPr lang="en-US" altLang="ja-JP" b="1" dirty="0"/>
              <a:t>82.76</a:t>
            </a:r>
            <a:r>
              <a:rPr kumimoji="1" lang="en-US" altLang="ja-JP" b="1" dirty="0"/>
              <a:t>%</a:t>
            </a:r>
          </a:p>
          <a:p>
            <a:pPr lvl="1"/>
            <a:r>
              <a:rPr lang="ja-JP" altLang="en-US" dirty="0">
                <a:latin typeface="DIN Alternate" panose="020B0500000000000000"/>
                <a:ea typeface="Hiragino Kaku Gothic Pro W3" panose="020B0300000000000000"/>
              </a:rPr>
              <a:t>エッジ検出後の</a:t>
            </a: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DCT</a:t>
            </a:r>
            <a:r>
              <a:rPr lang="ja-JP" altLang="en-US" dirty="0">
                <a:ea typeface="Hiragino Kaku Gothic Pro W3" panose="020B0300000000000000"/>
              </a:rPr>
              <a:t>特徴量を，単純マッチングで分類</a:t>
            </a:r>
            <a:endParaRPr lang="en-US" altLang="ja-JP" dirty="0">
              <a:ea typeface="Hiragino Kaku Gothic Pro W3" panose="020B0300000000000000"/>
            </a:endParaRPr>
          </a:p>
          <a:p>
            <a:pPr marL="457200" lvl="1" indent="0">
              <a:buNone/>
            </a:pPr>
            <a:endParaRPr kumimoji="1" lang="en-US" altLang="ja-JP" sz="1000" dirty="0">
              <a:ea typeface="Hiragino Kaku Gothic Pro W3" panose="020B0300000000000000"/>
            </a:endParaRPr>
          </a:p>
          <a:p>
            <a:r>
              <a:rPr lang="en-US" altLang="ja-JP" dirty="0"/>
              <a:t>HOG</a:t>
            </a:r>
            <a:r>
              <a:rPr lang="ja-JP" altLang="en-US" dirty="0"/>
              <a:t> ＆ </a:t>
            </a:r>
            <a:r>
              <a:rPr lang="en-US" altLang="ja-JP" dirty="0" err="1"/>
              <a:t>kNN</a:t>
            </a:r>
            <a:r>
              <a:rPr kumimoji="1" lang="ja-JP" altLang="en-US" dirty="0"/>
              <a:t>　</a:t>
            </a:r>
            <a:r>
              <a:rPr lang="en-US" altLang="ja-JP" b="1" dirty="0"/>
              <a:t>75.86</a:t>
            </a:r>
            <a:r>
              <a:rPr kumimoji="1" lang="en-US" altLang="ja-JP" b="1" dirty="0"/>
              <a:t>%</a:t>
            </a:r>
          </a:p>
          <a:p>
            <a:pPr lvl="1"/>
            <a:r>
              <a:rPr lang="ja-JP" altLang="en-US" dirty="0">
                <a:latin typeface="DIN Alternate" panose="020B0500000000000000"/>
                <a:ea typeface="Hiragino Kaku Gothic Pro W3" panose="020B0300000000000000"/>
              </a:rPr>
              <a:t>エッジ検出後の</a:t>
            </a: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HOG</a:t>
            </a:r>
            <a:r>
              <a:rPr lang="ja-JP" altLang="en-US" dirty="0">
                <a:latin typeface="DIN Alternate" panose="020B0500000000000000"/>
                <a:ea typeface="Hiragino Kaku Gothic Pro W3" panose="020B0300000000000000"/>
              </a:rPr>
              <a:t>特徴量を，</a:t>
            </a:r>
            <a:r>
              <a:rPr lang="en-US" altLang="ja-JP" dirty="0" err="1">
                <a:latin typeface="DIN Alternate" panose="020B0500000000000000"/>
                <a:ea typeface="Hiragino Kaku Gothic Pro W3" panose="020B0300000000000000"/>
              </a:rPr>
              <a:t>kNN</a:t>
            </a:r>
            <a:r>
              <a:rPr lang="ja-JP" altLang="en-US" dirty="0">
                <a:latin typeface="DIN Alternate" panose="020B0500000000000000"/>
                <a:ea typeface="Hiragino Kaku Gothic Pro W3" panose="020B0300000000000000"/>
              </a:rPr>
              <a:t>で分類</a:t>
            </a:r>
            <a:endParaRPr lang="en-US" altLang="ja-JP" dirty="0">
              <a:latin typeface="DIN Alternate" panose="020B0500000000000000"/>
              <a:ea typeface="Hiragino Kaku Gothic Pro W3" panose="020B0300000000000000"/>
            </a:endParaRPr>
          </a:p>
          <a:p>
            <a:pPr marL="457200" lvl="1" indent="0">
              <a:buNone/>
            </a:pPr>
            <a:endParaRPr lang="en-US" altLang="ja-JP" sz="1000" dirty="0">
              <a:latin typeface="DIN Alternate" panose="020B0500000000000000"/>
              <a:ea typeface="Hiragino Kaku Gothic Pro W3" panose="020B0300000000000000"/>
            </a:endParaRPr>
          </a:p>
          <a:p>
            <a:r>
              <a:rPr lang="en-US" altLang="ja-JP" dirty="0"/>
              <a:t>DCT </a:t>
            </a:r>
            <a:r>
              <a:rPr lang="ja-JP" altLang="en-US" dirty="0"/>
              <a:t>＆ </a:t>
            </a:r>
            <a:r>
              <a:rPr lang="en-US" altLang="ja-JP" dirty="0" err="1"/>
              <a:t>kNN</a:t>
            </a:r>
            <a:r>
              <a:rPr lang="ja-JP" altLang="en-US" dirty="0"/>
              <a:t>　</a:t>
            </a:r>
            <a:r>
              <a:rPr lang="en-US" altLang="ja-JP" b="1" dirty="0"/>
              <a:t>74.14%</a:t>
            </a:r>
          </a:p>
          <a:p>
            <a:pPr lvl="1"/>
            <a:r>
              <a:rPr lang="ja-JP" altLang="en-US" dirty="0">
                <a:ea typeface="Hiragino Kaku Gothic Pro W3" panose="020B0300000000000000"/>
              </a:rPr>
              <a:t>エッジ検出後の</a:t>
            </a:r>
            <a:r>
              <a:rPr lang="en-US" altLang="ja-JP" dirty="0">
                <a:ea typeface="Hiragino Kaku Gothic Pro W3" panose="020B0300000000000000"/>
              </a:rPr>
              <a:t>DCT</a:t>
            </a:r>
            <a:r>
              <a:rPr lang="ja-JP" altLang="en-US" dirty="0">
                <a:ea typeface="Hiragino Kaku Gothic Pro W3" panose="020B0300000000000000"/>
              </a:rPr>
              <a:t>特徴量を，</a:t>
            </a:r>
            <a:r>
              <a:rPr lang="en-US" altLang="ja-JP" dirty="0" err="1">
                <a:ea typeface="Hiragino Kaku Gothic Pro W3" panose="020B0300000000000000"/>
              </a:rPr>
              <a:t>kNN</a:t>
            </a:r>
            <a:r>
              <a:rPr lang="ja-JP" altLang="en-US" dirty="0">
                <a:ea typeface="Hiragino Kaku Gothic Pro W3" panose="020B0300000000000000"/>
              </a:rPr>
              <a:t>で分類</a:t>
            </a:r>
            <a:endParaRPr kumimoji="1" lang="en-US" altLang="ja-JP" dirty="0">
              <a:ea typeface="Hiragino Kaku Gothic Pro W3" panose="020B0300000000000000"/>
            </a:endParaRP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E075FDAA-0F75-F54E-8328-2D1FD439F71C}"/>
              </a:ext>
            </a:extLst>
          </p:cNvPr>
          <p:cNvSpPr/>
          <p:nvPr/>
        </p:nvSpPr>
        <p:spPr>
          <a:xfrm>
            <a:off x="0" y="6731000"/>
            <a:ext cx="870857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7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B44A6-28C0-C640-B246-554CF01A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81E79-D9FC-9C46-8538-2367D5FE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2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kumimoji="1" lang="en-US" altLang="ja-JP" sz="3200" dirty="0"/>
              <a:t>Canny</a:t>
            </a:r>
            <a:r>
              <a:rPr kumimoji="1" lang="ja-JP" altLang="en-US" sz="3200" dirty="0"/>
              <a:t>法による</a:t>
            </a:r>
            <a:r>
              <a:rPr kumimoji="1" lang="ja-JP" altLang="en-US" sz="3200" dirty="0">
                <a:solidFill>
                  <a:schemeClr val="accent2"/>
                </a:solidFill>
              </a:rPr>
              <a:t>エッジ検出</a:t>
            </a:r>
            <a:r>
              <a:rPr kumimoji="1" lang="ja-JP" altLang="en-US" sz="3200" dirty="0"/>
              <a:t>が有効だとわかった</a:t>
            </a:r>
            <a:endParaRPr kumimoji="1" lang="en-US" altLang="ja-JP" sz="3200" dirty="0"/>
          </a:p>
          <a:p>
            <a:pPr>
              <a:lnSpc>
                <a:spcPct val="100000"/>
              </a:lnSpc>
            </a:pPr>
            <a:r>
              <a:rPr kumimoji="1" lang="ja-JP" altLang="en-US" sz="3200" dirty="0"/>
              <a:t>分類手法として</a:t>
            </a:r>
            <a:r>
              <a:rPr kumimoji="1" lang="ja-JP" altLang="en-US" sz="3200" dirty="0">
                <a:solidFill>
                  <a:schemeClr val="accent2"/>
                </a:solidFill>
              </a:rPr>
              <a:t>単純マッチング</a:t>
            </a:r>
            <a:r>
              <a:rPr kumimoji="1" lang="ja-JP" altLang="en-US" sz="3200" dirty="0"/>
              <a:t>や</a:t>
            </a:r>
            <a:r>
              <a:rPr kumimoji="1" lang="en-US" altLang="ja-JP" sz="3200" dirty="0" err="1">
                <a:solidFill>
                  <a:schemeClr val="accent2"/>
                </a:solidFill>
              </a:rPr>
              <a:t>kNN</a:t>
            </a:r>
            <a:r>
              <a:rPr kumimoji="1" lang="ja-JP" altLang="en-US" sz="3200" dirty="0"/>
              <a:t>の方が精度が良かったのは，データ数が少ないことが一つの要因として考えられる</a:t>
            </a:r>
            <a:endParaRPr kumimoji="1" lang="en-US" altLang="ja-JP" sz="3200" dirty="0"/>
          </a:p>
          <a:p>
            <a:pPr>
              <a:lnSpc>
                <a:spcPct val="100000"/>
              </a:lnSpc>
            </a:pPr>
            <a:r>
              <a:rPr lang="ja-JP" altLang="en-US" sz="3200" dirty="0"/>
              <a:t>特徴量として</a:t>
            </a:r>
            <a:r>
              <a:rPr lang="en-US" altLang="ja-JP" sz="3200" dirty="0">
                <a:solidFill>
                  <a:schemeClr val="accent2"/>
                </a:solidFill>
              </a:rPr>
              <a:t>DCT</a:t>
            </a:r>
            <a:r>
              <a:rPr lang="ja-JP" altLang="en-US" sz="3200" dirty="0"/>
              <a:t>特徴量が有効だと分かった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r>
              <a:rPr kumimoji="1" lang="ja-JP" altLang="en-US" sz="3200" dirty="0"/>
              <a:t>最終的に，正解率</a:t>
            </a:r>
            <a:r>
              <a:rPr kumimoji="1" lang="en-US" altLang="ja-JP" sz="3200" dirty="0">
                <a:solidFill>
                  <a:schemeClr val="accent2"/>
                </a:solidFill>
              </a:rPr>
              <a:t>82.76%</a:t>
            </a:r>
            <a:r>
              <a:rPr kumimoji="1" lang="ja-JP" altLang="en-US" sz="3200" dirty="0" err="1"/>
              <a:t>に到</a:t>
            </a:r>
            <a:r>
              <a:rPr kumimoji="1" lang="ja-JP" altLang="en-US" sz="3200" dirty="0"/>
              <a:t>達することが出来た</a:t>
            </a:r>
            <a:endParaRPr kumimoji="1" lang="en-US" altLang="ja-JP" sz="3200" dirty="0"/>
          </a:p>
          <a:p>
            <a:endParaRPr kumimoji="1" lang="ja-JP" altLang="en-US" dirty="0"/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B87365D9-49AA-884B-AF5B-DD907384044E}"/>
              </a:ext>
            </a:extLst>
          </p:cNvPr>
          <p:cNvSpPr/>
          <p:nvPr/>
        </p:nvSpPr>
        <p:spPr>
          <a:xfrm>
            <a:off x="0" y="6731000"/>
            <a:ext cx="9289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664D1-7272-0F4F-AE7D-6EF153C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/>
              <a:t>ご静聴ありがとうございました</a:t>
            </a: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96B61B2A-7A21-104F-B7E6-E8A1FFD4C3AB}"/>
              </a:ext>
            </a:extLst>
          </p:cNvPr>
          <p:cNvSpPr/>
          <p:nvPr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9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7350" cy="3831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「キムタクに一番似ているのは誰か」という疑問や、「顔をパスワードの代わりとして利用したい」と言った要求に答えるシステムを開発する。代表的なパターン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識別手法 </a:t>
            </a:r>
            <a:r>
              <a:rPr lang="en-US" altLang="ja-JP" sz="3200" dirty="0"/>
              <a:t>(K </a:t>
            </a:r>
            <a:r>
              <a:rPr lang="ja-JP" altLang="en-US" sz="3200" dirty="0"/>
              <a:t>最近傍法、部分空間法等</a:t>
            </a:r>
            <a:r>
              <a:rPr lang="en-US" altLang="ja-JP" sz="3200" dirty="0"/>
              <a:t>) </a:t>
            </a:r>
            <a:r>
              <a:rPr lang="ja-JP" altLang="en-US" sz="3200" dirty="0"/>
              <a:t>を学びながら、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高速で認識率のよいアルゴリズムを作成する。</a:t>
            </a:r>
            <a:endParaRPr lang="en-US" altLang="ja-JP" dirty="0"/>
          </a:p>
          <a:p>
            <a:pPr marL="0" indent="0">
              <a:lnSpc>
                <a:spcPct val="170000"/>
              </a:lnSpc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8C36C8-4007-42FD-A640-2406ACF0450F}"/>
              </a:ext>
            </a:extLst>
          </p:cNvPr>
          <p:cNvSpPr txBox="1"/>
          <p:nvPr/>
        </p:nvSpPr>
        <p:spPr>
          <a:xfrm>
            <a:off x="2182368" y="6001623"/>
            <a:ext cx="917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『</a:t>
            </a:r>
            <a:r>
              <a:rPr kumimoji="1"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情報プロジェクト</a:t>
            </a:r>
            <a:r>
              <a:rPr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：マルチメディア情報検索</a:t>
            </a:r>
            <a:r>
              <a:rPr lang="en-US" altLang="ja-JP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』</a:t>
            </a:r>
            <a:r>
              <a:rPr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配布資料</a:t>
            </a:r>
            <a:endParaRPr kumimoji="1" lang="ja-JP" altLang="en-US" sz="24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B0C65F1C-96A5-164B-9442-70DFF1DE0335}"/>
              </a:ext>
            </a:extLst>
          </p:cNvPr>
          <p:cNvSpPr/>
          <p:nvPr/>
        </p:nvSpPr>
        <p:spPr>
          <a:xfrm>
            <a:off x="0" y="6731000"/>
            <a:ext cx="1161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93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与えられたデータは</a:t>
            </a:r>
            <a:r>
              <a:rPr lang="en-US" altLang="ja-JP" sz="3600" dirty="0"/>
              <a:t>20</a:t>
            </a:r>
            <a:r>
              <a:rPr lang="ja-JP" altLang="en-US" sz="3600" dirty="0"/>
              <a:t>人の顔写真が</a:t>
            </a:r>
            <a:r>
              <a:rPr lang="en-US" altLang="ja-JP" sz="3600" dirty="0"/>
              <a:t>10</a:t>
            </a:r>
            <a:r>
              <a:rPr lang="ja-JP" altLang="en-US" sz="3600" dirty="0"/>
              <a:t>枚ずつ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iragino Kaku Gothic Pro W3" panose="020B0300000000000000" pitchFamily="34" charset="-128"/>
              </a:rPr>
              <a:t>検証用のクエリデータは</a:t>
            </a:r>
            <a:r>
              <a:rPr kumimoji="1" lang="en-US" altLang="ja-JP" sz="3600" dirty="0"/>
              <a:t>58</a:t>
            </a:r>
            <a:r>
              <a:rPr kumimoji="1" lang="ja-JP" altLang="en-US" sz="3600" dirty="0">
                <a:latin typeface="Hiragino Kaku Gothic Pro W3" panose="020B0300000000000000" pitchFamily="34" charset="-128"/>
              </a:rPr>
              <a:t>枚</a:t>
            </a:r>
            <a:endParaRPr lang="en-US" altLang="ja-JP" sz="3600" dirty="0">
              <a:latin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人によって枚数は異なる</a:t>
            </a:r>
            <a:endParaRPr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3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58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枚の内</a:t>
            </a:r>
            <a:r>
              <a:rPr lang="en-US" altLang="ja-JP" sz="3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2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枚は</a:t>
            </a:r>
            <a:r>
              <a:rPr lang="ja-JP" altLang="en-US" sz="3600" b="1" dirty="0">
                <a:solidFill>
                  <a:schemeClr val="accent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登録されていない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人物</a:t>
            </a:r>
            <a:endParaRPr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/>
              <a:t>認識精度は「</a:t>
            </a:r>
            <a:r>
              <a:rPr lang="ja-JP" altLang="en-US" sz="3600" b="1" dirty="0">
                <a:solidFill>
                  <a:schemeClr val="accent2"/>
                </a:solidFill>
              </a:rPr>
              <a:t>正解数</a:t>
            </a:r>
            <a:r>
              <a:rPr lang="en-US" altLang="ja-JP" sz="3600" b="1" dirty="0">
                <a:solidFill>
                  <a:schemeClr val="accent2"/>
                </a:solidFill>
              </a:rPr>
              <a:t>÷</a:t>
            </a:r>
            <a:r>
              <a:rPr lang="ja-JP" altLang="en-US" sz="3600" b="1" dirty="0">
                <a:solidFill>
                  <a:schemeClr val="accent2"/>
                </a:solidFill>
              </a:rPr>
              <a:t>クエリ数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(</a:t>
            </a:r>
            <a:r>
              <a:rPr lang="en-US" altLang="ja-JP" sz="3600" b="1" dirty="0">
                <a:solidFill>
                  <a:schemeClr val="accent2"/>
                </a:solidFill>
              </a:rPr>
              <a:t>58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)</a:t>
            </a:r>
            <a:r>
              <a:rPr lang="ja-JP" altLang="en-US" sz="3600" dirty="0">
                <a:ea typeface="Hiragino Kaku Gothic Pro W3" panose="020B0300000000000000"/>
              </a:rPr>
              <a:t>」</a:t>
            </a:r>
            <a:r>
              <a:rPr lang="ja-JP" altLang="en-US" sz="3600" dirty="0"/>
              <a:t>で計算</a:t>
            </a:r>
            <a:endParaRPr lang="en-US" altLang="ja-JP" sz="3600" dirty="0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2E99E5BA-3891-154B-9A6E-893DF241C2D9}"/>
              </a:ext>
            </a:extLst>
          </p:cNvPr>
          <p:cNvSpPr/>
          <p:nvPr/>
        </p:nvSpPr>
        <p:spPr>
          <a:xfrm>
            <a:off x="0" y="6731000"/>
            <a:ext cx="1741714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3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3F06A-42DE-8F4F-A1FB-A0C8617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データセット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8E1C1C-7193-1041-9D16-24FA7D4D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26" y="1567987"/>
            <a:ext cx="1432188" cy="10666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02E28E-6C9C-6F49-8C57-0D5CEE08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39" y="1604574"/>
            <a:ext cx="1432188" cy="10666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7026380-9F96-3741-85B1-878324B77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252" y="1645161"/>
            <a:ext cx="1432188" cy="106668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6D0022D-BB92-654D-9D0A-4102C51F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54" y="1689759"/>
            <a:ext cx="1432188" cy="106668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F8BDD55-FE2B-3640-8BC1-19EA6DE7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34" y="1732590"/>
            <a:ext cx="1432188" cy="106668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9A5874B-B25A-1D47-855B-29363A161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2035" y="1551145"/>
            <a:ext cx="1432188" cy="106668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58A73A0-42DB-E640-9B2D-E52EF3212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93" y="1590875"/>
            <a:ext cx="1432188" cy="106668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BEEE504-0B88-954C-8884-08FF11AF0B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0378" y="1643492"/>
            <a:ext cx="1432188" cy="106668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B28F382-7ED6-FD40-A06A-F4CDA91CF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9733" y="1699750"/>
            <a:ext cx="1432188" cy="106668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92E96A0-C2CD-4245-B15C-33575E7580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2304" y="1745703"/>
            <a:ext cx="1432188" cy="1066682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F2E41D87-291D-EE4B-A2CD-0C17612EFF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9242" y="1561763"/>
            <a:ext cx="1452426" cy="10817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FDC87BB-1404-AA41-A930-46BBE30F3C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4705" y="1598696"/>
            <a:ext cx="1452426" cy="108175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96E31B87-8174-2D4C-BA3E-A754FCF245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1002" y="1642036"/>
            <a:ext cx="1452426" cy="108175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7383EE7-AF28-F44D-8FD1-F1187302C8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01675" y="1686989"/>
            <a:ext cx="1452426" cy="108175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8DD424A-E839-1B40-A18B-DFED0AE831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3125" y="1732590"/>
            <a:ext cx="1452426" cy="108175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8DE3C90-C9F1-6D4D-9A52-ED7C38DE61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43230" y="1545175"/>
            <a:ext cx="1452426" cy="108175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4F6A04A6-0D6B-2E45-80FF-F44BFE8BDD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9920" y="1585694"/>
            <a:ext cx="1452426" cy="1081755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91F18481-D6DD-BB49-97D7-77382DA5C6E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54557" y="1632611"/>
            <a:ext cx="1452426" cy="1081755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B8A8635B-966C-2543-A84F-6D1EAC9F61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18441" y="1680488"/>
            <a:ext cx="1452426" cy="1081755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F6297C75-B3C9-3146-9EA5-4ACED82CA9C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77613" y="1723888"/>
            <a:ext cx="1452426" cy="1081755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BE5746FB-E02B-8542-BDFC-53357EF9B88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53797" y="1565485"/>
            <a:ext cx="1454148" cy="108303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5D75CA8-C895-C94B-B06A-B14313D22B7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13882" y="1605901"/>
            <a:ext cx="1454148" cy="1083037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657F3F8B-AC5B-E744-BF9A-9F217E542DE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77500" y="1635975"/>
            <a:ext cx="1454148" cy="108303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767CB1A6-DA4C-D847-9224-DAE155C4751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40522" y="1673035"/>
            <a:ext cx="1454148" cy="1083037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0E366E86-E9A9-084B-AE09-502AC6719CA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99872" y="1716235"/>
            <a:ext cx="1454148" cy="1083037"/>
          </a:xfrm>
          <a:prstGeom prst="rect">
            <a:avLst/>
          </a:prstGeom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705DA08-B3EF-D940-9FD9-24AEE0ED7A30}"/>
              </a:ext>
            </a:extLst>
          </p:cNvPr>
          <p:cNvSpPr txBox="1"/>
          <p:nvPr/>
        </p:nvSpPr>
        <p:spPr>
          <a:xfrm>
            <a:off x="9873472" y="198372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383D164C-7F4F-1348-9D96-D1E792CBB62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30875" y="4820689"/>
            <a:ext cx="1452426" cy="108175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E5A14569-1074-6746-9FC3-6DB5CA6D96D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30875" y="3578474"/>
            <a:ext cx="1432189" cy="1066683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FABB8A68-4328-9F44-8CB7-1BC87F1147D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06182" y="4820688"/>
            <a:ext cx="1452426" cy="1081755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B86F64EE-920A-2E4F-A580-34C5573E60C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885775" y="3578225"/>
            <a:ext cx="1452426" cy="1081755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7146DE68-C3D7-E945-B1B7-BBE305625AC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649542" y="4820687"/>
            <a:ext cx="1452426" cy="1081755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FEAFD79D-72BA-6F4A-AEA5-793CD2656CC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649542" y="3575913"/>
            <a:ext cx="1452426" cy="1081755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3E80522B-DBD0-7D43-846F-296A36FAF8E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398712" y="4827630"/>
            <a:ext cx="1452427" cy="108175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A28282A-B8C4-6544-ABB2-2282859D5DE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393654" y="3578224"/>
            <a:ext cx="1452427" cy="1081756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79E19303-CC52-D140-8D13-4D87047E239D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137767" y="4827631"/>
            <a:ext cx="1452426" cy="1081755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0007E68E-EB29-B942-B4B7-C7CFEEFA7FFF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137767" y="3575913"/>
            <a:ext cx="1452429" cy="1081757"/>
          </a:xfrm>
          <a:prstGeom prst="rect">
            <a:avLst/>
          </a:prstGeom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B63857A-86A8-514C-99BE-6E960B1C5E35}"/>
              </a:ext>
            </a:extLst>
          </p:cNvPr>
          <p:cNvSpPr txBox="1"/>
          <p:nvPr/>
        </p:nvSpPr>
        <p:spPr>
          <a:xfrm>
            <a:off x="9697010" y="4523087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C98384B-88A4-464B-91D0-FB6D89564AC6}"/>
              </a:ext>
            </a:extLst>
          </p:cNvPr>
          <p:cNvSpPr txBox="1"/>
          <p:nvPr/>
        </p:nvSpPr>
        <p:spPr>
          <a:xfrm>
            <a:off x="4466114" y="2905321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学習データ</a:t>
            </a:r>
            <a:endParaRPr lang="en-US" altLang="ja-JP" sz="24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55D4D14-BCBB-0848-AB06-0F366E2E2336}"/>
              </a:ext>
            </a:extLst>
          </p:cNvPr>
          <p:cNvSpPr txBox="1"/>
          <p:nvPr/>
        </p:nvSpPr>
        <p:spPr>
          <a:xfrm>
            <a:off x="3411503" y="6031210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検証用データ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クエリデータ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399E515D-B0FA-8B47-961A-A42F05F6F5D2}"/>
              </a:ext>
            </a:extLst>
          </p:cNvPr>
          <p:cNvSpPr/>
          <p:nvPr/>
        </p:nvSpPr>
        <p:spPr>
          <a:xfrm>
            <a:off x="0" y="6731000"/>
            <a:ext cx="2322286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54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システムの全体像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9F649E-9D3E-4647-B694-9972E89F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99" y="1539023"/>
            <a:ext cx="1243005" cy="9257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AFC8EF-CBF1-484B-BA38-A9FEEC98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08" y="1460331"/>
            <a:ext cx="845337" cy="8453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35D408-E30D-AE46-92B6-774045B25417}"/>
              </a:ext>
            </a:extLst>
          </p:cNvPr>
          <p:cNvSpPr/>
          <p:nvPr/>
        </p:nvSpPr>
        <p:spPr>
          <a:xfrm>
            <a:off x="4314677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前処理部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F71AB5-0A53-7143-A540-4C6F69C77649}"/>
              </a:ext>
            </a:extLst>
          </p:cNvPr>
          <p:cNvSpPr/>
          <p:nvPr/>
        </p:nvSpPr>
        <p:spPr>
          <a:xfrm>
            <a:off x="2669524" y="4278738"/>
            <a:ext cx="1516556" cy="926779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識別部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4596B7-EA4D-FF42-95B3-918C909F9A37}"/>
              </a:ext>
            </a:extLst>
          </p:cNvPr>
          <p:cNvSpPr/>
          <p:nvPr/>
        </p:nvSpPr>
        <p:spPr>
          <a:xfrm>
            <a:off x="6006528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後処理部</a:t>
            </a:r>
            <a:endParaRPr kumimoji="1" lang="ja-JP" altLang="en-US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0B4FB17-FCBE-45B8-815D-00F3CD7FCCCB}"/>
              </a:ext>
            </a:extLst>
          </p:cNvPr>
          <p:cNvGrpSpPr/>
          <p:nvPr/>
        </p:nvGrpSpPr>
        <p:grpSpPr>
          <a:xfrm>
            <a:off x="1783268" y="5105163"/>
            <a:ext cx="722032" cy="704877"/>
            <a:chOff x="5745047" y="2131445"/>
            <a:chExt cx="989490" cy="965980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D121241-F0DE-264B-B4AD-6BEB428C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658" y="2131445"/>
              <a:ext cx="898879" cy="898879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B1BDA36-E45D-194F-8CEA-EBE70419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0945" y="2180872"/>
              <a:ext cx="845337" cy="845337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B21CFBB-8FF4-4443-A2F7-B6FEA8B4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5047" y="2252088"/>
              <a:ext cx="845337" cy="845337"/>
            </a:xfrm>
            <a:prstGeom prst="rect">
              <a:avLst/>
            </a:prstGeom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59EB97E-5BE8-CD48-A237-70D20B44EA37}"/>
              </a:ext>
            </a:extLst>
          </p:cNvPr>
          <p:cNvSpPr txBox="1"/>
          <p:nvPr/>
        </p:nvSpPr>
        <p:spPr>
          <a:xfrm>
            <a:off x="4095149" y="31959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顔のトリミング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EF4A4B-6E79-9D41-99DD-0A3829DFA392}"/>
              </a:ext>
            </a:extLst>
          </p:cNvPr>
          <p:cNvSpPr txBox="1"/>
          <p:nvPr/>
        </p:nvSpPr>
        <p:spPr>
          <a:xfrm>
            <a:off x="2628757" y="537177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単純マッチング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09A376-895C-1948-9A2F-AD5A7AD0153F}"/>
              </a:ext>
            </a:extLst>
          </p:cNvPr>
          <p:cNvSpPr txBox="1"/>
          <p:nvPr/>
        </p:nvSpPr>
        <p:spPr>
          <a:xfrm>
            <a:off x="5338329" y="538397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識別結果から解答を出力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B647AE9-989C-D54F-A509-3468DCBA09B9}"/>
              </a:ext>
            </a:extLst>
          </p:cNvPr>
          <p:cNvSpPr txBox="1"/>
          <p:nvPr/>
        </p:nvSpPr>
        <p:spPr>
          <a:xfrm>
            <a:off x="1476104" y="58396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登録データ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C8CC74B-3CA0-4286-B414-C96644BA6210}"/>
              </a:ext>
            </a:extLst>
          </p:cNvPr>
          <p:cNvSpPr/>
          <p:nvPr/>
        </p:nvSpPr>
        <p:spPr>
          <a:xfrm>
            <a:off x="7714705" y="2115249"/>
            <a:ext cx="1800590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特徴抽出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17E15B2-40DF-4C23-B6BA-B802D6359367}"/>
              </a:ext>
            </a:extLst>
          </p:cNvPr>
          <p:cNvCxnSpPr>
            <a:cxnSpLocks/>
            <a:stCxn id="114" idx="3"/>
            <a:endCxn id="9" idx="1"/>
          </p:cNvCxnSpPr>
          <p:nvPr/>
        </p:nvCxnSpPr>
        <p:spPr>
          <a:xfrm>
            <a:off x="2654334" y="2579142"/>
            <a:ext cx="166034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27306FA-4A9C-4D6F-ADDD-1BFD96F8E9D4}"/>
              </a:ext>
            </a:extLst>
          </p:cNvPr>
          <p:cNvSpPr/>
          <p:nvPr/>
        </p:nvSpPr>
        <p:spPr>
          <a:xfrm>
            <a:off x="9587372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出力部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FED714D7-D706-4EC1-97B3-AF26154F59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035" t="11004" r="28787" b="23547"/>
          <a:stretch/>
        </p:blipFill>
        <p:spPr>
          <a:xfrm>
            <a:off x="9676821" y="1220218"/>
            <a:ext cx="1112748" cy="1174616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E230474-3A5A-45CE-B246-21DA6B5C16C0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5990211" y="2578137"/>
            <a:ext cx="1724494" cy="100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6897953-BF88-4A81-B47E-EE372C02F82C}"/>
              </a:ext>
            </a:extLst>
          </p:cNvPr>
          <p:cNvSpPr txBox="1"/>
          <p:nvPr/>
        </p:nvSpPr>
        <p:spPr>
          <a:xfrm>
            <a:off x="7507328" y="31922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顔の部位検出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346ECC1-A5D9-4538-9345-CA57BBFA60E2}"/>
              </a:ext>
            </a:extLst>
          </p:cNvPr>
          <p:cNvSpPr txBox="1"/>
          <p:nvPr/>
        </p:nvSpPr>
        <p:spPr>
          <a:xfrm>
            <a:off x="9424786" y="53699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番号で分類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444BC1E-CA8C-4E50-86B8-CA413398F2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99620" y="4742128"/>
            <a:ext cx="969904" cy="0"/>
          </a:xfrm>
          <a:prstGeom prst="straightConnector1">
            <a:avLst/>
          </a:prstGeom>
          <a:ln w="44450">
            <a:gradFill flip="none" rotWithShape="1">
              <a:gsLst>
                <a:gs pos="37000">
                  <a:srgbClr val="595A5B"/>
                </a:gs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rgbClr val="101011"/>
                </a:gs>
                <a:gs pos="100000">
                  <a:schemeClr val="tx1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5D56BB-CBB3-49EE-84D8-B44D6A8DD7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15295" y="2578137"/>
            <a:ext cx="1130205" cy="1005"/>
          </a:xfrm>
          <a:prstGeom prst="line">
            <a:avLst/>
          </a:prstGeom>
          <a:ln w="44450">
            <a:gradFill flip="none" rotWithShape="1">
              <a:gsLst>
                <a:gs pos="66000">
                  <a:srgbClr val="909090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11283F44-3834-41BD-8170-7D5355F0488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86080" y="4742128"/>
            <a:ext cx="1820448" cy="43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AC4D607-944D-41E4-B6C8-AAC284310D7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7523084" y="4742562"/>
            <a:ext cx="2064288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3591688-25D1-4F96-809D-E48E1B3F5DA4}"/>
              </a:ext>
            </a:extLst>
          </p:cNvPr>
          <p:cNvSpPr txBox="1"/>
          <p:nvPr/>
        </p:nvSpPr>
        <p:spPr>
          <a:xfrm>
            <a:off x="4501429" y="4027507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0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60%</a:t>
            </a:r>
          </a:p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10%…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5CA4477-F16B-473F-BD87-5CD8FA266E7C}"/>
              </a:ext>
            </a:extLst>
          </p:cNvPr>
          <p:cNvSpPr txBox="1"/>
          <p:nvPr/>
        </p:nvSpPr>
        <p:spPr>
          <a:xfrm>
            <a:off x="7839583" y="4233284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He is Mr.0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8779A391-00D6-465C-A9E3-D4151378C6B6}"/>
              </a:ext>
            </a:extLst>
          </p:cNvPr>
          <p:cNvSpPr/>
          <p:nvPr/>
        </p:nvSpPr>
        <p:spPr>
          <a:xfrm>
            <a:off x="978800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入力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CB508BE-EC28-410D-9C16-36B800FB328F}"/>
              </a:ext>
            </a:extLst>
          </p:cNvPr>
          <p:cNvSpPr txBox="1"/>
          <p:nvPr/>
        </p:nvSpPr>
        <p:spPr>
          <a:xfrm>
            <a:off x="859372" y="319593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顔画像を入力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264B717D-012F-CD48-AB92-1A4393871222}"/>
              </a:ext>
            </a:extLst>
          </p:cNvPr>
          <p:cNvSpPr/>
          <p:nvPr/>
        </p:nvSpPr>
        <p:spPr>
          <a:xfrm>
            <a:off x="0" y="6731000"/>
            <a:ext cx="2902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01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班の方針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ja-JP" dirty="0" err="1"/>
              <a:t>Matlab</a:t>
            </a:r>
            <a:r>
              <a:rPr lang="ja-JP" altLang="en-US" dirty="0"/>
              <a:t>と画像処理系ライブラリが豊富な</a:t>
            </a:r>
            <a:r>
              <a:rPr lang="en-US" altLang="ja-JP" dirty="0"/>
              <a:t>Python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>
              <a:lnSpc>
                <a:spcPct val="200000"/>
              </a:lnSpc>
            </a:pPr>
            <a:r>
              <a:rPr lang="en-US" altLang="ja-JP" sz="2800" b="1" dirty="0" err="1">
                <a:latin typeface="DIN Alternate" panose="020B0500000000000000"/>
              </a:rPr>
              <a:t>Matlab</a:t>
            </a:r>
            <a:r>
              <a:rPr lang="ja-JP" altLang="en-US" sz="2800" b="1" dirty="0"/>
              <a:t>担当</a:t>
            </a:r>
            <a:r>
              <a:rPr lang="en-US" altLang="ja-JP" sz="2800" b="1" dirty="0">
                <a:latin typeface="DIN Alternate" panose="020B0500000000000000" pitchFamily="34" charset="0"/>
              </a:rPr>
              <a:t>(</a:t>
            </a:r>
            <a:r>
              <a:rPr lang="ja-JP" altLang="en-US" sz="2800" b="1" dirty="0"/>
              <a:t>伊藤 光太郎・林田和磨</a:t>
            </a:r>
            <a:r>
              <a:rPr lang="en-US" altLang="ja-JP" sz="2800" b="1" dirty="0">
                <a:latin typeface="DIN Alternate" panose="020B0500000000000000" pitchFamily="34" charset="0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ja-JP" sz="2800" b="1" dirty="0">
                <a:latin typeface="DIN Alternate" panose="020B0500000000000000"/>
              </a:rPr>
              <a:t>Python</a:t>
            </a:r>
            <a:r>
              <a:rPr lang="ja-JP" altLang="en-US" sz="2800" b="1" dirty="0"/>
              <a:t>担当</a:t>
            </a:r>
            <a:r>
              <a:rPr lang="en-US" altLang="ja-JP" sz="2800" b="1" dirty="0">
                <a:latin typeface="DIN Alternate" panose="020B0500000000000000" pitchFamily="34" charset="0"/>
              </a:rPr>
              <a:t>(</a:t>
            </a:r>
            <a:r>
              <a:rPr lang="ja-JP" altLang="en-US" sz="2800" b="1" dirty="0"/>
              <a:t>伊藤 広樹・平尾 礼央</a:t>
            </a:r>
            <a:r>
              <a:rPr lang="en-US" altLang="ja-JP" sz="2800" b="1" dirty="0">
                <a:latin typeface="DIN Alternate" panose="020B0500000000000000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ja-JP" altLang="en-US" dirty="0"/>
              <a:t>基本的に</a:t>
            </a:r>
            <a:r>
              <a:rPr lang="ja-JP" altLang="en-US" b="1" dirty="0">
                <a:solidFill>
                  <a:schemeClr val="accent2"/>
                </a:solidFill>
              </a:rPr>
              <a:t>外部データを使用せず</a:t>
            </a:r>
            <a:r>
              <a:rPr lang="ja-JP" altLang="en-US" dirty="0"/>
              <a:t>に精度の向上を目指す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また、</a:t>
            </a:r>
            <a:r>
              <a:rPr lang="ja-JP" altLang="en-US" b="1" dirty="0">
                <a:solidFill>
                  <a:schemeClr val="accent2"/>
                </a:solidFill>
              </a:rPr>
              <a:t>意図的に検証データ</a:t>
            </a:r>
            <a:r>
              <a:rPr lang="ja-JP" altLang="en-US" b="1">
                <a:solidFill>
                  <a:schemeClr val="accent2"/>
                </a:solidFill>
              </a:rPr>
              <a:t>に寄せる行為</a:t>
            </a:r>
            <a:r>
              <a:rPr lang="ja-JP" altLang="en-US" dirty="0"/>
              <a:t>を禁止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最終的には</a:t>
            </a:r>
            <a:r>
              <a:rPr lang="en-US" altLang="ja-JP" dirty="0"/>
              <a:t>GUI</a:t>
            </a:r>
            <a:r>
              <a:rPr lang="ja-JP" altLang="en-US" dirty="0"/>
              <a:t>を作成し、操作できるようにする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28DE56-0E76-4179-BE82-F38C3F3F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14" y="1840153"/>
            <a:ext cx="1488172" cy="13371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28F6B7-8C90-4B57-B76C-4228485B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414" y="3479118"/>
            <a:ext cx="1692932" cy="1692932"/>
          </a:xfrm>
          <a:prstGeom prst="rect">
            <a:avLst/>
          </a:prstGeom>
        </p:spPr>
      </p:pic>
      <p:sp>
        <p:nvSpPr>
          <p:cNvPr id="8" name="ProgressBar">
            <a:extLst>
              <a:ext uri="{FF2B5EF4-FFF2-40B4-BE49-F238E27FC236}">
                <a16:creationId xmlns:a16="http://schemas.microsoft.com/office/drawing/2014/main" id="{53E8FFE4-6696-5F4D-A35C-479AEED3B20D}"/>
              </a:ext>
            </a:extLst>
          </p:cNvPr>
          <p:cNvSpPr/>
          <p:nvPr/>
        </p:nvSpPr>
        <p:spPr>
          <a:xfrm>
            <a:off x="0" y="6731000"/>
            <a:ext cx="6966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93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</a:t>
            </a:r>
            <a:r>
              <a:rPr lang="ja-JP" altLang="en-US"/>
              <a:t>　顔検出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99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b="1" dirty="0"/>
              <a:t>顔のトリミング</a:t>
            </a:r>
            <a:endParaRPr kumimoji="1" lang="en-US" altLang="ja-JP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1EBB9F-7C8F-C14F-8660-79D575E0C816}"/>
              </a:ext>
            </a:extLst>
          </p:cNvPr>
          <p:cNvSpPr txBox="1"/>
          <p:nvPr/>
        </p:nvSpPr>
        <p:spPr>
          <a:xfrm>
            <a:off x="1155604" y="5135557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OpenCV</a:t>
            </a:r>
            <a:r>
              <a:rPr lang="ja-JP" altLang="en-US" sz="2400" dirty="0">
                <a:latin typeface="DIN Alternate" panose="020B0500000000000000"/>
                <a:ea typeface="Hiragino Kaku Gothic Pro W3" panose="020B0300000000000000"/>
              </a:rPr>
              <a:t>で顔を切り出し</a:t>
            </a:r>
            <a:endParaRPr lang="en-US" altLang="ja-JP" sz="24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1AD68-01C5-C444-AECA-15A94D9DF6A7}"/>
              </a:ext>
            </a:extLst>
          </p:cNvPr>
          <p:cNvSpPr txBox="1"/>
          <p:nvPr/>
        </p:nvSpPr>
        <p:spPr>
          <a:xfrm>
            <a:off x="460202" y="6392446"/>
            <a:ext cx="559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ja-JP" sz="1600" dirty="0">
                <a:latin typeface="DIN Alternate" panose="020B0500000000000000"/>
              </a:rPr>
              <a:t>OpenCV Face Detection: Visualized  https://vimeo.com/12774628</a:t>
            </a:r>
            <a:endParaRPr kumimoji="1" lang="ja-JP" altLang="en-US" sz="1600" dirty="0">
              <a:latin typeface="DIN Alternate" panose="020B050000000000000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7FEBE8D-2D90-F14C-A76E-F652F1EF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86" y="2459709"/>
            <a:ext cx="2774849" cy="26758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52D341B-D8B1-B84C-834B-7AFD9B48E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46" y="2455024"/>
            <a:ext cx="3592747" cy="267584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79B308-D2BE-F445-AF60-FAA420697DF9}"/>
              </a:ext>
            </a:extLst>
          </p:cNvPr>
          <p:cNvSpPr txBox="1"/>
          <p:nvPr/>
        </p:nvSpPr>
        <p:spPr>
          <a:xfrm>
            <a:off x="6952944" y="513555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DIN Alternate" panose="020B0500000000000000"/>
                <a:ea typeface="Hiragino Kaku Gothic Pro W3" panose="020B0300000000000000"/>
              </a:rPr>
              <a:t>Dlib</a:t>
            </a:r>
            <a:r>
              <a:rPr lang="ja-JP" altLang="en-US" sz="2400" dirty="0">
                <a:ea typeface="Hiragino Kaku Gothic Pro W3" panose="020B0300000000000000"/>
              </a:rPr>
              <a:t>で顔の部位をプロット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5DF188C-0074-704A-AFDE-8C1465C5EC5F}"/>
              </a:ext>
            </a:extLst>
          </p:cNvPr>
          <p:cNvSpPr/>
          <p:nvPr/>
        </p:nvSpPr>
        <p:spPr>
          <a:xfrm>
            <a:off x="7348198" y="6392446"/>
            <a:ext cx="2998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1600" dirty="0">
                <a:latin typeface="DIN Alternate" panose="020B0500000000000000"/>
              </a:rPr>
              <a:t>https://github.com/davisking/dlib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349E19-1C75-446E-A2ED-371273D1852A}"/>
              </a:ext>
            </a:extLst>
          </p:cNvPr>
          <p:cNvSpPr/>
          <p:nvPr/>
        </p:nvSpPr>
        <p:spPr>
          <a:xfrm>
            <a:off x="7033846" y="5597221"/>
            <a:ext cx="4959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全体</a:t>
            </a:r>
            <a:r>
              <a:rPr lang="en-US" altLang="ja-JP" sz="2000" dirty="0">
                <a:ea typeface="Hiragino Kaku Gothic Pro W3" panose="020B0300000000000000"/>
              </a:rPr>
              <a:t>/</a:t>
            </a:r>
            <a:r>
              <a:rPr lang="ja-JP" altLang="en-US" sz="2000" dirty="0">
                <a:ea typeface="Hiragino Kaku Gothic Pro W3" panose="020B0300000000000000"/>
              </a:rPr>
              <a:t>部位ごとのトリミングも可能</a:t>
            </a:r>
            <a:endParaRPr lang="en-US" altLang="ja-JP" sz="2000" dirty="0">
              <a:ea typeface="Hiragino Kaku Gothic Pro W3" panose="020B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点の座標から特徴抽出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3D5E84-E01F-458D-AF16-86E0A87E7B85}"/>
              </a:ext>
            </a:extLst>
          </p:cNvPr>
          <p:cNvSpPr/>
          <p:nvPr/>
        </p:nvSpPr>
        <p:spPr>
          <a:xfrm>
            <a:off x="1155604" y="5515283"/>
            <a:ext cx="5197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cascade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分類器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en-US" altLang="ja-JP" sz="2000" dirty="0" err="1">
                <a:latin typeface="DIN Alternate" panose="020B0500000000000000"/>
                <a:ea typeface="Hiragino Kaku Gothic Pro W3" panose="020B0300000000000000"/>
              </a:rPr>
              <a:t>Haar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-Like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特徴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検出領域の明暗差により特徴を捉える</a:t>
            </a:r>
          </a:p>
        </p:txBody>
      </p:sp>
      <p:sp>
        <p:nvSpPr>
          <p:cNvPr id="10" name="ProgressBar">
            <a:extLst>
              <a:ext uri="{FF2B5EF4-FFF2-40B4-BE49-F238E27FC236}">
                <a16:creationId xmlns:a16="http://schemas.microsoft.com/office/drawing/2014/main" id="{C72C0F80-EDCE-DD41-B332-6D9E259C6CFD}"/>
              </a:ext>
            </a:extLst>
          </p:cNvPr>
          <p:cNvSpPr/>
          <p:nvPr/>
        </p:nvSpPr>
        <p:spPr>
          <a:xfrm>
            <a:off x="0" y="6731000"/>
            <a:ext cx="348342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08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　正規化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0A07E5-5F77-ED4C-AEDA-252E73FF7C76}"/>
              </a:ext>
            </a:extLst>
          </p:cNvPr>
          <p:cNvSpPr/>
          <p:nvPr/>
        </p:nvSpPr>
        <p:spPr>
          <a:xfrm>
            <a:off x="6791969" y="1656929"/>
            <a:ext cx="2843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画像の輝度を調整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816620-AF0D-F44D-9B63-005C4C6E9F1B}"/>
              </a:ext>
            </a:extLst>
          </p:cNvPr>
          <p:cNvSpPr/>
          <p:nvPr/>
        </p:nvSpPr>
        <p:spPr>
          <a:xfrm>
            <a:off x="1076579" y="1651835"/>
            <a:ext cx="4025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画像のサイズを統一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90070AC-42E5-3646-9BA0-3D7D09FF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27" y="2355737"/>
            <a:ext cx="1270000" cy="127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28DF44-CD14-0944-9BD3-FC852AA7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4" y="2355737"/>
            <a:ext cx="1270000" cy="1270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ABC274-D2C3-824D-ABEF-F6FFA148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4" y="4144056"/>
            <a:ext cx="1270000" cy="1270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F21EA42-F49D-2F48-847F-21AEE1E9F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027" y="4144056"/>
            <a:ext cx="1270000" cy="127000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5110056-CA42-DF4C-87BE-C1E41804EF5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7112004" y="2990737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9DD5A21-E4D3-1F4D-A12C-AF73041CF87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112004" y="4779056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A96E82B-CAE8-6944-A819-BB0A949BDFAD}"/>
              </a:ext>
            </a:extLst>
          </p:cNvPr>
          <p:cNvSpPr/>
          <p:nvPr/>
        </p:nvSpPr>
        <p:spPr>
          <a:xfrm>
            <a:off x="6276310" y="5810663"/>
            <a:ext cx="453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画素値のヒストグラムを平坦化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F5F4B8-7B7F-D644-A3D1-373FCC741763}"/>
              </a:ext>
            </a:extLst>
          </p:cNvPr>
          <p:cNvSpPr/>
          <p:nvPr/>
        </p:nvSpPr>
        <p:spPr>
          <a:xfrm>
            <a:off x="1203228" y="5808512"/>
            <a:ext cx="3771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</a:t>
            </a:r>
            <a:r>
              <a:rPr lang="en-US" altLang="ja-JP" sz="2400" dirty="0">
                <a:latin typeface="DIN Alternate"/>
                <a:ea typeface="Hiragino Kaku Gothic Pro W3" panose="020B0300000000000000" pitchFamily="34" charset="-128"/>
              </a:rPr>
              <a:t>200x200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ピクセルへ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80FFF6F-361D-44B6-BE58-C81A1C45862B}"/>
              </a:ext>
            </a:extLst>
          </p:cNvPr>
          <p:cNvGrpSpPr/>
          <p:nvPr/>
        </p:nvGrpSpPr>
        <p:grpSpPr>
          <a:xfrm>
            <a:off x="1322533" y="2355737"/>
            <a:ext cx="3356689" cy="3206812"/>
            <a:chOff x="1322533" y="2355737"/>
            <a:chExt cx="3356689" cy="320681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7AEE2EA-D09A-FE49-A724-EC08A9EEB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4544" y="2355737"/>
              <a:ext cx="1270000" cy="12700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FE96E18-0A8B-DE49-A46F-7AD50C18A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2533" y="3995564"/>
              <a:ext cx="1566985" cy="156698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A0177C2-26CF-604D-9505-4C1750251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9222" y="4150588"/>
              <a:ext cx="1270000" cy="1270000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BF7F3A9-7BBA-AE4A-B6A9-79FFB14C2716}"/>
                </a:ext>
              </a:extLst>
            </p:cNvPr>
            <p:cNvCxnSpPr>
              <a:cxnSpLocks/>
              <a:stCxn id="7" idx="3"/>
              <a:endCxn id="45" idx="1"/>
            </p:cNvCxnSpPr>
            <p:nvPr/>
          </p:nvCxnSpPr>
          <p:spPr>
            <a:xfrm>
              <a:off x="2894544" y="2990737"/>
              <a:ext cx="511481" cy="0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185EF8FF-0DB2-9B49-919A-96F2DF1C912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2889518" y="4779057"/>
              <a:ext cx="519704" cy="653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9C3B7803-79C3-474C-BD97-DFC9ADC6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6025" y="2355737"/>
              <a:ext cx="1270000" cy="1270000"/>
            </a:xfrm>
            <a:prstGeom prst="rect">
              <a:avLst/>
            </a:prstGeom>
          </p:spPr>
        </p:pic>
      </p:grpSp>
      <p:pic>
        <p:nvPicPr>
          <p:cNvPr id="51" name="図 50">
            <a:extLst>
              <a:ext uri="{FF2B5EF4-FFF2-40B4-BE49-F238E27FC236}">
                <a16:creationId xmlns:a16="http://schemas.microsoft.com/office/drawing/2014/main" id="{C7A272E0-FCB8-2248-BE7F-11BF680AE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290" y="3253334"/>
            <a:ext cx="2671567" cy="1193300"/>
          </a:xfrm>
          <a:prstGeom prst="rect">
            <a:avLst/>
          </a:prstGeom>
        </p:spPr>
      </p:pic>
      <p:sp>
        <p:nvSpPr>
          <p:cNvPr id="6" name="ProgressBar">
            <a:extLst>
              <a:ext uri="{FF2B5EF4-FFF2-40B4-BE49-F238E27FC236}">
                <a16:creationId xmlns:a16="http://schemas.microsoft.com/office/drawing/2014/main" id="{D2551E6C-1FC1-F04A-BEDB-4CD631067848}"/>
              </a:ext>
            </a:extLst>
          </p:cNvPr>
          <p:cNvSpPr/>
          <p:nvPr/>
        </p:nvSpPr>
        <p:spPr>
          <a:xfrm>
            <a:off x="0" y="6731000"/>
            <a:ext cx="4064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6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0C60-1913-D34E-B323-2D65CBF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特徴抽出</a:t>
            </a:r>
            <a:r>
              <a:rPr lang="ja-JP" altLang="en-US" dirty="0"/>
              <a:t>部</a:t>
            </a:r>
            <a:endParaRPr kumimoji="1" lang="ja-JP" altLang="en-US" dirty="0"/>
          </a:p>
        </p:txBody>
      </p:sp>
      <p:sp>
        <p:nvSpPr>
          <p:cNvPr id="11" name="ProgressBar">
            <a:extLst>
              <a:ext uri="{FF2B5EF4-FFF2-40B4-BE49-F238E27FC236}">
                <a16:creationId xmlns:a16="http://schemas.microsoft.com/office/drawing/2014/main" id="{9513A9B3-2CDD-9843-83A7-A8951B398208}"/>
              </a:ext>
            </a:extLst>
          </p:cNvPr>
          <p:cNvSpPr/>
          <p:nvPr/>
        </p:nvSpPr>
        <p:spPr>
          <a:xfrm>
            <a:off x="0" y="6731000"/>
            <a:ext cx="464457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1E45070-51A8-4E43-A3A4-FC87A40FBB2C}"/>
              </a:ext>
            </a:extLst>
          </p:cNvPr>
          <p:cNvSpPr/>
          <p:nvPr/>
        </p:nvSpPr>
        <p:spPr>
          <a:xfrm>
            <a:off x="838200" y="1690688"/>
            <a:ext cx="6477000" cy="248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抽出した特徴量</a:t>
            </a:r>
            <a:endParaRPr lang="en-US" altLang="ja-JP" sz="28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各部位の大きさと位置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/>
                <a:ea typeface="Hiragino Kaku Gothic Pro W3" panose="020B0300000000000000" pitchFamily="34" charset="-128"/>
              </a:rPr>
              <a:t>DCT(discrete cosine transform)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HOG(Histogram of Oriented Gradients)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909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540</Words>
  <Application>Microsoft Office PowerPoint</Application>
  <PresentationFormat>ワイド画面</PresentationFormat>
  <Paragraphs>113</Paragraphs>
  <Slides>14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DIN Alternate</vt:lpstr>
      <vt:lpstr>Hiragino Kaku Gothic Pro W3</vt:lpstr>
      <vt:lpstr>Hiragino Kaku Gothic Pro W6</vt:lpstr>
      <vt:lpstr>游ゴシック</vt:lpstr>
      <vt:lpstr>Arial</vt:lpstr>
      <vt:lpstr>Wingdings</vt:lpstr>
      <vt:lpstr>Office テーマ</vt:lpstr>
      <vt:lpstr>デザインの設定</vt:lpstr>
      <vt:lpstr>マルチメディア情報検索 　B1班　中間発表</vt:lpstr>
      <vt:lpstr>実験目的</vt:lpstr>
      <vt:lpstr>使用データセット</vt:lpstr>
      <vt:lpstr>データセット</vt:lpstr>
      <vt:lpstr>システムの全体像</vt:lpstr>
      <vt:lpstr>班の方針</vt:lpstr>
      <vt:lpstr>前処理　顔検出</vt:lpstr>
      <vt:lpstr>前処理　正規化</vt:lpstr>
      <vt:lpstr>特徴抽出部</vt:lpstr>
      <vt:lpstr>識別部</vt:lpstr>
      <vt:lpstr>GUI(PyQt5を使用)</vt:lpstr>
      <vt:lpstr>認識精度が高かった手法</vt:lpstr>
      <vt:lpstr>まとめ</vt:lpstr>
      <vt:lpstr>ご静聴ありがとうございました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s13137@numazu.kosen-ac.jp</dc:creator>
  <cp:lastModifiedBy> </cp:lastModifiedBy>
  <cp:revision>99</cp:revision>
  <dcterms:created xsi:type="dcterms:W3CDTF">2018-11-22T05:51:47Z</dcterms:created>
  <dcterms:modified xsi:type="dcterms:W3CDTF">2019-01-23T06:40:30Z</dcterms:modified>
</cp:coreProperties>
</file>