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6" r:id="rId8"/>
    <p:sldId id="269" r:id="rId9"/>
    <p:sldId id="270" r:id="rId10"/>
    <p:sldId id="268" r:id="rId11"/>
    <p:sldId id="264" r:id="rId12"/>
    <p:sldId id="265" r:id="rId13"/>
    <p:sldId id="27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9"/>
    <p:restoredTop sz="94647"/>
  </p:normalViewPr>
  <p:slideViewPr>
    <p:cSldViewPr snapToGrid="0" snapToObjects="1">
      <p:cViewPr>
        <p:scale>
          <a:sx n="147" d="100"/>
          <a:sy n="147" d="100"/>
        </p:scale>
        <p:origin x="-2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0663-11E5-214F-B0FF-ACFEA461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Hiragino Kaku Gothic Pro W6" panose="020B0300000000000000" pitchFamily="34" charset="-128"/>
                <a:ea typeface="Hiragino Kaku Gothic Pro W6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01A3A6-6FF5-FA49-8631-744F628E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83723-DDA1-5F45-AA77-A09A0067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CE0DC-E60F-0A40-A61B-4AB30C6E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37C04-993E-E748-B260-A9A7F9F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8C921-3D8B-544D-BC8E-5F44ED16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2952C0-C67A-B34C-8300-B5B9A4ADB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8369A-5378-C54A-8EB3-BCFC9F1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72F6F-D588-BB4A-8FB4-509E397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389C0-4164-3544-BFDE-4ED3BE1C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26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B7A79-C32E-AB49-916F-BC02C003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46B0B7-4E08-A04E-8627-52B509E8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E214C-3DB4-474B-A3AE-4AA2D06D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0EF11-C57E-B540-9B5D-45D96393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7B253-B849-BB4D-99C8-15AF456E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6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99116-720A-D442-BCAE-8C74BCBA4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B8E55C-E48A-9647-9880-619F0E2F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0EED5-EB65-C940-BCE5-97D6FB6F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AFFCA-B689-E447-AB6A-A4A723F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68341-11E1-7042-B711-22321788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8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B56C4-BD95-9E4C-8ADD-788EEBAC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8D08C-425C-8042-9008-1882D131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F6346-5DFB-BE40-9CC1-E86E0B6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F8601-4FCE-2F44-8477-BE0A209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F25B5-223D-F34C-BB61-99F7F4B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0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B1CC5-BB7D-A141-BF80-95F96C0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1CA36C-75E4-E449-98CD-13CBC38B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D5EBB-9A95-D34F-AAB1-18378125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4D33F-9275-6A48-A425-9E611EEF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D7EC4-5ADB-A043-9EE6-088BE22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9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2E750-CB17-3241-8C4D-FFD45C0D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B60B6-A237-4542-89B8-B793EA31D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8BC513-7358-B740-9CFA-69A3C250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DCC9B1-EAE1-6D4F-9C6D-E5BA7C65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76E8E6-EF1B-6547-94EE-11E3EAE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EC0E5-9B45-CB4A-8DA9-8D307F25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4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2661-A460-2440-90C6-D016F346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6BEA6-77CF-984E-9E43-D9A7ED09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077AB-C1F1-E640-A3BF-B254C3BE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BBE25B-521E-2749-9DFA-8B111BAA6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FDA54-2DD5-2443-8072-C70867C75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BC91B7-8564-9A47-8979-B757BD10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A0F4CA-1503-8542-B7CA-EDBB73F2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573902-E43A-E64D-B3D1-4138CA45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36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68508-48EB-4644-9D11-541B3828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220-530B-864E-AFDF-D78D61A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66EA71-19F4-AD4C-9485-3144F5B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83326-471E-8B4C-9BB7-2C39506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87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AA145A-12CD-7D4A-A752-3AECB47E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0A49A-657B-6C49-89AE-B4A592E1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4AC6E-E951-7F47-8105-4034D87E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137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8CE28-19F9-504E-8A40-EF75022E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FC871-8D20-0041-A074-91627B33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E3A4B8-9A6F-CF4B-9504-290C0A61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1FF41-F5D6-ED49-B5EA-A3CCE46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9FF1DA-207C-8042-9696-F2DD196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1044C-6F50-F64A-956A-C16543C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8B60-B662-3547-8D8F-E09604BF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7A70C-A31D-A341-A059-DE21733B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B4483-360D-794D-A717-70AFC62C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76F6B-F2AD-B84B-A5E8-1D2D8A59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E8CAAE-C921-0B4C-B515-E32D40E1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78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B1AB9-CEB3-2241-BA09-9FC407C2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F00D48-ED95-674C-8A04-5EA8941B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215C4A-EDDE-D447-AA02-61798B75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4075-65C6-6F49-9CB3-39BBB2A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8E129-9170-8B44-84BF-7EB3857C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B5CB1-EEBB-8749-B832-110FD0A5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509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4C47-F01F-C741-9509-031F4C53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87A802-C4F0-6C47-8199-D5663105B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38BBD-D617-E74A-9553-42DA5947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E30E1-CFA5-A642-9184-542DCC62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5B08A-6E85-FC47-9123-A4165F2B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837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7902C4-9092-AD48-A425-3652185C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6BF61B-A942-DB40-ABB0-AB80AF27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A9FC3-3ED5-8B4C-9EE2-4803CAC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80334-A4BF-444D-802E-C56AC0A9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797DD-C207-E049-8837-560A913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8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2338B-FA32-BA4A-8DC6-A62B4148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A623B5-8F8B-394C-8861-AAED26CD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33CCA-F3F6-EB49-93DD-FF2D3BAD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5AF38-BB83-1447-ACE6-FFFA475F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AB3E1-3651-CC4F-81B7-6A7683DC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2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9B11E-AB0F-8C4C-92CD-DFB45F9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AC6F6-BCD7-DA42-A7E5-FD5E25DA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B9037E-4A59-8746-A90A-5E3339977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002799-4B15-A449-B1F2-3306ED25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007CC2-D753-0D43-B608-8BC667C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D9B6DD-099E-7B47-A457-0D6CB9DA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8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DFA00-F9D0-994B-B8AD-387990FA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2B820-6184-0949-A5ED-69D3036E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A86176-45D6-E94D-B94B-620E2DAF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B2FE26-D673-8942-9521-F2849C6D1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3A0F2D-0484-F442-8363-5493CD93D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9E19AF-12AF-BE49-9FB9-E58E72E0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36DB63-37D6-6049-9B6C-A819B220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C847A9-E0B7-C14B-BB00-76BD1BD8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42E3-9427-3D4B-9C05-B5BF5C7C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676D70-0404-4441-BFC3-CAC1F815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56E360-203E-6147-8DFE-269D712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898938-1ACB-594F-A17C-5DF48C68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927CEF-AB0A-AE4E-858C-FF47524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9656AF-C838-584F-AB6F-7CB86681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0A0BC2-2610-5445-B2B3-667813C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9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A1F76-B485-A146-8006-C7C6787D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72331-1B1F-7247-92CE-91FC9125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C15E00-DCE1-6B4A-9578-82C2018C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52AA6-717A-D343-BFB4-B1A780BC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73C1C-3B1D-C643-92A8-9699B30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008CA-0751-6D4A-BF0E-093917B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8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81316-3C39-A743-A3AC-A1CFDC2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0892D3-9306-424F-BB05-75F3C47D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26B41F-87E2-9640-831B-BAF93275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000F84-3B6D-2E4C-A209-C03C418D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AC5C56-60D7-2042-ABF8-D560AB00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7C032F-6CF3-6045-8961-6C1EEB37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1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586A65-89C1-7A45-913A-0D52B3E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F6E7A1-B9A5-D843-A7D4-659F4E39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46584-9298-D841-8C3C-553952ED4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11BB-4569-984B-89A7-0CAB83200160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032AA8-DFB8-364C-AA4B-AA19D30F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4527F-901B-AF4D-AB35-60A0CC89B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Hiragino Kaku Gothic Pro W6" panose="020B0300000000000000" pitchFamily="34" charset="-128"/>
          <a:ea typeface="Hiragino Kaku Gothic Pro W6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0F98DB-87DC-9F46-9A1B-66C30FD6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C67B2-C454-B944-B3E7-F5499FA1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D4AB-F836-3E4A-B2A8-511B921A8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1070-0EEB-F446-BBEF-DA4E29C9CA29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5C348A-BFE1-A74F-A4E9-E87ECABEC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26D87-0BA9-6A4E-B272-8F51F05C6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5.jpg"/><Relationship Id="rId7" Type="http://schemas.openxmlformats.org/officeDocument/2006/relationships/image" Target="../media/image1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7.jpg"/><Relationship Id="rId10" Type="http://schemas.openxmlformats.org/officeDocument/2006/relationships/image" Target="../media/image21.jpg"/><Relationship Id="rId4" Type="http://schemas.openxmlformats.org/officeDocument/2006/relationships/image" Target="../media/image16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6432D-8973-E24C-94AD-AAE09794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2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マルチメディア情報検索</a:t>
            </a:r>
            <a:br>
              <a:rPr kumimoji="1" lang="en-US" altLang="ja-JP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en-US" altLang="ja-JP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B1</a:t>
            </a:r>
            <a:r>
              <a:rPr kumimoji="1"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班</a:t>
            </a:r>
            <a:r>
              <a:rPr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B227D-0938-C24B-8380-13B0938F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8486" y="4994851"/>
            <a:ext cx="4855028" cy="1133241"/>
          </a:xfrm>
        </p:spPr>
        <p:txBody>
          <a:bodyPr>
            <a:normAutofit/>
          </a:bodyPr>
          <a:lstStyle/>
          <a:p>
            <a:r>
              <a:rPr lang="ja-JP" altLang="en-US" sz="2800"/>
              <a:t>伊藤広樹　　</a:t>
            </a:r>
            <a:r>
              <a:rPr kumimoji="1" lang="ja-JP" altLang="en-US" sz="2800"/>
              <a:t>平尾礼央</a:t>
            </a:r>
            <a:endParaRPr lang="en-US" altLang="ja-JP" sz="2800" dirty="0"/>
          </a:p>
          <a:p>
            <a:r>
              <a:rPr kumimoji="1" lang="ja-JP" altLang="en-US" sz="2800"/>
              <a:t>伊藤光太郎</a:t>
            </a:r>
            <a:r>
              <a:rPr lang="ja-JP" altLang="en-US" sz="2800" dirty="0"/>
              <a:t>　</a:t>
            </a:r>
            <a:r>
              <a:rPr kumimoji="1" lang="ja-JP" altLang="en-US" sz="2800"/>
              <a:t>林田和磨</a:t>
            </a:r>
          </a:p>
        </p:txBody>
      </p:sp>
    </p:spTree>
    <p:extLst>
      <p:ext uri="{BB962C8B-B14F-4D97-AF65-F5344CB8AC3E}">
        <p14:creationId xmlns:p14="http://schemas.microsoft.com/office/powerpoint/2010/main" val="52698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25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lang="ja-JP" altLang="en-US"/>
              <a:t>作成</a:t>
            </a:r>
            <a:endParaRPr kumimoji="1" lang="en-US" altLang="ja-JP" dirty="0"/>
          </a:p>
          <a:p>
            <a:r>
              <a:rPr kumimoji="1" lang="ja-JP" altLang="en-US"/>
              <a:t>実際にデータを入れて人を識別できるようにする</a:t>
            </a:r>
            <a:endParaRPr kumimoji="1" lang="en-US" altLang="ja-JP" dirty="0"/>
          </a:p>
          <a:p>
            <a:r>
              <a:rPr kumimoji="1" lang="ja-JP" altLang="en-US"/>
              <a:t>更なる精度向上</a:t>
            </a:r>
          </a:p>
        </p:txBody>
      </p:sp>
    </p:spTree>
    <p:extLst>
      <p:ext uri="{BB962C8B-B14F-4D97-AF65-F5344CB8AC3E}">
        <p14:creationId xmlns:p14="http://schemas.microsoft.com/office/powerpoint/2010/main" val="275989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664D1-7272-0F4F-AE7D-6EF153CD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/>
              <a:t>ご静聴ありがとうございました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6979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ja-JP" altLang="en-US" sz="3200"/>
              <a:t>「キムタクに一番似ているのは誰か」という疑問や、「顔をパスワードの代わりとして利用したい」と言った要求に答えるシステムを開発する。代表的なパターン識別手法 </a:t>
            </a:r>
            <a:r>
              <a:rPr lang="en-US" altLang="ja-JP" sz="3200" dirty="0"/>
              <a:t>(k </a:t>
            </a:r>
            <a:r>
              <a:rPr lang="ja-JP" altLang="en-US" sz="3200"/>
              <a:t>最近傍法、部分空間法等</a:t>
            </a:r>
            <a:r>
              <a:rPr lang="en-US" altLang="ja-JP" sz="3200" dirty="0"/>
              <a:t>) </a:t>
            </a:r>
            <a:r>
              <a:rPr lang="ja-JP" altLang="en-US" sz="3200"/>
              <a:t>を学びながら、高速で認識率のよいアルゴリズムを作成する。</a:t>
            </a:r>
            <a:endParaRPr lang="en-US" altLang="ja-JP" dirty="0"/>
          </a:p>
          <a:p>
            <a:pPr marL="0" indent="0">
              <a:lnSpc>
                <a:spcPct val="170000"/>
              </a:lnSpc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93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使用データセット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211"/>
          </a:xfrm>
        </p:spPr>
        <p:txBody>
          <a:bodyPr>
            <a:normAutofit/>
          </a:bodyPr>
          <a:lstStyle/>
          <a:p>
            <a:r>
              <a:rPr lang="ja-JP" altLang="en-US" sz="3600"/>
              <a:t>与えられたデータは</a:t>
            </a:r>
            <a:r>
              <a:rPr lang="en-US" altLang="ja-JP" sz="3600" dirty="0"/>
              <a:t>20</a:t>
            </a:r>
            <a:r>
              <a:rPr lang="ja-JP" altLang="en-US" sz="3600"/>
              <a:t>人の顔写真が</a:t>
            </a:r>
            <a:r>
              <a:rPr lang="en-US" altLang="ja-JP" sz="3600" dirty="0"/>
              <a:t>10</a:t>
            </a:r>
            <a:r>
              <a:rPr lang="ja-JP" altLang="en-US" sz="3600"/>
              <a:t>枚ずつ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r>
              <a:rPr kumimoji="1" lang="ja-JP" altLang="en-US" sz="3600"/>
              <a:t>検証用のクエリデータは</a:t>
            </a:r>
            <a:r>
              <a:rPr kumimoji="1" lang="en-US" altLang="ja-JP" sz="3600" dirty="0"/>
              <a:t>58</a:t>
            </a:r>
            <a:r>
              <a:rPr kumimoji="1" lang="ja-JP" altLang="en-US" sz="3600"/>
              <a:t>枚</a:t>
            </a:r>
            <a:endParaRPr lang="en-US" altLang="ja-JP" sz="3600" dirty="0"/>
          </a:p>
          <a:p>
            <a:pPr lvl="1">
              <a:buFont typeface="Wingdings" pitchFamily="2" charset="2"/>
              <a:buChar char="Ø"/>
            </a:pPr>
            <a:r>
              <a:rPr lang="ja-JP" altLang="en-US" sz="3400"/>
              <a:t>人によって枚数は異なる</a:t>
            </a:r>
            <a:endParaRPr lang="en-US" altLang="ja-JP" sz="3400" dirty="0"/>
          </a:p>
          <a:p>
            <a:pPr lvl="1">
              <a:buFont typeface="Wingdings" pitchFamily="2" charset="2"/>
              <a:buChar char="Ø"/>
            </a:pPr>
            <a:r>
              <a:rPr lang="en-US" altLang="ja-JP" sz="3400" dirty="0"/>
              <a:t>58</a:t>
            </a:r>
            <a:r>
              <a:rPr lang="ja-JP" altLang="en-US" sz="3400"/>
              <a:t>枚の内</a:t>
            </a:r>
            <a:r>
              <a:rPr lang="en-US" altLang="ja-JP" sz="3400" dirty="0"/>
              <a:t>2</a:t>
            </a:r>
            <a:r>
              <a:rPr lang="ja-JP" altLang="en-US" sz="3400"/>
              <a:t>枚は登録されていない人物</a:t>
            </a:r>
            <a:endParaRPr lang="en-US" altLang="ja-JP" sz="3400" dirty="0"/>
          </a:p>
          <a:p>
            <a:pPr marL="0" indent="0">
              <a:buNone/>
            </a:pPr>
            <a:endParaRPr lang="en-US" altLang="ja-JP" sz="3800" dirty="0"/>
          </a:p>
          <a:p>
            <a:r>
              <a:rPr lang="ja-JP" altLang="en-US" sz="3800"/>
              <a:t>正答率は正解数➗クエリデータ数</a:t>
            </a:r>
            <a:r>
              <a:rPr lang="en-US" altLang="ja-JP" sz="3800" dirty="0"/>
              <a:t>(58)</a:t>
            </a:r>
            <a:r>
              <a:rPr lang="ja-JP" altLang="en-US" sz="3800"/>
              <a:t>で計算</a:t>
            </a:r>
            <a:endParaRPr lang="en-US" altLang="ja-JP" sz="3800" dirty="0"/>
          </a:p>
        </p:txBody>
      </p:sp>
    </p:spTree>
    <p:extLst>
      <p:ext uri="{BB962C8B-B14F-4D97-AF65-F5344CB8AC3E}">
        <p14:creationId xmlns:p14="http://schemas.microsoft.com/office/powerpoint/2010/main" val="409243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システムの全体像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9F649E-9D3E-4647-B694-9972E89F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56" y="3464140"/>
            <a:ext cx="1243005" cy="9257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AFC8EF-CBF1-484B-BA38-A9FEEC98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28" y="2925856"/>
            <a:ext cx="845337" cy="8453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35D408-E30D-AE46-92B6-774045B25417}"/>
              </a:ext>
            </a:extLst>
          </p:cNvPr>
          <p:cNvSpPr/>
          <p:nvPr/>
        </p:nvSpPr>
        <p:spPr>
          <a:xfrm>
            <a:off x="2573181" y="3464140"/>
            <a:ext cx="1675534" cy="972961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前処理部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F71AB5-0A53-7143-A540-4C6F69C77649}"/>
              </a:ext>
            </a:extLst>
          </p:cNvPr>
          <p:cNvSpPr/>
          <p:nvPr/>
        </p:nvSpPr>
        <p:spPr>
          <a:xfrm>
            <a:off x="5458993" y="3501180"/>
            <a:ext cx="1516556" cy="898879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識別部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4596B7-EA4D-FF42-95B3-918C909F9A37}"/>
              </a:ext>
            </a:extLst>
          </p:cNvPr>
          <p:cNvSpPr/>
          <p:nvPr/>
        </p:nvSpPr>
        <p:spPr>
          <a:xfrm>
            <a:off x="8185827" y="3490172"/>
            <a:ext cx="1516556" cy="8997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後処理部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6D121241-F0DE-264B-B4AD-6BEB428CA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58" y="2131445"/>
            <a:ext cx="898879" cy="89887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B1BDA36-E45D-194F-8CEA-EBE704199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945" y="2180872"/>
            <a:ext cx="845337" cy="84533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B21CFBB-8FF4-4443-A2F7-B6FEA8B42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47" y="2252088"/>
            <a:ext cx="845337" cy="845337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6F0AA08-05D2-654F-8153-19FDF3AEF67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248715" y="3950620"/>
            <a:ext cx="1210278" cy="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D0CA55D-D66E-DA44-9BD2-73DC3AC92AE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975549" y="3940046"/>
            <a:ext cx="1210278" cy="1057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4DD5129-1176-974D-8F8A-6A005C4A0D3A}"/>
              </a:ext>
            </a:extLst>
          </p:cNvPr>
          <p:cNvSpPr txBox="1"/>
          <p:nvPr/>
        </p:nvSpPr>
        <p:spPr>
          <a:xfrm>
            <a:off x="670860" y="44371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顔画像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40B1257-6650-BA4A-8638-25A1D8BE399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034531" y="3950621"/>
            <a:ext cx="538650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59EB97E-5BE8-CD48-A237-70D20B44EA37}"/>
              </a:ext>
            </a:extLst>
          </p:cNvPr>
          <p:cNvSpPr txBox="1"/>
          <p:nvPr/>
        </p:nvSpPr>
        <p:spPr>
          <a:xfrm>
            <a:off x="2395285" y="468594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・顔のトリミング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・画像サイズ統一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EF4A4B-6E79-9D41-99DD-0A3829DFA392}"/>
              </a:ext>
            </a:extLst>
          </p:cNvPr>
          <p:cNvSpPr txBox="1"/>
          <p:nvPr/>
        </p:nvSpPr>
        <p:spPr>
          <a:xfrm>
            <a:off x="5038602" y="4706107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・ピクセルマッチング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</a:t>
            </a: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最近傍法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・部分空間法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A09A376-895C-1948-9A2F-AD5A7AD0153F}"/>
              </a:ext>
            </a:extLst>
          </p:cNvPr>
          <p:cNvSpPr txBox="1"/>
          <p:nvPr/>
        </p:nvSpPr>
        <p:spPr>
          <a:xfrm>
            <a:off x="7723160" y="471023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・識別結果から解答を出力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・未登録の人物か判定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B647AE9-989C-D54F-A509-3468DCBA09B9}"/>
              </a:ext>
            </a:extLst>
          </p:cNvPr>
          <p:cNvSpPr txBox="1"/>
          <p:nvPr/>
        </p:nvSpPr>
        <p:spPr>
          <a:xfrm>
            <a:off x="5556357" y="3148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登録データ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EBAEEF9-5835-A043-9509-E2456A526A08}"/>
              </a:ext>
            </a:extLst>
          </p:cNvPr>
          <p:cNvCxnSpPr>
            <a:cxnSpLocks/>
          </p:cNvCxnSpPr>
          <p:nvPr/>
        </p:nvCxnSpPr>
        <p:spPr>
          <a:xfrm>
            <a:off x="9702383" y="3950619"/>
            <a:ext cx="538650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DA73537-7AE5-5249-8EAA-0E3C8AF9803D}"/>
              </a:ext>
            </a:extLst>
          </p:cNvPr>
          <p:cNvSpPr txBox="1"/>
          <p:nvPr/>
        </p:nvSpPr>
        <p:spPr>
          <a:xfrm>
            <a:off x="10241033" y="3678436"/>
            <a:ext cx="1668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DIN Alternate" panose="020B0500000000000000" pitchFamily="34" charset="0"/>
              </a:rPr>
              <a:t>He is Mr.0</a:t>
            </a:r>
            <a:endParaRPr kumimoji="1" lang="ja-JP" altLang="en-US" sz="2800">
              <a:latin typeface="DIN Alternate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1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</a:t>
            </a:r>
            <a:r>
              <a:rPr lang="ja-JP" altLang="en-US"/>
              <a:t>　顔検出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99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/>
              <a:t>顔のトリミング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1EBB9F-7C8F-C14F-8660-79D575E0C816}"/>
              </a:ext>
            </a:extLst>
          </p:cNvPr>
          <p:cNvSpPr txBox="1"/>
          <p:nvPr/>
        </p:nvSpPr>
        <p:spPr>
          <a:xfrm>
            <a:off x="1248240" y="524128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/>
              <a:t>Haar</a:t>
            </a:r>
            <a:r>
              <a:rPr kumimoji="1" lang="en-US" altLang="ja-JP" dirty="0"/>
              <a:t>-Like</a:t>
            </a:r>
            <a:r>
              <a:rPr kumimoji="1" lang="ja-JP" altLang="en-US"/>
              <a:t>特徴</a:t>
            </a:r>
            <a:endParaRPr lang="en-US" altLang="ja-JP" dirty="0"/>
          </a:p>
          <a:p>
            <a:pPr algn="ctr"/>
            <a:r>
              <a:rPr lang="ja-JP" altLang="en-US"/>
              <a:t>検出領域の明暗差により特徴を捉える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1AD68-01C5-C444-AECA-15A94D9DF6A7}"/>
              </a:ext>
            </a:extLst>
          </p:cNvPr>
          <p:cNvSpPr txBox="1"/>
          <p:nvPr/>
        </p:nvSpPr>
        <p:spPr>
          <a:xfrm>
            <a:off x="1743478" y="6231265"/>
            <a:ext cx="311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400" dirty="0"/>
              <a:t>OpenCV Face Detection: Visualized</a:t>
            </a:r>
          </a:p>
          <a:p>
            <a:r>
              <a:rPr lang="en" altLang="ja-JP" sz="1400" dirty="0"/>
              <a:t>https://</a:t>
            </a:r>
            <a:r>
              <a:rPr lang="en" altLang="ja-JP" sz="1400" dirty="0" err="1"/>
              <a:t>vimeo.com</a:t>
            </a:r>
            <a:r>
              <a:rPr lang="en" altLang="ja-JP" sz="1400" dirty="0"/>
              <a:t>/12774628</a:t>
            </a:r>
            <a:endParaRPr kumimoji="1" lang="ja-JP" altLang="en-US" sz="140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7FEBE8D-2D90-F14C-A76E-F652F1EF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25" y="2565435"/>
            <a:ext cx="2774849" cy="26758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52D341B-D8B1-B84C-834B-7AFD9B48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6" y="2565435"/>
            <a:ext cx="3592747" cy="267584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79B308-D2BE-F445-AF60-FAA420697DF9}"/>
              </a:ext>
            </a:extLst>
          </p:cNvPr>
          <p:cNvSpPr txBox="1"/>
          <p:nvPr/>
        </p:nvSpPr>
        <p:spPr>
          <a:xfrm>
            <a:off x="7352891" y="524128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/>
              <a:t>dlib</a:t>
            </a:r>
            <a:r>
              <a:rPr lang="ja-JP" altLang="en-US"/>
              <a:t>で顔の部位をプロット</a:t>
            </a:r>
            <a:endParaRPr lang="en-US" altLang="ja-JP" dirty="0"/>
          </a:p>
          <a:p>
            <a:pPr algn="ctr"/>
            <a:r>
              <a:rPr kumimoji="1" lang="ja-JP" altLang="en-US"/>
              <a:t>各部位の座標を出力</a:t>
            </a:r>
            <a:endParaRPr kumimoji="1" lang="en-US" altLang="ja-JP" dirty="0"/>
          </a:p>
          <a:p>
            <a:pPr algn="ctr"/>
            <a:r>
              <a:rPr lang="ja-JP" altLang="en-US"/>
              <a:t>顔の領域をトリミング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5DF188C-0074-704A-AFDE-8C1465C5EC5F}"/>
              </a:ext>
            </a:extLst>
          </p:cNvPr>
          <p:cNvSpPr/>
          <p:nvPr/>
        </p:nvSpPr>
        <p:spPr>
          <a:xfrm>
            <a:off x="7333447" y="6338986"/>
            <a:ext cx="2996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https://github.com/davisking/dlib</a:t>
            </a:r>
          </a:p>
        </p:txBody>
      </p:sp>
    </p:spTree>
    <p:extLst>
      <p:ext uri="{BB962C8B-B14F-4D97-AF65-F5344CB8AC3E}">
        <p14:creationId xmlns:p14="http://schemas.microsoft.com/office/powerpoint/2010/main" val="245208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　正規化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7AEE2EA-D09A-FE49-A724-EC08A9EE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60" y="2355737"/>
            <a:ext cx="1270000" cy="127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FE96E18-0A8B-DE49-A46F-7AD50C18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49" y="3995564"/>
            <a:ext cx="1566985" cy="156698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C0A07E5-5F77-ED4C-AEDA-252E73FF7C76}"/>
              </a:ext>
            </a:extLst>
          </p:cNvPr>
          <p:cNvSpPr/>
          <p:nvPr/>
        </p:nvSpPr>
        <p:spPr>
          <a:xfrm>
            <a:off x="6791969" y="1656929"/>
            <a:ext cx="2843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画像の輝度を調整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816620-AF0D-F44D-9B63-005C4C6E9F1B}"/>
              </a:ext>
            </a:extLst>
          </p:cNvPr>
          <p:cNvSpPr/>
          <p:nvPr/>
        </p:nvSpPr>
        <p:spPr>
          <a:xfrm>
            <a:off x="1076579" y="1651835"/>
            <a:ext cx="4025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画像のサイズを統一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A0177C2-26CF-604D-9505-4C175025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222" y="4150588"/>
            <a:ext cx="1270000" cy="12700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90070AC-42E5-3646-9BA0-3D7D09FF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027" y="2355737"/>
            <a:ext cx="1270000" cy="127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28DF44-CD14-0944-9BD3-FC852AA7C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4" y="2355737"/>
            <a:ext cx="1270000" cy="1270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ABC274-D2C3-824D-ABEF-F6FFA148E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004" y="4144056"/>
            <a:ext cx="1270000" cy="1270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F21EA42-F49D-2F48-847F-21AEE1E9F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6027" y="4144056"/>
            <a:ext cx="1270000" cy="12700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BF7F3A9-7BBA-AE4A-B6A9-79FFB14C2716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>
            <a:off x="2807460" y="2990737"/>
            <a:ext cx="59856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85EF8FF-0DB2-9B49-919A-96F2DF1C9121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2802434" y="4779057"/>
            <a:ext cx="606788" cy="653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5110056-CA42-DF4C-87BE-C1E41804EF5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7112004" y="2990737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9DD5A21-E4D3-1F4D-A12C-AF73041CF87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7112004" y="4779056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A96E82B-CAE8-6944-A819-BB0A949BDFAD}"/>
              </a:ext>
            </a:extLst>
          </p:cNvPr>
          <p:cNvSpPr/>
          <p:nvPr/>
        </p:nvSpPr>
        <p:spPr>
          <a:xfrm>
            <a:off x="5927968" y="5785033"/>
            <a:ext cx="453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画素値のヒストグラムを平坦化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CF5F4B8-7B7F-D644-A3D1-373FCC741763}"/>
              </a:ext>
            </a:extLst>
          </p:cNvPr>
          <p:cNvSpPr/>
          <p:nvPr/>
        </p:nvSpPr>
        <p:spPr>
          <a:xfrm>
            <a:off x="669472" y="5808512"/>
            <a:ext cx="4769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例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：画像を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200x200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ピクセルへ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9C3B7803-79C3-474C-BD97-DFC9ADC6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25" y="2355737"/>
            <a:ext cx="1270000" cy="1270000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C7A272E0-FCB8-2248-BE7F-11BF680AE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290" y="3253334"/>
            <a:ext cx="2671567" cy="11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6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0C60-1913-D34E-B323-2D65CBF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　特徴量抽出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81E88C-2ED3-4C48-B355-402026590ACF}"/>
              </a:ext>
            </a:extLst>
          </p:cNvPr>
          <p:cNvSpPr/>
          <p:nvPr/>
        </p:nvSpPr>
        <p:spPr>
          <a:xfrm>
            <a:off x="1655559" y="1690688"/>
            <a:ext cx="3225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Dlib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を使った部位情報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6983A7-2E70-4D4E-9494-ADE89CFE78C8}"/>
              </a:ext>
            </a:extLst>
          </p:cNvPr>
          <p:cNvSpPr/>
          <p:nvPr/>
        </p:nvSpPr>
        <p:spPr>
          <a:xfrm>
            <a:off x="838200" y="5487832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口の大きさ、目の大きさ、顔の幅、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各部位間の距離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8F3CDE-9C3E-4647-9B84-6A5C1524A367}"/>
              </a:ext>
            </a:extLst>
          </p:cNvPr>
          <p:cNvSpPr/>
          <p:nvPr/>
        </p:nvSpPr>
        <p:spPr>
          <a:xfrm>
            <a:off x="7293357" y="1690688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離散コサイン変換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(DCT)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6AFB27-D0D6-2E4B-BA22-AD583299F01D}"/>
              </a:ext>
            </a:extLst>
          </p:cNvPr>
          <p:cNvSpPr/>
          <p:nvPr/>
        </p:nvSpPr>
        <p:spPr>
          <a:xfrm>
            <a:off x="6624707" y="5487116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画像を余弦波の周波数と係数に変換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5CF147-122F-5B4F-BF5F-2743961BF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 t="30960" r="2723" b="10517"/>
          <a:stretch/>
        </p:blipFill>
        <p:spPr>
          <a:xfrm>
            <a:off x="6853083" y="2870700"/>
            <a:ext cx="4412283" cy="20462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AA25DF0-7473-9D43-B7F8-FC43290B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66" y="2349603"/>
            <a:ext cx="3592747" cy="26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5A58-7AC2-E54D-BE59-EA82B313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33524-8885-4E48-A25B-BB9E5643E9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/>
              <a:t>画像そのものを使用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sz="2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26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CNN</a:t>
            </a:r>
          </a:p>
          <a:p>
            <a:pPr marL="457200" lvl="1" indent="0">
              <a:buNone/>
            </a:pPr>
            <a:endParaRPr lang="en-US" altLang="ja-JP" sz="26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ja-JP" altLang="en-US"/>
              <a:t>前処理で出した特徴量を使用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K</a:t>
            </a:r>
            <a:r>
              <a:rPr kumimoji="1" lang="ja-JP" altLang="en-US" sz="2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最近傍法</a:t>
            </a:r>
            <a:endParaRPr kumimoji="1" lang="en-US" altLang="ja-JP" sz="2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部分空間法</a:t>
            </a:r>
            <a:endParaRPr lang="en-US" altLang="ja-JP" sz="2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dirty="0" err="1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LightGBM</a:t>
            </a:r>
            <a:endParaRPr kumimoji="1" lang="en-US" altLang="ja-JP" sz="26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F358A9-2C27-7A41-90CA-EDAB0A28D583}"/>
              </a:ext>
            </a:extLst>
          </p:cNvPr>
          <p:cNvSpPr/>
          <p:nvPr/>
        </p:nvSpPr>
        <p:spPr>
          <a:xfrm>
            <a:off x="7345046" y="163505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DE7D1B-20A6-A844-8417-01526086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50" y="2199003"/>
            <a:ext cx="1270000" cy="127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05CA61-C6CD-2144-BF92-0CBCA141A20B}"/>
              </a:ext>
            </a:extLst>
          </p:cNvPr>
          <p:cNvSpPr>
            <a:spLocks noChangeAspect="1"/>
          </p:cNvSpPr>
          <p:nvPr/>
        </p:nvSpPr>
        <p:spPr>
          <a:xfrm>
            <a:off x="7229713" y="400859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100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726311-C3BC-4542-B91A-5B10C0D91F77}"/>
              </a:ext>
            </a:extLst>
          </p:cNvPr>
          <p:cNvSpPr>
            <a:spLocks noChangeAspect="1"/>
          </p:cNvSpPr>
          <p:nvPr/>
        </p:nvSpPr>
        <p:spPr>
          <a:xfrm>
            <a:off x="7766821" y="4008595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161F6C-27D1-484E-ACAE-D240A9A7980C}"/>
              </a:ext>
            </a:extLst>
          </p:cNvPr>
          <p:cNvSpPr>
            <a:spLocks noChangeAspect="1"/>
          </p:cNvSpPr>
          <p:nvPr/>
        </p:nvSpPr>
        <p:spPr>
          <a:xfrm>
            <a:off x="7229713" y="4548595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6A3EE5-CB0E-6B4D-8000-BC6495AC3A42}"/>
              </a:ext>
            </a:extLst>
          </p:cNvPr>
          <p:cNvSpPr>
            <a:spLocks noChangeAspect="1"/>
          </p:cNvSpPr>
          <p:nvPr/>
        </p:nvSpPr>
        <p:spPr>
          <a:xfrm>
            <a:off x="7766821" y="4548595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BD5AAA-DA9D-6E47-8D93-B82C45D94915}"/>
              </a:ext>
            </a:extLst>
          </p:cNvPr>
          <p:cNvSpPr>
            <a:spLocks noChangeAspect="1"/>
          </p:cNvSpPr>
          <p:nvPr/>
        </p:nvSpPr>
        <p:spPr>
          <a:xfrm>
            <a:off x="9239959" y="3820944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C003C0-B484-A848-A1E1-0296AA6AD39B}"/>
              </a:ext>
            </a:extLst>
          </p:cNvPr>
          <p:cNvSpPr>
            <a:spLocks noChangeAspect="1"/>
          </p:cNvSpPr>
          <p:nvPr/>
        </p:nvSpPr>
        <p:spPr>
          <a:xfrm>
            <a:off x="9777067" y="3820944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4FF567-5B87-EF49-87B7-C05876BC17C3}"/>
              </a:ext>
            </a:extLst>
          </p:cNvPr>
          <p:cNvSpPr>
            <a:spLocks noChangeAspect="1"/>
          </p:cNvSpPr>
          <p:nvPr/>
        </p:nvSpPr>
        <p:spPr>
          <a:xfrm>
            <a:off x="9239959" y="4360944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BAC5603-6353-F24D-A021-7400F058FFF5}"/>
              </a:ext>
            </a:extLst>
          </p:cNvPr>
          <p:cNvSpPr>
            <a:spLocks noChangeAspect="1"/>
          </p:cNvSpPr>
          <p:nvPr/>
        </p:nvSpPr>
        <p:spPr>
          <a:xfrm>
            <a:off x="9777067" y="4360944"/>
            <a:ext cx="540000" cy="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1E2A52F-D770-BB4C-B739-09AC653A60FB}"/>
              </a:ext>
            </a:extLst>
          </p:cNvPr>
          <p:cNvSpPr>
            <a:spLocks noChangeAspect="1"/>
          </p:cNvSpPr>
          <p:nvPr/>
        </p:nvSpPr>
        <p:spPr>
          <a:xfrm>
            <a:off x="9093256" y="392207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7F1D9E-7013-2E43-A955-3EF6AA76538F}"/>
              </a:ext>
            </a:extLst>
          </p:cNvPr>
          <p:cNvSpPr>
            <a:spLocks noChangeAspect="1"/>
          </p:cNvSpPr>
          <p:nvPr/>
        </p:nvSpPr>
        <p:spPr>
          <a:xfrm>
            <a:off x="9630364" y="392207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5403AA-F5CF-4046-A67F-9E4EC9999EA1}"/>
              </a:ext>
            </a:extLst>
          </p:cNvPr>
          <p:cNvSpPr>
            <a:spLocks noChangeAspect="1"/>
          </p:cNvSpPr>
          <p:nvPr/>
        </p:nvSpPr>
        <p:spPr>
          <a:xfrm>
            <a:off x="9093256" y="446207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A530A6-E60E-4D4E-A45B-1B90231F02FA}"/>
              </a:ext>
            </a:extLst>
          </p:cNvPr>
          <p:cNvSpPr>
            <a:spLocks noChangeAspect="1"/>
          </p:cNvSpPr>
          <p:nvPr/>
        </p:nvSpPr>
        <p:spPr>
          <a:xfrm>
            <a:off x="9630364" y="446207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55AABD-E80C-A145-9C3F-D5185747F38B}"/>
              </a:ext>
            </a:extLst>
          </p:cNvPr>
          <p:cNvSpPr>
            <a:spLocks noChangeAspect="1"/>
          </p:cNvSpPr>
          <p:nvPr/>
        </p:nvSpPr>
        <p:spPr>
          <a:xfrm>
            <a:off x="8969077" y="402389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BDA55DB-729F-A64F-8EB4-A64668AE5C8E}"/>
              </a:ext>
            </a:extLst>
          </p:cNvPr>
          <p:cNvSpPr>
            <a:spLocks noChangeAspect="1"/>
          </p:cNvSpPr>
          <p:nvPr/>
        </p:nvSpPr>
        <p:spPr>
          <a:xfrm>
            <a:off x="9506185" y="4023892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E2696CB-FDFB-9448-B36F-A78C8104EA93}"/>
              </a:ext>
            </a:extLst>
          </p:cNvPr>
          <p:cNvSpPr>
            <a:spLocks noChangeAspect="1"/>
          </p:cNvSpPr>
          <p:nvPr/>
        </p:nvSpPr>
        <p:spPr>
          <a:xfrm>
            <a:off x="8969077" y="4563892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680B69-52C1-B14A-9D60-7153B9237FAB}"/>
              </a:ext>
            </a:extLst>
          </p:cNvPr>
          <p:cNvSpPr>
            <a:spLocks noChangeAspect="1"/>
          </p:cNvSpPr>
          <p:nvPr/>
        </p:nvSpPr>
        <p:spPr>
          <a:xfrm>
            <a:off x="9506185" y="4563892"/>
            <a:ext cx="5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7BA1B28-6185-C44D-9371-E33290A0150D}"/>
              </a:ext>
            </a:extLst>
          </p:cNvPr>
          <p:cNvSpPr>
            <a:spLocks noChangeAspect="1"/>
          </p:cNvSpPr>
          <p:nvPr/>
        </p:nvSpPr>
        <p:spPr>
          <a:xfrm>
            <a:off x="8822374" y="4125018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80</a:t>
            </a:r>
            <a:endParaRPr kumimoji="1" lang="ja-JP" altLang="en-US" sz="14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575B96-30AD-A34B-82A9-93ACC7CC6150}"/>
              </a:ext>
            </a:extLst>
          </p:cNvPr>
          <p:cNvSpPr>
            <a:spLocks noChangeAspect="1"/>
          </p:cNvSpPr>
          <p:nvPr/>
        </p:nvSpPr>
        <p:spPr>
          <a:xfrm>
            <a:off x="9359482" y="4125018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06C3FC1-6137-F041-95B7-63DDD6EF4B43}"/>
              </a:ext>
            </a:extLst>
          </p:cNvPr>
          <p:cNvSpPr>
            <a:spLocks noChangeAspect="1"/>
          </p:cNvSpPr>
          <p:nvPr/>
        </p:nvSpPr>
        <p:spPr>
          <a:xfrm>
            <a:off x="8822374" y="4665018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B54810D-7D83-5844-B012-74654B934FBA}"/>
              </a:ext>
            </a:extLst>
          </p:cNvPr>
          <p:cNvSpPr>
            <a:spLocks noChangeAspect="1"/>
          </p:cNvSpPr>
          <p:nvPr/>
        </p:nvSpPr>
        <p:spPr>
          <a:xfrm>
            <a:off x="9359482" y="466501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0B5CCA-765D-674B-A8CA-ADDB8F9A2E03}"/>
              </a:ext>
            </a:extLst>
          </p:cNvPr>
          <p:cNvSpPr/>
          <p:nvPr/>
        </p:nvSpPr>
        <p:spPr>
          <a:xfrm>
            <a:off x="8179151" y="2199004"/>
            <a:ext cx="312166" cy="31216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AA6C59A-CF81-B246-A384-40D31432E5D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788745" y="2511170"/>
            <a:ext cx="546489" cy="14974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89A2BF9-C20A-5644-8048-B524F46648B1}"/>
              </a:ext>
            </a:extLst>
          </p:cNvPr>
          <p:cNvSpPr/>
          <p:nvPr/>
        </p:nvSpPr>
        <p:spPr>
          <a:xfrm>
            <a:off x="6876196" y="5444671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ピクセルの値を比較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差が最も小さいデータを選ぶ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17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B99AA2CE-9218-D14F-8EA6-DC3E5D2E82DA}"/>
              </a:ext>
            </a:extLst>
          </p:cNvPr>
          <p:cNvSpPr/>
          <p:nvPr/>
        </p:nvSpPr>
        <p:spPr>
          <a:xfrm>
            <a:off x="2116244" y="1690688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最近傍法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2D9DF527-6B4B-2F44-A354-CA5C9047F540}"/>
              </a:ext>
            </a:extLst>
          </p:cNvPr>
          <p:cNvCxnSpPr>
            <a:cxnSpLocks/>
          </p:cNvCxnSpPr>
          <p:nvPr/>
        </p:nvCxnSpPr>
        <p:spPr>
          <a:xfrm flipV="1">
            <a:off x="1316214" y="2486914"/>
            <a:ext cx="0" cy="265809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9B1AFDCD-5AE5-FB43-8463-5FDA92AB83FB}"/>
              </a:ext>
            </a:extLst>
          </p:cNvPr>
          <p:cNvCxnSpPr>
            <a:cxnSpLocks/>
          </p:cNvCxnSpPr>
          <p:nvPr/>
        </p:nvCxnSpPr>
        <p:spPr>
          <a:xfrm flipV="1">
            <a:off x="1316214" y="5144227"/>
            <a:ext cx="3816980" cy="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51ACBA91-D726-C244-8A7B-BEFC41F832FF}"/>
              </a:ext>
            </a:extLst>
          </p:cNvPr>
          <p:cNvSpPr/>
          <p:nvPr/>
        </p:nvSpPr>
        <p:spPr>
          <a:xfrm>
            <a:off x="2230213" y="3016945"/>
            <a:ext cx="228121" cy="2281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三角形 187">
            <a:extLst>
              <a:ext uri="{FF2B5EF4-FFF2-40B4-BE49-F238E27FC236}">
                <a16:creationId xmlns:a16="http://schemas.microsoft.com/office/drawing/2014/main" id="{66973352-2DD0-F540-BE39-67FE2AA5DED7}"/>
              </a:ext>
            </a:extLst>
          </p:cNvPr>
          <p:cNvSpPr/>
          <p:nvPr/>
        </p:nvSpPr>
        <p:spPr>
          <a:xfrm>
            <a:off x="4101360" y="4501189"/>
            <a:ext cx="272747" cy="2351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星 5 188">
            <a:extLst>
              <a:ext uri="{FF2B5EF4-FFF2-40B4-BE49-F238E27FC236}">
                <a16:creationId xmlns:a16="http://schemas.microsoft.com/office/drawing/2014/main" id="{4D745AB0-53D4-0A45-83E2-72A97F2FE0B1}"/>
              </a:ext>
            </a:extLst>
          </p:cNvPr>
          <p:cNvSpPr/>
          <p:nvPr/>
        </p:nvSpPr>
        <p:spPr>
          <a:xfrm>
            <a:off x="2828809" y="3659721"/>
            <a:ext cx="296133" cy="296133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円/楕円 189">
            <a:extLst>
              <a:ext uri="{FF2B5EF4-FFF2-40B4-BE49-F238E27FC236}">
                <a16:creationId xmlns:a16="http://schemas.microsoft.com/office/drawing/2014/main" id="{44ED9E7C-B9CD-C34D-BFFE-501DB1EEF48A}"/>
              </a:ext>
            </a:extLst>
          </p:cNvPr>
          <p:cNvSpPr/>
          <p:nvPr/>
        </p:nvSpPr>
        <p:spPr>
          <a:xfrm>
            <a:off x="2344274" y="3175186"/>
            <a:ext cx="1265202" cy="126520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B79423EB-F104-DD42-A00E-F6EBCF0B0FDB}"/>
              </a:ext>
            </a:extLst>
          </p:cNvPr>
          <p:cNvSpPr/>
          <p:nvPr/>
        </p:nvSpPr>
        <p:spPr>
          <a:xfrm>
            <a:off x="1729129" y="2549029"/>
            <a:ext cx="2492349" cy="249234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0C320CB3-06BD-6543-9F12-0F15647ED09D}"/>
              </a:ext>
            </a:extLst>
          </p:cNvPr>
          <p:cNvSpPr/>
          <p:nvPr/>
        </p:nvSpPr>
        <p:spPr>
          <a:xfrm>
            <a:off x="2534835" y="3487442"/>
            <a:ext cx="228121" cy="2281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三角形 192">
            <a:extLst>
              <a:ext uri="{FF2B5EF4-FFF2-40B4-BE49-F238E27FC236}">
                <a16:creationId xmlns:a16="http://schemas.microsoft.com/office/drawing/2014/main" id="{06A18833-3EAF-4E45-ABB9-02D403BB06FF}"/>
              </a:ext>
            </a:extLst>
          </p:cNvPr>
          <p:cNvSpPr/>
          <p:nvPr/>
        </p:nvSpPr>
        <p:spPr>
          <a:xfrm>
            <a:off x="3167526" y="3808568"/>
            <a:ext cx="272747" cy="2351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三角形 193">
            <a:extLst>
              <a:ext uri="{FF2B5EF4-FFF2-40B4-BE49-F238E27FC236}">
                <a16:creationId xmlns:a16="http://schemas.microsoft.com/office/drawing/2014/main" id="{34DB9546-0A14-DB44-B28A-CDEC73D880A7}"/>
              </a:ext>
            </a:extLst>
          </p:cNvPr>
          <p:cNvSpPr/>
          <p:nvPr/>
        </p:nvSpPr>
        <p:spPr>
          <a:xfrm>
            <a:off x="3247491" y="3486135"/>
            <a:ext cx="272747" cy="2351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E6585F76-D756-BB40-9AC3-5DBF76B55BCF}"/>
              </a:ext>
            </a:extLst>
          </p:cNvPr>
          <p:cNvSpPr/>
          <p:nvPr/>
        </p:nvSpPr>
        <p:spPr>
          <a:xfrm>
            <a:off x="2779918" y="2863594"/>
            <a:ext cx="228121" cy="2281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881E64B2-13E1-CD4C-B7DD-F4BCC596D005}"/>
              </a:ext>
            </a:extLst>
          </p:cNvPr>
          <p:cNvSpPr/>
          <p:nvPr/>
        </p:nvSpPr>
        <p:spPr>
          <a:xfrm>
            <a:off x="1926229" y="3703260"/>
            <a:ext cx="228121" cy="2281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9D279DA-ABF8-9A44-ABE1-DC4B998C3B42}"/>
              </a:ext>
            </a:extLst>
          </p:cNvPr>
          <p:cNvSpPr/>
          <p:nvPr/>
        </p:nvSpPr>
        <p:spPr>
          <a:xfrm>
            <a:off x="1424370" y="3006611"/>
            <a:ext cx="228121" cy="2281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三角形 197">
            <a:extLst>
              <a:ext uri="{FF2B5EF4-FFF2-40B4-BE49-F238E27FC236}">
                <a16:creationId xmlns:a16="http://schemas.microsoft.com/office/drawing/2014/main" id="{E2576212-9FF9-AA4C-9A1B-21E1E4E941F3}"/>
              </a:ext>
            </a:extLst>
          </p:cNvPr>
          <p:cNvSpPr/>
          <p:nvPr/>
        </p:nvSpPr>
        <p:spPr>
          <a:xfrm>
            <a:off x="4600925" y="4800384"/>
            <a:ext cx="272747" cy="2351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三角形 198">
            <a:extLst>
              <a:ext uri="{FF2B5EF4-FFF2-40B4-BE49-F238E27FC236}">
                <a16:creationId xmlns:a16="http://schemas.microsoft.com/office/drawing/2014/main" id="{F406F2FA-71D3-F74D-97A6-BADB6291AFC9}"/>
              </a:ext>
            </a:extLst>
          </p:cNvPr>
          <p:cNvSpPr/>
          <p:nvPr/>
        </p:nvSpPr>
        <p:spPr>
          <a:xfrm>
            <a:off x="4700249" y="4161575"/>
            <a:ext cx="272747" cy="2351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280FEA80-6E95-7944-A4AD-384DE2F5ABA4}"/>
              </a:ext>
            </a:extLst>
          </p:cNvPr>
          <p:cNvSpPr txBox="1"/>
          <p:nvPr/>
        </p:nvSpPr>
        <p:spPr>
          <a:xfrm>
            <a:off x="2992426" y="5085929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DIN Alternate" panose="020B0500000000000000" pitchFamily="34" charset="0"/>
              </a:rPr>
              <a:t>x</a:t>
            </a:r>
            <a:r>
              <a:rPr kumimoji="1" lang="en-US" altLang="ja-JP" sz="2400" baseline="-25000" dirty="0">
                <a:latin typeface="DIN Alternate" panose="020B0500000000000000" pitchFamily="34" charset="0"/>
              </a:rPr>
              <a:t>2</a:t>
            </a:r>
            <a:endParaRPr kumimoji="1" lang="ja-JP" altLang="en-US" sz="2400">
              <a:latin typeface="DIN Alternate" panose="020B0500000000000000" pitchFamily="34" charset="0"/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7981C6A-485B-3A42-9AE7-5B530E32D4DF}"/>
              </a:ext>
            </a:extLst>
          </p:cNvPr>
          <p:cNvSpPr txBox="1"/>
          <p:nvPr/>
        </p:nvSpPr>
        <p:spPr>
          <a:xfrm>
            <a:off x="875211" y="364812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DIN Alternate" panose="020B0500000000000000" pitchFamily="34" charset="0"/>
              </a:rPr>
              <a:t>x</a:t>
            </a:r>
            <a:r>
              <a:rPr lang="en-US" altLang="ja-JP" sz="2400" baseline="-25000" dirty="0">
                <a:latin typeface="DIN Alternate" panose="020B0500000000000000" pitchFamily="34" charset="0"/>
              </a:rPr>
              <a:t>1</a:t>
            </a:r>
            <a:endParaRPr kumimoji="1" lang="ja-JP" altLang="en-US" sz="2400">
              <a:latin typeface="DIN Alternate" panose="020B0500000000000000" pitchFamily="34" charset="0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8FF7016B-CD87-0744-8E94-D3A1ADD5F0C6}"/>
              </a:ext>
            </a:extLst>
          </p:cNvPr>
          <p:cNvSpPr txBox="1"/>
          <p:nvPr/>
        </p:nvSpPr>
        <p:spPr>
          <a:xfrm>
            <a:off x="2676266" y="3983533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DIN Alternate" panose="020B0500000000000000" pitchFamily="34" charset="0"/>
              </a:rPr>
              <a:t>k</a:t>
            </a:r>
            <a:r>
              <a:rPr kumimoji="1" lang="en-US" altLang="ja-JP" sz="2400" dirty="0">
                <a:latin typeface="DIN Alternate" panose="020B0500000000000000" pitchFamily="34" charset="0"/>
              </a:rPr>
              <a:t>=3</a:t>
            </a:r>
            <a:endParaRPr kumimoji="1" lang="ja-JP" altLang="en-US" sz="2400">
              <a:latin typeface="DIN Alternate" panose="020B0500000000000000" pitchFamily="34" charset="0"/>
            </a:endParaRP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2B533152-AB7D-A243-BD2F-7F96F512A9AC}"/>
              </a:ext>
            </a:extLst>
          </p:cNvPr>
          <p:cNvSpPr txBox="1"/>
          <p:nvPr/>
        </p:nvSpPr>
        <p:spPr>
          <a:xfrm>
            <a:off x="2681514" y="4624178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DIN Alternate" panose="020B0500000000000000" pitchFamily="34" charset="0"/>
              </a:rPr>
              <a:t>k=6</a:t>
            </a:r>
            <a:endParaRPr kumimoji="1" lang="ja-JP" altLang="en-US" sz="2400">
              <a:latin typeface="DIN Alternate" panose="020B0500000000000000" pitchFamily="34" charset="0"/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BD4B7819-FCEE-3540-B6F8-7427E9D7C75A}"/>
              </a:ext>
            </a:extLst>
          </p:cNvPr>
          <p:cNvSpPr txBox="1"/>
          <p:nvPr/>
        </p:nvSpPr>
        <p:spPr>
          <a:xfrm>
            <a:off x="4276132" y="2278393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/>
                </a:solidFill>
              </a:rPr>
              <a:t>■：</a:t>
            </a:r>
            <a:r>
              <a:rPr lang="en-US" altLang="ja-JP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/>
                </a:solidFill>
              </a:rPr>
              <a:t>ClassA</a:t>
            </a:r>
          </a:p>
          <a:p>
            <a:r>
              <a:rPr kumimoji="1" lang="ja-JP" altLang="en-US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</a:rPr>
              <a:t>▲：</a:t>
            </a:r>
            <a:r>
              <a:rPr kumimoji="1" lang="en-US" altLang="ja-JP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</a:rPr>
              <a:t>ClassB</a:t>
            </a:r>
          </a:p>
          <a:p>
            <a:r>
              <a:rPr lang="ja-JP" altLang="en-US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</a:rPr>
              <a:t>★：</a:t>
            </a:r>
            <a:r>
              <a:rPr lang="en-US" altLang="ja-JP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</a:rPr>
              <a:t>Unknown</a:t>
            </a:r>
            <a:endParaRPr kumimoji="1" lang="ja-JP" altLang="en-US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973331" y="5487116"/>
            <a:ext cx="46442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特徴量でデータをプロット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特徴が近い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個のデータの多数決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2910B834-8668-6142-97A2-6596EB2A17D1}"/>
              </a:ext>
            </a:extLst>
          </p:cNvPr>
          <p:cNvSpPr/>
          <p:nvPr/>
        </p:nvSpPr>
        <p:spPr>
          <a:xfrm>
            <a:off x="8079876" y="167750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部分空間法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469655" y="5487116"/>
            <a:ext cx="54745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画像をベクトルに変換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(PCA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、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KL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展開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類似度が最も高いクラスに分類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8" name="円/楕円 207">
            <a:extLst>
              <a:ext uri="{FF2B5EF4-FFF2-40B4-BE49-F238E27FC236}">
                <a16:creationId xmlns:a16="http://schemas.microsoft.com/office/drawing/2014/main" id="{13E58EEF-77C3-C54D-9DB5-2E9874AAA588}"/>
              </a:ext>
            </a:extLst>
          </p:cNvPr>
          <p:cNvSpPr/>
          <p:nvPr/>
        </p:nvSpPr>
        <p:spPr>
          <a:xfrm rot="19927612">
            <a:off x="7259588" y="2922364"/>
            <a:ext cx="1134533" cy="5862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>
            <a:extLst>
              <a:ext uri="{FF2B5EF4-FFF2-40B4-BE49-F238E27FC236}">
                <a16:creationId xmlns:a16="http://schemas.microsoft.com/office/drawing/2014/main" id="{C6FFD0D0-C215-C64F-8034-807B7B9C377D}"/>
              </a:ext>
            </a:extLst>
          </p:cNvPr>
          <p:cNvSpPr/>
          <p:nvPr/>
        </p:nvSpPr>
        <p:spPr>
          <a:xfrm rot="1458090">
            <a:off x="9660058" y="2709921"/>
            <a:ext cx="1134533" cy="5862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E0E027F0-C0C3-F64C-ACF5-0EEBDFF16B25}"/>
              </a:ext>
            </a:extLst>
          </p:cNvPr>
          <p:cNvCxnSpPr>
            <a:endCxn id="208" idx="2"/>
          </p:cNvCxnSpPr>
          <p:nvPr/>
        </p:nvCxnSpPr>
        <p:spPr>
          <a:xfrm flipH="1" flipV="1">
            <a:off x="7325399" y="3480714"/>
            <a:ext cx="1616251" cy="15800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F19E66D0-CB21-194D-9C3F-8BA78C09653C}"/>
              </a:ext>
            </a:extLst>
          </p:cNvPr>
          <p:cNvCxnSpPr>
            <a:stCxn id="208" idx="6"/>
          </p:cNvCxnSpPr>
          <p:nvPr/>
        </p:nvCxnSpPr>
        <p:spPr>
          <a:xfrm>
            <a:off x="8328310" y="2950302"/>
            <a:ext cx="613340" cy="211045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B0502024-29FB-AF49-8F43-5EDFE940E657}"/>
              </a:ext>
            </a:extLst>
          </p:cNvPr>
          <p:cNvCxnSpPr>
            <a:endCxn id="209" idx="2"/>
          </p:cNvCxnSpPr>
          <p:nvPr/>
        </p:nvCxnSpPr>
        <p:spPr>
          <a:xfrm flipV="1">
            <a:off x="8941650" y="2769613"/>
            <a:ext cx="768672" cy="22911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2DD72136-399E-D645-99B6-9D607B0C5F19}"/>
              </a:ext>
            </a:extLst>
          </p:cNvPr>
          <p:cNvCxnSpPr>
            <a:cxnSpLocks/>
            <a:endCxn id="209" idx="6"/>
          </p:cNvCxnSpPr>
          <p:nvPr/>
        </p:nvCxnSpPr>
        <p:spPr>
          <a:xfrm flipV="1">
            <a:off x="8941650" y="3236517"/>
            <a:ext cx="1802677" cy="18242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605FE18A-3EC6-6244-A3F6-48EA608FACBB}"/>
              </a:ext>
            </a:extLst>
          </p:cNvPr>
          <p:cNvCxnSpPr>
            <a:cxnSpLocks/>
          </p:cNvCxnSpPr>
          <p:nvPr/>
        </p:nvCxnSpPr>
        <p:spPr>
          <a:xfrm flipV="1">
            <a:off x="8941651" y="2726894"/>
            <a:ext cx="354087" cy="2333865"/>
          </a:xfrm>
          <a:prstGeom prst="straightConnector1">
            <a:avLst/>
          </a:prstGeom>
          <a:ln w="38100" cmpd="sng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16D61CD9-E896-9848-8FA9-10F68D787E0E}"/>
              </a:ext>
            </a:extLst>
          </p:cNvPr>
          <p:cNvCxnSpPr>
            <a:cxnSpLocks/>
          </p:cNvCxnSpPr>
          <p:nvPr/>
        </p:nvCxnSpPr>
        <p:spPr>
          <a:xfrm flipV="1">
            <a:off x="8941650" y="3069823"/>
            <a:ext cx="1002911" cy="1990936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BCF17996-6B29-D443-9FDB-4D69CF5520D5}"/>
              </a:ext>
            </a:extLst>
          </p:cNvPr>
          <p:cNvCxnSpPr>
            <a:cxnSpLocks/>
          </p:cNvCxnSpPr>
          <p:nvPr/>
        </p:nvCxnSpPr>
        <p:spPr>
          <a:xfrm>
            <a:off x="9295738" y="2804122"/>
            <a:ext cx="648823" cy="265700"/>
          </a:xfrm>
          <a:prstGeom prst="straightConnector1">
            <a:avLst/>
          </a:prstGeom>
          <a:ln w="25400" cmpd="sng">
            <a:solidFill>
              <a:schemeClr val="accent4">
                <a:lumMod val="40000"/>
                <a:lumOff val="6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>
            <a:extLst>
              <a:ext uri="{FF2B5EF4-FFF2-40B4-BE49-F238E27FC236}">
                <a16:creationId xmlns:a16="http://schemas.microsoft.com/office/drawing/2014/main" id="{66A798BA-32CF-934E-82E1-19B464758932}"/>
              </a:ext>
            </a:extLst>
          </p:cNvPr>
          <p:cNvCxnSpPr>
            <a:cxnSpLocks/>
          </p:cNvCxnSpPr>
          <p:nvPr/>
        </p:nvCxnSpPr>
        <p:spPr>
          <a:xfrm flipH="1" flipV="1">
            <a:off x="7932706" y="3374533"/>
            <a:ext cx="1008946" cy="1686227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DF5AE52C-4C62-EA43-A721-91D15555CDD1}"/>
              </a:ext>
            </a:extLst>
          </p:cNvPr>
          <p:cNvCxnSpPr>
            <a:cxnSpLocks/>
          </p:cNvCxnSpPr>
          <p:nvPr/>
        </p:nvCxnSpPr>
        <p:spPr>
          <a:xfrm flipH="1">
            <a:off x="7932706" y="2816188"/>
            <a:ext cx="1316913" cy="558345"/>
          </a:xfrm>
          <a:prstGeom prst="straightConnector1">
            <a:avLst/>
          </a:prstGeom>
          <a:ln w="25400" cmpd="sng">
            <a:solidFill>
              <a:schemeClr val="accent4">
                <a:lumMod val="40000"/>
                <a:lumOff val="6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7BD104BF-3854-6D43-A4B5-B53F87348CD9}"/>
              </a:ext>
            </a:extLst>
          </p:cNvPr>
          <p:cNvSpPr txBox="1"/>
          <p:nvPr/>
        </p:nvSpPr>
        <p:spPr>
          <a:xfrm>
            <a:off x="6325309" y="4552256"/>
            <a:ext cx="175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辞書部分空間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52F3E36B-E8EE-AE48-878D-76A15852A60B}"/>
              </a:ext>
            </a:extLst>
          </p:cNvPr>
          <p:cNvSpPr txBox="1"/>
          <p:nvPr/>
        </p:nvSpPr>
        <p:spPr>
          <a:xfrm>
            <a:off x="10129036" y="4342682"/>
            <a:ext cx="18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辞書部分空間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4DF048DD-89F3-C54F-8C8C-2100ED26A786}"/>
              </a:ext>
            </a:extLst>
          </p:cNvPr>
          <p:cNvSpPr txBox="1"/>
          <p:nvPr/>
        </p:nvSpPr>
        <p:spPr>
          <a:xfrm>
            <a:off x="7932706" y="2320347"/>
            <a:ext cx="18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入力ベクトル</a:t>
            </a:r>
            <a:endParaRPr kumimoji="1" lang="ja-JP" altLang="en-US"/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FA1E4CC8-C316-2B4B-9421-43BD98413729}"/>
              </a:ext>
            </a:extLst>
          </p:cNvPr>
          <p:cNvCxnSpPr>
            <a:cxnSpLocks/>
          </p:cNvCxnSpPr>
          <p:nvPr/>
        </p:nvCxnSpPr>
        <p:spPr>
          <a:xfrm flipH="1">
            <a:off x="9631621" y="3025823"/>
            <a:ext cx="78701" cy="20519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34A45B69-AEEC-E749-80A9-8ECAF19B920E}"/>
              </a:ext>
            </a:extLst>
          </p:cNvPr>
          <p:cNvCxnSpPr>
            <a:cxnSpLocks/>
          </p:cNvCxnSpPr>
          <p:nvPr/>
        </p:nvCxnSpPr>
        <p:spPr>
          <a:xfrm>
            <a:off x="9625918" y="3224371"/>
            <a:ext cx="209593" cy="6862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56E24C2C-DB06-A540-AA11-B16CB6AA940B}"/>
              </a:ext>
            </a:extLst>
          </p:cNvPr>
          <p:cNvCxnSpPr>
            <a:cxnSpLocks/>
          </p:cNvCxnSpPr>
          <p:nvPr/>
        </p:nvCxnSpPr>
        <p:spPr>
          <a:xfrm>
            <a:off x="8183880" y="3298051"/>
            <a:ext cx="93146" cy="19807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69B9FB3-0F3E-4B44-8C12-87E3D195A0E3}"/>
              </a:ext>
            </a:extLst>
          </p:cNvPr>
          <p:cNvCxnSpPr>
            <a:cxnSpLocks/>
          </p:cNvCxnSpPr>
          <p:nvPr/>
        </p:nvCxnSpPr>
        <p:spPr>
          <a:xfrm flipV="1">
            <a:off x="8074822" y="3475961"/>
            <a:ext cx="196273" cy="7543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3B45C070-2B9E-994B-9340-995869236EC1}"/>
              </a:ext>
            </a:extLst>
          </p:cNvPr>
          <p:cNvSpPr txBox="1"/>
          <p:nvPr/>
        </p:nvSpPr>
        <p:spPr>
          <a:xfrm>
            <a:off x="7559551" y="304759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r>
              <a:rPr kumimoji="1" lang="en-US" altLang="ja-JP" baseline="-25000" dirty="0"/>
              <a:t>1</a:t>
            </a:r>
            <a:endParaRPr kumimoji="1" lang="ja-JP" altLang="en-US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157059E4-F5C4-1948-A41C-C10D82940713}"/>
              </a:ext>
            </a:extLst>
          </p:cNvPr>
          <p:cNvSpPr txBox="1"/>
          <p:nvPr/>
        </p:nvSpPr>
        <p:spPr>
          <a:xfrm>
            <a:off x="10050727" y="27619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r>
              <a:rPr lang="en-US" altLang="ja-JP" baseline="-25000" dirty="0"/>
              <a:t>2</a:t>
            </a:r>
            <a:endParaRPr kumimoji="1" lang="ja-JP" altLang="en-US"/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55078B5A-5055-2F40-83C7-2F1A06DD0F16}"/>
              </a:ext>
            </a:extLst>
          </p:cNvPr>
          <p:cNvSpPr txBox="1"/>
          <p:nvPr/>
        </p:nvSpPr>
        <p:spPr>
          <a:xfrm>
            <a:off x="9061154" y="389163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θ</a:t>
            </a:r>
            <a:r>
              <a:rPr kumimoji="1" lang="en-US" altLang="ja-JP" baseline="-25000" dirty="0">
                <a:latin typeface="Century" panose="02040604050505020304" pitchFamily="18" charset="0"/>
              </a:rPr>
              <a:t>2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B91BB4C8-5DE5-6941-8BD7-B150501DAC18}"/>
              </a:ext>
            </a:extLst>
          </p:cNvPr>
          <p:cNvSpPr txBox="1"/>
          <p:nvPr/>
        </p:nvSpPr>
        <p:spPr>
          <a:xfrm>
            <a:off x="8590846" y="3845033"/>
            <a:ext cx="50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θ</a:t>
            </a:r>
            <a:r>
              <a:rPr lang="en-US" altLang="ja-JP" baseline="-25000" dirty="0">
                <a:latin typeface="Century" panose="02040604050505020304" pitchFamily="18" charset="0"/>
              </a:rPr>
              <a:t>1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  <p:sp>
        <p:nvSpPr>
          <p:cNvPr id="230" name="円弧 229">
            <a:extLst>
              <a:ext uri="{FF2B5EF4-FFF2-40B4-BE49-F238E27FC236}">
                <a16:creationId xmlns:a16="http://schemas.microsoft.com/office/drawing/2014/main" id="{5E8EBA3C-6725-FF4C-B0A1-C9CD4E411555}"/>
              </a:ext>
            </a:extLst>
          </p:cNvPr>
          <p:cNvSpPr/>
          <p:nvPr/>
        </p:nvSpPr>
        <p:spPr>
          <a:xfrm rot="18666423">
            <a:off x="8465568" y="4234782"/>
            <a:ext cx="733173" cy="733173"/>
          </a:xfrm>
          <a:prstGeom prst="arc">
            <a:avLst/>
          </a:prstGeom>
          <a:ln w="254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円弧 230">
            <a:extLst>
              <a:ext uri="{FF2B5EF4-FFF2-40B4-BE49-F238E27FC236}">
                <a16:creationId xmlns:a16="http://schemas.microsoft.com/office/drawing/2014/main" id="{4BA1FC41-C3B7-C342-B576-E5B1C0DD9568}"/>
              </a:ext>
            </a:extLst>
          </p:cNvPr>
          <p:cNvSpPr/>
          <p:nvPr/>
        </p:nvSpPr>
        <p:spPr>
          <a:xfrm rot="19914076">
            <a:off x="8945752" y="4262820"/>
            <a:ext cx="430137" cy="430137"/>
          </a:xfrm>
          <a:prstGeom prst="arc">
            <a:avLst/>
          </a:prstGeom>
          <a:ln w="254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EC1245B4-3276-5540-B0CF-D3D3855F7F90}"/>
              </a:ext>
            </a:extLst>
          </p:cNvPr>
          <p:cNvGrpSpPr/>
          <p:nvPr/>
        </p:nvGrpSpPr>
        <p:grpSpPr>
          <a:xfrm>
            <a:off x="6311992" y="4107664"/>
            <a:ext cx="1753106" cy="419684"/>
            <a:chOff x="310128" y="4043625"/>
            <a:chExt cx="1753106" cy="419684"/>
          </a:xfrm>
        </p:grpSpPr>
        <p:pic>
          <p:nvPicPr>
            <p:cNvPr id="233" name="図 232">
              <a:extLst>
                <a:ext uri="{FF2B5EF4-FFF2-40B4-BE49-F238E27FC236}">
                  <a16:creationId xmlns:a16="http://schemas.microsoft.com/office/drawing/2014/main" id="{4DD43C37-B7B3-7847-A56A-4FC6E07B7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9470" y="4043625"/>
              <a:ext cx="413764" cy="413764"/>
            </a:xfrm>
            <a:prstGeom prst="rect">
              <a:avLst/>
            </a:prstGeom>
          </p:spPr>
        </p:pic>
        <p:pic>
          <p:nvPicPr>
            <p:cNvPr id="234" name="図 233">
              <a:extLst>
                <a:ext uri="{FF2B5EF4-FFF2-40B4-BE49-F238E27FC236}">
                  <a16:creationId xmlns:a16="http://schemas.microsoft.com/office/drawing/2014/main" id="{76E0B38E-4D7E-2447-BAB2-615CD9AD7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697" y="4049545"/>
              <a:ext cx="413764" cy="413764"/>
            </a:xfrm>
            <a:prstGeom prst="rect">
              <a:avLst/>
            </a:prstGeom>
          </p:spPr>
        </p:pic>
        <p:pic>
          <p:nvPicPr>
            <p:cNvPr id="235" name="図 234">
              <a:extLst>
                <a:ext uri="{FF2B5EF4-FFF2-40B4-BE49-F238E27FC236}">
                  <a16:creationId xmlns:a16="http://schemas.microsoft.com/office/drawing/2014/main" id="{4B041891-896A-F542-90A0-B27A6E579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128" y="4043625"/>
              <a:ext cx="413764" cy="413764"/>
            </a:xfrm>
            <a:prstGeom prst="rect">
              <a:avLst/>
            </a:prstGeom>
          </p:spPr>
        </p:pic>
        <p:pic>
          <p:nvPicPr>
            <p:cNvPr id="236" name="図 235">
              <a:extLst>
                <a:ext uri="{FF2B5EF4-FFF2-40B4-BE49-F238E27FC236}">
                  <a16:creationId xmlns:a16="http://schemas.microsoft.com/office/drawing/2014/main" id="{3BFA25E7-E1CD-F44C-AFFD-B51A644D8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0128" y="4046368"/>
              <a:ext cx="413764" cy="413764"/>
            </a:xfrm>
            <a:prstGeom prst="rect">
              <a:avLst/>
            </a:prstGeom>
          </p:spPr>
        </p:pic>
      </p:grp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2F602FD1-BA14-E34B-B3DD-BF8F3B8E52E2}"/>
              </a:ext>
            </a:extLst>
          </p:cNvPr>
          <p:cNvGrpSpPr/>
          <p:nvPr/>
        </p:nvGrpSpPr>
        <p:grpSpPr>
          <a:xfrm>
            <a:off x="10102031" y="3928599"/>
            <a:ext cx="1772099" cy="418518"/>
            <a:chOff x="4301041" y="3886151"/>
            <a:chExt cx="1772099" cy="418518"/>
          </a:xfrm>
        </p:grpSpPr>
        <p:pic>
          <p:nvPicPr>
            <p:cNvPr id="238" name="図 237">
              <a:extLst>
                <a:ext uri="{FF2B5EF4-FFF2-40B4-BE49-F238E27FC236}">
                  <a16:creationId xmlns:a16="http://schemas.microsoft.com/office/drawing/2014/main" id="{347E1959-BC45-0642-96FF-214B00F6F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4625" y="3886151"/>
              <a:ext cx="418515" cy="418515"/>
            </a:xfrm>
            <a:prstGeom prst="rect">
              <a:avLst/>
            </a:prstGeom>
          </p:spPr>
        </p:pic>
        <p:pic>
          <p:nvPicPr>
            <p:cNvPr id="239" name="図 238">
              <a:extLst>
                <a:ext uri="{FF2B5EF4-FFF2-40B4-BE49-F238E27FC236}">
                  <a16:creationId xmlns:a16="http://schemas.microsoft.com/office/drawing/2014/main" id="{62B2C8F0-6888-434D-9B97-3D80EC628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08226" y="3886152"/>
              <a:ext cx="418515" cy="418515"/>
            </a:xfrm>
            <a:prstGeom prst="rect">
              <a:avLst/>
            </a:prstGeom>
          </p:spPr>
        </p:pic>
        <p:pic>
          <p:nvPicPr>
            <p:cNvPr id="240" name="図 239">
              <a:extLst>
                <a:ext uri="{FF2B5EF4-FFF2-40B4-BE49-F238E27FC236}">
                  <a16:creationId xmlns:a16="http://schemas.microsoft.com/office/drawing/2014/main" id="{7633D791-17EC-8E4A-85C1-A281F35DF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8114" y="3886153"/>
              <a:ext cx="418515" cy="418515"/>
            </a:xfrm>
            <a:prstGeom prst="rect">
              <a:avLst/>
            </a:prstGeom>
          </p:spPr>
        </p:pic>
        <p:pic>
          <p:nvPicPr>
            <p:cNvPr id="241" name="図 240">
              <a:extLst>
                <a:ext uri="{FF2B5EF4-FFF2-40B4-BE49-F238E27FC236}">
                  <a16:creationId xmlns:a16="http://schemas.microsoft.com/office/drawing/2014/main" id="{52D697D1-967B-074B-9F69-D5EC29DE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01041" y="3886154"/>
              <a:ext cx="418515" cy="418515"/>
            </a:xfrm>
            <a:prstGeom prst="rect">
              <a:avLst/>
            </a:prstGeom>
          </p:spPr>
        </p:pic>
      </p:grpSp>
      <p:pic>
        <p:nvPicPr>
          <p:cNvPr id="242" name="図 241">
            <a:extLst>
              <a:ext uri="{FF2B5EF4-FFF2-40B4-BE49-F238E27FC236}">
                <a16:creationId xmlns:a16="http://schemas.microsoft.com/office/drawing/2014/main" id="{D2A0DB39-7272-4B4C-966D-81DD1FFC80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1475" y="2139166"/>
            <a:ext cx="637130" cy="637130"/>
          </a:xfrm>
          <a:prstGeom prst="rect">
            <a:avLst/>
          </a:prstGeom>
        </p:spPr>
      </p:pic>
      <p:sp>
        <p:nvSpPr>
          <p:cNvPr id="7" name="線吹き出し 1 (枠付き) 6">
            <a:extLst>
              <a:ext uri="{FF2B5EF4-FFF2-40B4-BE49-F238E27FC236}">
                <a16:creationId xmlns:a16="http://schemas.microsoft.com/office/drawing/2014/main" id="{3CD484E2-C272-CB46-AE13-8A02673C39BF}"/>
              </a:ext>
            </a:extLst>
          </p:cNvPr>
          <p:cNvSpPr/>
          <p:nvPr/>
        </p:nvSpPr>
        <p:spPr>
          <a:xfrm>
            <a:off x="9835511" y="4712014"/>
            <a:ext cx="2036865" cy="717253"/>
          </a:xfrm>
          <a:prstGeom prst="borderCallout1">
            <a:avLst>
              <a:gd name="adj1" fmla="val 831"/>
              <a:gd name="adj2" fmla="val 7494"/>
              <a:gd name="adj3" fmla="val -72768"/>
              <a:gd name="adj4" fmla="val -22020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こちらの方が長い＝類似度が高い</a:t>
            </a:r>
          </a:p>
        </p:txBody>
      </p:sp>
    </p:spTree>
    <p:extLst>
      <p:ext uri="{BB962C8B-B14F-4D97-AF65-F5344CB8AC3E}">
        <p14:creationId xmlns:p14="http://schemas.microsoft.com/office/powerpoint/2010/main" val="340808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419</Words>
  <Application>Microsoft Macintosh PowerPoint</Application>
  <PresentationFormat>ワイド画面</PresentationFormat>
  <Paragraphs>95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Hiragino Kaku Gothic Pro W3</vt:lpstr>
      <vt:lpstr>Hiragino Kaku Gothic Pro W6</vt:lpstr>
      <vt:lpstr>游ゴシック</vt:lpstr>
      <vt:lpstr>Arial</vt:lpstr>
      <vt:lpstr>Century</vt:lpstr>
      <vt:lpstr>DIN Alternate</vt:lpstr>
      <vt:lpstr>Wingdings</vt:lpstr>
      <vt:lpstr>Office テーマ</vt:lpstr>
      <vt:lpstr>デザインの設定</vt:lpstr>
      <vt:lpstr>マルチメディア情報検索 　B1班　中間発表</vt:lpstr>
      <vt:lpstr>実験目的</vt:lpstr>
      <vt:lpstr>使用データセット</vt:lpstr>
      <vt:lpstr>システムの全体像</vt:lpstr>
      <vt:lpstr>前処理　顔検出</vt:lpstr>
      <vt:lpstr>前処理　正規化</vt:lpstr>
      <vt:lpstr>前処理　特徴量抽出</vt:lpstr>
      <vt:lpstr>識別部</vt:lpstr>
      <vt:lpstr>識別部</vt:lpstr>
      <vt:lpstr>進捗</vt:lpstr>
      <vt:lpstr>今後の予定</vt:lpstr>
      <vt:lpstr>ご静聴ありがとうございました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s13137@numazu.kosen-ac.jp</dc:creator>
  <cp:lastModifiedBy>s13137@numazu.kosen-ac.jp</cp:lastModifiedBy>
  <cp:revision>41</cp:revision>
  <dcterms:created xsi:type="dcterms:W3CDTF">2018-11-22T05:51:47Z</dcterms:created>
  <dcterms:modified xsi:type="dcterms:W3CDTF">2018-11-23T04:08:13Z</dcterms:modified>
</cp:coreProperties>
</file>