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2"/>
    <p:restoredTop sz="94664"/>
  </p:normalViewPr>
  <p:slideViewPr>
    <p:cSldViewPr snapToGrid="0" snapToObjects="1">
      <p:cViewPr>
        <p:scale>
          <a:sx n="80" d="100"/>
          <a:sy n="80" d="100"/>
        </p:scale>
        <p:origin x="18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FD45E-A60C-8A4E-865C-7686CB188C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78030-F183-664F-8F81-7D7C3CB18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3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78030-F183-664F-8F81-7D7C3CB1801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00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8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5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67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2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5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74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71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99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F3A4-23FE-7442-A5C9-AF4903AC482A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47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9" Type="http://schemas.openxmlformats.org/officeDocument/2006/relationships/image" Target="../media/image37.png"/><Relationship Id="rId21" Type="http://schemas.openxmlformats.org/officeDocument/2006/relationships/image" Target="../media/image19.jpg"/><Relationship Id="rId34" Type="http://schemas.openxmlformats.org/officeDocument/2006/relationships/image" Target="../media/image32.jpg"/><Relationship Id="rId42" Type="http://schemas.openxmlformats.org/officeDocument/2006/relationships/image" Target="../media/image40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29" Type="http://schemas.openxmlformats.org/officeDocument/2006/relationships/image" Target="../media/image27.jpg"/><Relationship Id="rId41" Type="http://schemas.openxmlformats.org/officeDocument/2006/relationships/image" Target="../media/image39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32" Type="http://schemas.openxmlformats.org/officeDocument/2006/relationships/image" Target="../media/image30.jpg"/><Relationship Id="rId37" Type="http://schemas.openxmlformats.org/officeDocument/2006/relationships/image" Target="../media/image35.jpg"/><Relationship Id="rId40" Type="http://schemas.openxmlformats.org/officeDocument/2006/relationships/image" Target="../media/image38.tiff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36" Type="http://schemas.openxmlformats.org/officeDocument/2006/relationships/image" Target="../media/image34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31" Type="http://schemas.openxmlformats.org/officeDocument/2006/relationships/image" Target="../media/image29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Relationship Id="rId27" Type="http://schemas.openxmlformats.org/officeDocument/2006/relationships/image" Target="../media/image25.jpg"/><Relationship Id="rId30" Type="http://schemas.openxmlformats.org/officeDocument/2006/relationships/image" Target="../media/image28.jpg"/><Relationship Id="rId35" Type="http://schemas.openxmlformats.org/officeDocument/2006/relationships/image" Target="../media/image33.jpg"/><Relationship Id="rId43" Type="http://schemas.openxmlformats.org/officeDocument/2006/relationships/image" Target="../media/image41.jpg"/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38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68355757-A142-1342-BBDC-8BAB8786E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2" y="0"/>
            <a:ext cx="6231467" cy="1095557"/>
          </a:xfrm>
        </p:spPr>
        <p:txBody>
          <a:bodyPr anchor="ctr">
            <a:normAutofit/>
          </a:bodyPr>
          <a:lstStyle/>
          <a:p>
            <a:r>
              <a:rPr kumimoji="1" lang="ja-JP" altLang="en-US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マルチメディア</a:t>
            </a:r>
            <a:r>
              <a:rPr kumimoji="1" lang="ja-JP" altLang="en-US" sz="3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情報検索　</a:t>
            </a:r>
            <a:r>
              <a:rPr kumimoji="1" lang="en-US" altLang="ja-JP" sz="32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B1</a:t>
            </a:r>
            <a:r>
              <a:rPr kumimoji="1" lang="ja-JP" altLang="en-US" sz="3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班</a:t>
            </a:r>
            <a:endParaRPr kumimoji="1" lang="ja-JP" altLang="en-US" sz="32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2A403BDF-DFB0-B14D-81A9-C4846C477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6715" y="193777"/>
            <a:ext cx="2820838" cy="776373"/>
          </a:xfrm>
        </p:spPr>
        <p:txBody>
          <a:bodyPr>
            <a:normAutofit lnSpcReduction="10000"/>
          </a:bodyPr>
          <a:lstStyle/>
          <a:p>
            <a:r>
              <a:rPr lang="ja-JP" altLang="en-US" sz="2000"/>
              <a:t>伊藤広樹　　</a:t>
            </a:r>
            <a:r>
              <a:rPr kumimoji="1" lang="ja-JP" altLang="en-US" sz="2000"/>
              <a:t>平尾礼央</a:t>
            </a:r>
            <a:endParaRPr kumimoji="1" lang="en-US" altLang="ja-JP" sz="2000" dirty="0"/>
          </a:p>
          <a:p>
            <a:r>
              <a:rPr kumimoji="1" lang="ja-JP" altLang="en-US" sz="2000"/>
              <a:t>伊藤光太郎</a:t>
            </a:r>
            <a:r>
              <a:rPr kumimoji="1" lang="ja-JP" altLang="en-US" sz="2000" dirty="0"/>
              <a:t>　</a:t>
            </a:r>
            <a:r>
              <a:rPr kumimoji="1" lang="ja-JP" altLang="en-US" sz="2000"/>
              <a:t>林田和磨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04BAF3-F137-794D-A6A1-7CAC97589A50}"/>
              </a:ext>
            </a:extLst>
          </p:cNvPr>
          <p:cNvSpPr/>
          <p:nvPr/>
        </p:nvSpPr>
        <p:spPr>
          <a:xfrm>
            <a:off x="379404" y="1095557"/>
            <a:ext cx="4294196" cy="1141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9B1F9D-8DE1-A047-9405-F53166A0BAFC}"/>
              </a:ext>
            </a:extLst>
          </p:cNvPr>
          <p:cNvSpPr/>
          <p:nvPr/>
        </p:nvSpPr>
        <p:spPr>
          <a:xfrm>
            <a:off x="4995333" y="1095557"/>
            <a:ext cx="4282219" cy="1141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D28BD8-76FE-E041-B5B7-779EDD7BBC24}"/>
              </a:ext>
            </a:extLst>
          </p:cNvPr>
          <p:cNvSpPr/>
          <p:nvPr/>
        </p:nvSpPr>
        <p:spPr>
          <a:xfrm>
            <a:off x="457200" y="1168400"/>
            <a:ext cx="4148667" cy="308186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>
                <a:solidFill>
                  <a:schemeClr val="tx1"/>
                </a:solidFill>
              </a:rPr>
              <a:t>実験目的・背景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2D33252-D02F-AE48-B7EE-7559DA381B2B}"/>
              </a:ext>
            </a:extLst>
          </p:cNvPr>
          <p:cNvSpPr/>
          <p:nvPr/>
        </p:nvSpPr>
        <p:spPr>
          <a:xfrm>
            <a:off x="457200" y="4453467"/>
            <a:ext cx="4148667" cy="308186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1.</a:t>
            </a:r>
            <a:r>
              <a:rPr kumimoji="1" lang="ja-JP" altLang="en-US" sz="4000">
                <a:solidFill>
                  <a:schemeClr val="tx1"/>
                </a:solidFill>
              </a:rPr>
              <a:t>前処理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3830996-C8CD-044A-B9FF-F1241F31BCD2}"/>
              </a:ext>
            </a:extLst>
          </p:cNvPr>
          <p:cNvSpPr/>
          <p:nvPr/>
        </p:nvSpPr>
        <p:spPr>
          <a:xfrm>
            <a:off x="457200" y="7738534"/>
            <a:ext cx="4148667" cy="308186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2.</a:t>
            </a:r>
            <a:r>
              <a:rPr kumimoji="1" lang="ja-JP" altLang="en-US" sz="4000">
                <a:solidFill>
                  <a:schemeClr val="tx1"/>
                </a:solidFill>
              </a:rPr>
              <a:t>特徴抽出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AF0F900-347F-354E-9514-26285391E5E2}"/>
              </a:ext>
            </a:extLst>
          </p:cNvPr>
          <p:cNvSpPr/>
          <p:nvPr/>
        </p:nvSpPr>
        <p:spPr>
          <a:xfrm>
            <a:off x="5062108" y="1168400"/>
            <a:ext cx="4148667" cy="308186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3.</a:t>
            </a:r>
            <a:r>
              <a:rPr kumimoji="1" lang="ja-JP" altLang="en-US" sz="4000">
                <a:solidFill>
                  <a:schemeClr val="tx1"/>
                </a:solidFill>
              </a:rPr>
              <a:t>識別部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59EB3E-4989-594B-8485-C77A375593AB}"/>
              </a:ext>
            </a:extLst>
          </p:cNvPr>
          <p:cNvSpPr/>
          <p:nvPr/>
        </p:nvSpPr>
        <p:spPr>
          <a:xfrm>
            <a:off x="5062108" y="4453467"/>
            <a:ext cx="4148667" cy="308186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>
                <a:solidFill>
                  <a:schemeClr val="tx1"/>
                </a:solidFill>
              </a:rPr>
              <a:t>結果・まとめ</a:t>
            </a:r>
          </a:p>
        </p:txBody>
      </p:sp>
    </p:spTree>
    <p:extLst>
      <p:ext uri="{BB962C8B-B14F-4D97-AF65-F5344CB8AC3E}">
        <p14:creationId xmlns:p14="http://schemas.microsoft.com/office/powerpoint/2010/main" val="267409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68355757-A142-1342-BBDC-8BAB8786E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160" y="189280"/>
            <a:ext cx="7452702" cy="418555"/>
          </a:xfrm>
        </p:spPr>
        <p:txBody>
          <a:bodyPr anchor="ctr">
            <a:normAutofit fontScale="90000"/>
          </a:bodyPr>
          <a:lstStyle/>
          <a:p>
            <a:pPr algn="l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情報通信プロジェクト実験マルチメディア情報検索　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2A403BDF-DFB0-B14D-81A9-C4846C477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3521" y="550606"/>
            <a:ext cx="6506319" cy="428299"/>
          </a:xfrm>
        </p:spPr>
        <p:txBody>
          <a:bodyPr anchor="ctr">
            <a:normAutofit fontScale="85000" lnSpcReduction="10000"/>
          </a:bodyPr>
          <a:lstStyle/>
          <a:p>
            <a:pPr algn="l"/>
            <a:r>
              <a:rPr lang="ja-JP" altLang="en-US" sz="2000"/>
              <a:t>伊藤光太郎　林田和磨　</a:t>
            </a:r>
            <a:r>
              <a:rPr lang="en-US" altLang="ja-JP" sz="2000" dirty="0"/>
              <a:t>18273002 </a:t>
            </a:r>
            <a:r>
              <a:rPr kumimoji="1" lang="ja-JP" altLang="en-US" sz="2000"/>
              <a:t>平尾礼央</a:t>
            </a:r>
            <a:r>
              <a:rPr lang="ja-JP" altLang="en-US" sz="2000" dirty="0"/>
              <a:t>　</a:t>
            </a:r>
            <a:r>
              <a:rPr lang="en-US" altLang="ja-JP" sz="2000" dirty="0"/>
              <a:t>18273003 </a:t>
            </a:r>
            <a:r>
              <a:rPr lang="ja-JP" altLang="en-US" sz="2000"/>
              <a:t>伊藤広樹</a:t>
            </a:r>
            <a:endParaRPr kumimoji="1" lang="ja-JP" altLang="en-US" sz="20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04BAF3-F137-794D-A6A1-7CAC97589A50}"/>
              </a:ext>
            </a:extLst>
          </p:cNvPr>
          <p:cNvSpPr/>
          <p:nvPr/>
        </p:nvSpPr>
        <p:spPr>
          <a:xfrm>
            <a:off x="379404" y="1095557"/>
            <a:ext cx="4294196" cy="1141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9B1F9D-8DE1-A047-9405-F53166A0BAFC}"/>
              </a:ext>
            </a:extLst>
          </p:cNvPr>
          <p:cNvSpPr/>
          <p:nvPr/>
        </p:nvSpPr>
        <p:spPr>
          <a:xfrm>
            <a:off x="4995333" y="1095557"/>
            <a:ext cx="4282219" cy="1141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FE7FE6-F0E0-634C-B1CE-BBFE4CBDC412}"/>
              </a:ext>
            </a:extLst>
          </p:cNvPr>
          <p:cNvSpPr txBox="1"/>
          <p:nvPr/>
        </p:nvSpPr>
        <p:spPr>
          <a:xfrm>
            <a:off x="457200" y="119204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実験目的・背景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A5C33F-C103-D74D-9D5D-CB0FFB057D2C}"/>
              </a:ext>
            </a:extLst>
          </p:cNvPr>
          <p:cNvSpPr txBox="1"/>
          <p:nvPr/>
        </p:nvSpPr>
        <p:spPr>
          <a:xfrm>
            <a:off x="457199" y="1511471"/>
            <a:ext cx="41486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「キムタクに一番似ているのは誰か」という疑問や、「顔をパスワードの代わりとして利用したい」と言った要求に答えるシステムを開発する。代表的なパターン識別手法 </a:t>
            </a:r>
            <a:r>
              <a:rPr lang="en-US" altLang="ja-JP" sz="1100" dirty="0"/>
              <a:t>(K </a:t>
            </a:r>
            <a:r>
              <a:rPr lang="ja-JP" altLang="en-US" sz="1100"/>
              <a:t>最近傍法、部分空間法等</a:t>
            </a:r>
            <a:r>
              <a:rPr lang="en-US" altLang="ja-JP" sz="1100" dirty="0"/>
              <a:t>) </a:t>
            </a:r>
            <a:r>
              <a:rPr lang="ja-JP" altLang="en-US" sz="1100"/>
              <a:t>を学びながら、高速で認識率のよいアルゴリズムを作成する。</a:t>
            </a:r>
            <a:endParaRPr lang="en-US" altLang="ja-JP" sz="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7A6DE2-925A-1C4D-98C8-DBE9EC3ECF2E}"/>
              </a:ext>
            </a:extLst>
          </p:cNvPr>
          <p:cNvSpPr txBox="1"/>
          <p:nvPr/>
        </p:nvSpPr>
        <p:spPr>
          <a:xfrm>
            <a:off x="460971" y="257567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データセット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9C9035-6A4B-4940-B60E-E3438B37D10C}"/>
              </a:ext>
            </a:extLst>
          </p:cNvPr>
          <p:cNvSpPr txBox="1"/>
          <p:nvPr/>
        </p:nvSpPr>
        <p:spPr>
          <a:xfrm>
            <a:off x="460971" y="2895324"/>
            <a:ext cx="4148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データは</a:t>
            </a:r>
            <a:r>
              <a:rPr lang="en-US" altLang="ja-JP" sz="1100" dirty="0"/>
              <a:t>20</a:t>
            </a:r>
            <a:r>
              <a:rPr lang="ja-JP" altLang="en-US" sz="1100"/>
              <a:t>人の顔写真が</a:t>
            </a:r>
            <a:r>
              <a:rPr lang="en-US" altLang="ja-JP" sz="1100" dirty="0"/>
              <a:t>10</a:t>
            </a:r>
            <a:r>
              <a:rPr lang="ja-JP" altLang="en-US" sz="1100"/>
              <a:t>枚ずつ計</a:t>
            </a:r>
            <a:r>
              <a:rPr lang="en-US" altLang="ja-JP" sz="1100" dirty="0"/>
              <a:t>200</a:t>
            </a:r>
            <a:r>
              <a:rPr lang="ja-JP" altLang="en-US" sz="1100"/>
              <a:t>枚の画像を訓練用データとして使用した。検証用データはその中の人物の顔写真が</a:t>
            </a:r>
            <a:r>
              <a:rPr lang="en-US" altLang="ja-JP" sz="1100" dirty="0"/>
              <a:t>56</a:t>
            </a:r>
            <a:r>
              <a:rPr lang="ja-JP" altLang="en-US" sz="1100"/>
              <a:t>枚、それ以外の人物の顔写真が</a:t>
            </a:r>
            <a:r>
              <a:rPr lang="en-US" altLang="ja-JP" sz="1100" dirty="0"/>
              <a:t>2</a:t>
            </a:r>
            <a:r>
              <a:rPr lang="ja-JP" altLang="en-US" sz="1100"/>
              <a:t>枚の計</a:t>
            </a:r>
            <a:r>
              <a:rPr lang="en-US" altLang="ja-JP" sz="1100" dirty="0"/>
              <a:t>58</a:t>
            </a:r>
            <a:r>
              <a:rPr lang="ja-JP" altLang="en-US" sz="1100"/>
              <a:t>枚である。識別結果は正解率として計算した。</a:t>
            </a:r>
            <a:r>
              <a:rPr lang="en-US" altLang="ja-JP" sz="1100" dirty="0"/>
              <a:t>(</a:t>
            </a:r>
            <a:r>
              <a:rPr lang="ja-JP" altLang="en-US" sz="1100"/>
              <a:t>正解数</a:t>
            </a:r>
            <a:r>
              <a:rPr lang="en-US" altLang="ja-JP" sz="1100" dirty="0"/>
              <a:t> / </a:t>
            </a:r>
            <a:r>
              <a:rPr lang="ja-JP" altLang="en-US" sz="1100"/>
              <a:t>クエリ数</a:t>
            </a:r>
            <a:r>
              <a:rPr lang="en-US" altLang="ja-JP" sz="1100" dirty="0"/>
              <a:t>(58))</a:t>
            </a:r>
            <a:endParaRPr lang="en-US" altLang="ja-JP" sz="600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EFD7CB-B20C-4943-B851-161F1C3EFFEA}"/>
              </a:ext>
            </a:extLst>
          </p:cNvPr>
          <p:cNvGrpSpPr/>
          <p:nvPr/>
        </p:nvGrpSpPr>
        <p:grpSpPr>
          <a:xfrm>
            <a:off x="700856" y="3651566"/>
            <a:ext cx="620531" cy="479697"/>
            <a:chOff x="1014834" y="1567987"/>
            <a:chExt cx="1592780" cy="123128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D22094F4-A31E-DF45-A5C0-5DCA94C8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5426" y="1567987"/>
              <a:ext cx="1432188" cy="1066682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414CD49A-D075-564D-A00C-1F429DCD0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839" y="1604574"/>
              <a:ext cx="1432188" cy="1066682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C502EB9-9D18-B54A-B1DD-D457414B6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8252" y="1645161"/>
              <a:ext cx="1432188" cy="1066682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2A4385DC-3D5A-2948-A566-E160B216A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3654" y="1689759"/>
              <a:ext cx="1432188" cy="1066682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9B7F70FA-29A7-D540-9085-26FF52335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4834" y="1732590"/>
              <a:ext cx="1432188" cy="1066682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522184C-14F5-0F45-8836-FE16CFEAD308}"/>
              </a:ext>
            </a:extLst>
          </p:cNvPr>
          <p:cNvGrpSpPr/>
          <p:nvPr/>
        </p:nvGrpSpPr>
        <p:grpSpPr>
          <a:xfrm>
            <a:off x="1367293" y="3648772"/>
            <a:ext cx="620195" cy="491366"/>
            <a:chOff x="2832304" y="1551145"/>
            <a:chExt cx="1591919" cy="1261240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B8C15A6-B651-514B-8148-CC595243E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92035" y="1551145"/>
              <a:ext cx="1432188" cy="1066682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CD528A1E-3549-DC48-8373-16EBEA044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54493" y="1590875"/>
              <a:ext cx="1432188" cy="1066682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9677751-CF5F-494D-AC14-0D70ABF3E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10378" y="1643492"/>
              <a:ext cx="1432188" cy="1066682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90DB0EDF-E2C1-9B4A-8EE8-7BA00918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69733" y="1699750"/>
              <a:ext cx="1432188" cy="1066682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AE384A2-F80A-4549-85B6-16CAF223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32304" y="1745703"/>
              <a:ext cx="1432188" cy="1066682"/>
            </a:xfrm>
            <a:prstGeom prst="rect">
              <a:avLst/>
            </a:prstGeom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90669F-5851-EA45-887F-CA2525DBFCBB}"/>
              </a:ext>
            </a:extLst>
          </p:cNvPr>
          <p:cNvGrpSpPr/>
          <p:nvPr/>
        </p:nvGrpSpPr>
        <p:grpSpPr>
          <a:xfrm>
            <a:off x="2035035" y="3652920"/>
            <a:ext cx="622777" cy="487994"/>
            <a:chOff x="4563125" y="1561763"/>
            <a:chExt cx="1598543" cy="1252582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D612EBF-881F-2849-8C22-38BCA3DE8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09242" y="1561763"/>
              <a:ext cx="1452426" cy="1081755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1BD43FB6-E4A9-EA49-9B7E-C35BAA1CC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74705" y="1598696"/>
              <a:ext cx="1452426" cy="1081755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570DA65-5747-FB4B-A149-DA7008843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641002" y="1642036"/>
              <a:ext cx="1452426" cy="1081755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E30D3388-CFC1-8247-BBCD-D7D3867D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601675" y="1686989"/>
              <a:ext cx="1452426" cy="1081755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BA2B25D-1FB4-5647-9E68-9CF4AD336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563125" y="1732590"/>
              <a:ext cx="1452426" cy="1081755"/>
            </a:xfrm>
            <a:prstGeom prst="rect">
              <a:avLst/>
            </a:prstGeom>
          </p:spPr>
        </p:pic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F0842BD-CE95-5F4B-87E4-529BF34959AB}"/>
              </a:ext>
            </a:extLst>
          </p:cNvPr>
          <p:cNvGrpSpPr/>
          <p:nvPr/>
        </p:nvGrpSpPr>
        <p:grpSpPr>
          <a:xfrm>
            <a:off x="2711225" y="3649142"/>
            <a:ext cx="630374" cy="491066"/>
            <a:chOff x="6377613" y="1545175"/>
            <a:chExt cx="1618043" cy="1260468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295EC566-F954-BE4F-8729-F2A5CA5D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43230" y="1545175"/>
              <a:ext cx="1452426" cy="1081755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83D69D19-6F5B-6C4C-8E61-246E95B9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499920" y="1585694"/>
              <a:ext cx="1452426" cy="1081755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F9854BE4-D5FC-3E40-9B55-41C09ED08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454557" y="1632611"/>
              <a:ext cx="1452426" cy="1081755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3CD8960-54FD-764D-8CDA-812865DF4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418441" y="1680488"/>
              <a:ext cx="1452426" cy="1081755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0E192658-1697-B749-8F9C-35CE9A115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377613" y="1723888"/>
              <a:ext cx="1452426" cy="1081755"/>
            </a:xfrm>
            <a:prstGeom prst="rect">
              <a:avLst/>
            </a:prstGeom>
          </p:spPr>
        </p:pic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E869630-AAF0-8A45-B75B-81549B48DF0C}"/>
              </a:ext>
            </a:extLst>
          </p:cNvPr>
          <p:cNvGrpSpPr/>
          <p:nvPr/>
        </p:nvGrpSpPr>
        <p:grpSpPr>
          <a:xfrm>
            <a:off x="3390883" y="3641058"/>
            <a:ext cx="626489" cy="480671"/>
            <a:chOff x="8199872" y="1565485"/>
            <a:chExt cx="1608073" cy="1233787"/>
          </a:xfrm>
        </p:grpSpPr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E9B4AD25-FD16-1D41-B0B9-A6BAFF1E9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353797" y="1565485"/>
              <a:ext cx="1454148" cy="108303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592BAD04-1768-E740-900C-8F11AE01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313882" y="1605901"/>
              <a:ext cx="1454148" cy="1083037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905390C-1403-2E45-8D46-8950CF3F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277500" y="1635975"/>
              <a:ext cx="1454148" cy="1083037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068BF954-505D-494D-A95F-E088DF146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240522" y="1673035"/>
              <a:ext cx="1454148" cy="1083037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3821CF4F-5DCF-424A-B43E-382E3C55C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8199872" y="1716235"/>
              <a:ext cx="1454148" cy="1083037"/>
            </a:xfrm>
            <a:prstGeom prst="rect">
              <a:avLst/>
            </a:prstGeom>
          </p:spPr>
        </p:pic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63DAB1C-CFA8-C146-AA74-8F10D448E661}"/>
              </a:ext>
            </a:extLst>
          </p:cNvPr>
          <p:cNvSpPr txBox="1"/>
          <p:nvPr/>
        </p:nvSpPr>
        <p:spPr>
          <a:xfrm>
            <a:off x="1999051" y="4136525"/>
            <a:ext cx="969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DIN Alternate" panose="020B0500000000000000"/>
                <a:ea typeface="Hiragino Kaku Gothic Pro W3" panose="020B0300000000000000"/>
              </a:rPr>
              <a:t>学習データ</a:t>
            </a:r>
            <a:endParaRPr lang="en-US" altLang="ja-JP" sz="11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208B88F-6381-754D-AC35-D1A5F6061AF0}"/>
              </a:ext>
            </a:extLst>
          </p:cNvPr>
          <p:cNvSpPr txBox="1"/>
          <p:nvPr/>
        </p:nvSpPr>
        <p:spPr>
          <a:xfrm>
            <a:off x="3965643" y="3732337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02C27719-F9B0-D640-A30A-BF83D147F58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0856" y="4851491"/>
            <a:ext cx="537694" cy="40047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142A16E7-9FE1-B04A-8D67-41484C7AB1A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00856" y="4426285"/>
            <a:ext cx="530202" cy="394890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009D9DB-55B4-6642-B265-875878EE99E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364332" y="4850595"/>
            <a:ext cx="537694" cy="400470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CA7C529A-CB09-CF41-8D2D-883129F8C30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364332" y="4425329"/>
            <a:ext cx="537694" cy="400470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A65EF1E9-A78C-AE4F-BA43-08D9440B9E5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049113" y="4850595"/>
            <a:ext cx="537694" cy="40047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F0AB4782-A241-F946-BE86-931ACA6F35E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053689" y="4409736"/>
            <a:ext cx="537694" cy="40047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27105EC-3F01-2446-BEE2-7DF55CEF249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739382" y="4847595"/>
            <a:ext cx="537694" cy="40047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8D573EB6-D376-6B4F-8BD3-5FFCFD8ADC1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739382" y="4425329"/>
            <a:ext cx="537694" cy="400470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B5133A35-DD58-6E4C-ACCA-889864CDAEE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388841" y="4847067"/>
            <a:ext cx="537694" cy="40047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505BF38E-636A-3244-BB36-4DFF9E7236AB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388841" y="4422627"/>
            <a:ext cx="537694" cy="40047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1A51E43-DFC1-8648-A99B-22FC6410F77C}"/>
              </a:ext>
            </a:extLst>
          </p:cNvPr>
          <p:cNvSpPr txBox="1"/>
          <p:nvPr/>
        </p:nvSpPr>
        <p:spPr>
          <a:xfrm>
            <a:off x="1276997" y="5246385"/>
            <a:ext cx="24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DIN Alternate" panose="020B0500000000000000"/>
                <a:ea typeface="Hiragino Kaku Gothic Pro W3" panose="020B0300000000000000"/>
              </a:rPr>
              <a:t>検証用データ</a:t>
            </a:r>
            <a:r>
              <a:rPr lang="en-US" altLang="ja-JP" sz="12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ja-JP" altLang="en-US" sz="1100">
                <a:latin typeface="DIN Alternate" panose="020B0500000000000000"/>
                <a:ea typeface="Hiragino Kaku Gothic Pro W3" panose="020B0300000000000000"/>
              </a:rPr>
              <a:t>クエリデータ</a:t>
            </a:r>
            <a:r>
              <a:rPr lang="en-US" altLang="ja-JP" sz="12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04F70D0-5E02-9540-B692-0D39DE92F49D}"/>
              </a:ext>
            </a:extLst>
          </p:cNvPr>
          <p:cNvSpPr txBox="1"/>
          <p:nvPr/>
        </p:nvSpPr>
        <p:spPr>
          <a:xfrm>
            <a:off x="3994979" y="4708567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A884DCA-1088-694E-89D5-0FD33C79DC9F}"/>
              </a:ext>
            </a:extLst>
          </p:cNvPr>
          <p:cNvSpPr txBox="1"/>
          <p:nvPr/>
        </p:nvSpPr>
        <p:spPr>
          <a:xfrm>
            <a:off x="515123" y="551261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前処理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80CCBF3-EFCD-AB45-BFAA-FCE534A8FB55}"/>
              </a:ext>
            </a:extLst>
          </p:cNvPr>
          <p:cNvSpPr txBox="1"/>
          <p:nvPr/>
        </p:nvSpPr>
        <p:spPr>
          <a:xfrm>
            <a:off x="460971" y="5812429"/>
            <a:ext cx="4148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前処理は、顔のトリミングと画像の正規化のみ行った。顔のトリミングは</a:t>
            </a:r>
            <a:r>
              <a:rPr lang="en-US" altLang="ja-JP" sz="1100" dirty="0"/>
              <a:t>OpenCV</a:t>
            </a:r>
            <a:r>
              <a:rPr lang="ja-JP" altLang="en-US" sz="1100"/>
              <a:t>と</a:t>
            </a:r>
            <a:r>
              <a:rPr lang="en-US" altLang="ja-JP" sz="1100" dirty="0" err="1"/>
              <a:t>Dlib</a:t>
            </a:r>
            <a:r>
              <a:rPr lang="ja-JP" altLang="en-US" sz="1100"/>
              <a:t>を用いて行い、画像の正規化は、</a:t>
            </a:r>
            <a:r>
              <a:rPr lang="en-US" altLang="ja-JP" sz="1100" dirty="0"/>
              <a:t>OpenCV</a:t>
            </a:r>
            <a:r>
              <a:rPr lang="ja-JP" altLang="en-US" sz="1100"/>
              <a:t>で画像のサイズを同一にし、画素値のヒストグラムを平坦化した。</a:t>
            </a:r>
            <a:endParaRPr lang="en-US" altLang="ja-JP" sz="600" dirty="0"/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CEB6362E-1545-5B4E-A5AD-186887B9A449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25199" y="6631828"/>
            <a:ext cx="713912" cy="68844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39FC833-9DF3-3A42-A7B5-E182F22F195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320348" y="6802951"/>
            <a:ext cx="1134928" cy="506935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D6E23A8-3097-E949-8F20-66A6B05C3765}"/>
              </a:ext>
            </a:extLst>
          </p:cNvPr>
          <p:cNvSpPr txBox="1"/>
          <p:nvPr/>
        </p:nvSpPr>
        <p:spPr>
          <a:xfrm>
            <a:off x="1973411" y="7344757"/>
            <a:ext cx="969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DIN Alternate" panose="020B0500000000000000"/>
                <a:ea typeface="Hiragino Kaku Gothic Pro W3" panose="020B0300000000000000"/>
              </a:rPr>
              <a:t>前処理</a:t>
            </a:r>
            <a:endParaRPr lang="en-US" altLang="ja-JP" sz="11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80A7482-E16A-384D-92A3-4822C8D3FB1A}"/>
              </a:ext>
            </a:extLst>
          </p:cNvPr>
          <p:cNvSpPr txBox="1"/>
          <p:nvPr/>
        </p:nvSpPr>
        <p:spPr>
          <a:xfrm>
            <a:off x="515123" y="759972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特徴抽出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8B92177-BA5E-EC46-A366-0E8AF73B46FF}"/>
              </a:ext>
            </a:extLst>
          </p:cNvPr>
          <p:cNvSpPr txBox="1"/>
          <p:nvPr/>
        </p:nvSpPr>
        <p:spPr>
          <a:xfrm>
            <a:off x="515186" y="7904066"/>
            <a:ext cx="41486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まず、</a:t>
            </a:r>
            <a:r>
              <a:rPr lang="en-US" altLang="ja-JP" sz="1100" dirty="0" err="1"/>
              <a:t>Dlib</a:t>
            </a:r>
            <a:r>
              <a:rPr lang="ja-JP" altLang="en-US" sz="1100"/>
              <a:t>を使った部位情報から顔のパーツの相対距離や大きさを特徴量とした。次に画像に対して</a:t>
            </a:r>
            <a:r>
              <a:rPr lang="en-US" altLang="ja-JP" sz="1100" dirty="0"/>
              <a:t>2</a:t>
            </a:r>
            <a:r>
              <a:rPr lang="ja-JP" altLang="en-US" sz="1100"/>
              <a:t>次元離散コサイン変換を適用し、低周波成分を特徴量とした。</a:t>
            </a:r>
            <a:endParaRPr lang="en-US" altLang="ja-JP" sz="1100" dirty="0"/>
          </a:p>
        </p:txBody>
      </p:sp>
      <p:pic>
        <p:nvPicPr>
          <p:cNvPr id="71" name="図 70">
            <a:extLst>
              <a:ext uri="{FF2B5EF4-FFF2-40B4-BE49-F238E27FC236}">
                <a16:creationId xmlns:a16="http://schemas.microsoft.com/office/drawing/2014/main" id="{8EE1AE71-47EA-F340-9F11-29DBAC8160CC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473534" y="6638200"/>
            <a:ext cx="708008" cy="713933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54C0707E-948F-D54F-92C7-4DC931763C23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558085" y="6635104"/>
            <a:ext cx="757274" cy="725721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16E62C19-BF12-6245-959A-7031B4A18D32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30023" y="8486742"/>
            <a:ext cx="1329065" cy="989877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FDA25323-3F9A-9341-85CB-F80C860FA6A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2633" t="30960" r="2723" b="10517"/>
          <a:stretch/>
        </p:blipFill>
        <p:spPr>
          <a:xfrm>
            <a:off x="2196205" y="8483096"/>
            <a:ext cx="2193554" cy="1017274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50DE0AD-0137-E249-BAEB-F413CED46082}"/>
              </a:ext>
            </a:extLst>
          </p:cNvPr>
          <p:cNvSpPr txBox="1"/>
          <p:nvPr/>
        </p:nvSpPr>
        <p:spPr>
          <a:xfrm>
            <a:off x="1821647" y="9479997"/>
            <a:ext cx="969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DIN Alternate" panose="020B0500000000000000"/>
                <a:ea typeface="Hiragino Kaku Gothic Pro W3" panose="020B0300000000000000"/>
              </a:rPr>
              <a:t>特徴抽出</a:t>
            </a:r>
            <a:endParaRPr lang="en-US" altLang="ja-JP" sz="11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1E5C1A2-6BFF-B943-964C-D802046BC014}"/>
              </a:ext>
            </a:extLst>
          </p:cNvPr>
          <p:cNvSpPr txBox="1"/>
          <p:nvPr/>
        </p:nvSpPr>
        <p:spPr>
          <a:xfrm>
            <a:off x="532630" y="97416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識別部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218798F-9A5B-1944-9A16-C28C8080FF3D}"/>
              </a:ext>
            </a:extLst>
          </p:cNvPr>
          <p:cNvSpPr txBox="1"/>
          <p:nvPr/>
        </p:nvSpPr>
        <p:spPr>
          <a:xfrm>
            <a:off x="570022" y="10095122"/>
            <a:ext cx="4148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識別方法として、単純マッチング、</a:t>
            </a:r>
            <a:r>
              <a:rPr lang="en-US" altLang="ja-JP" sz="1400" dirty="0"/>
              <a:t>K</a:t>
            </a:r>
            <a:r>
              <a:rPr lang="ja-JP" altLang="en-US" sz="1400"/>
              <a:t>最近傍法、部分空間法、畳み込みニューラルネットワーク、</a:t>
            </a:r>
            <a:r>
              <a:rPr lang="en-US" altLang="ja-JP" sz="1400" dirty="0" err="1"/>
              <a:t>LightGBM</a:t>
            </a:r>
            <a:r>
              <a:rPr lang="ja-JP" altLang="en-US" sz="1400"/>
              <a:t>を使用した。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6C78359-FDEE-AA4A-9BA7-08C0D3C50D3D}"/>
              </a:ext>
            </a:extLst>
          </p:cNvPr>
          <p:cNvSpPr txBox="1"/>
          <p:nvPr/>
        </p:nvSpPr>
        <p:spPr>
          <a:xfrm>
            <a:off x="5307642" y="12209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DFB381-5340-C54F-820E-488588843773}"/>
              </a:ext>
            </a:extLst>
          </p:cNvPr>
          <p:cNvSpPr/>
          <p:nvPr/>
        </p:nvSpPr>
        <p:spPr>
          <a:xfrm>
            <a:off x="403782" y="129813"/>
            <a:ext cx="12570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solidFill>
                  <a:srgbClr val="22BEFF"/>
                </a:solidFill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B1</a:t>
            </a:r>
            <a:r>
              <a:rPr lang="ja-JP" altLang="en-US" sz="4000">
                <a:solidFill>
                  <a:srgbClr val="22BEFF"/>
                </a:solidFill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班</a:t>
            </a:r>
            <a:endParaRPr lang="ja-JP" altLang="en-US" sz="4000">
              <a:solidFill>
                <a:srgbClr val="22BEF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A305471-8A6D-2842-9EDB-8D58273A2798}"/>
              </a:ext>
            </a:extLst>
          </p:cNvPr>
          <p:cNvSpPr/>
          <p:nvPr/>
        </p:nvSpPr>
        <p:spPr>
          <a:xfrm>
            <a:off x="1688734" y="2315564"/>
            <a:ext cx="28520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ja-JP" sz="8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『</a:t>
            </a:r>
            <a:r>
              <a:rPr kumimoji="1" lang="ja-JP" altLang="en-US" sz="80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情報プロジェクト</a:t>
            </a:r>
            <a:r>
              <a:rPr lang="ja-JP" altLang="en-US" sz="80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：マルチメディア情報検索</a:t>
            </a:r>
            <a:r>
              <a:rPr lang="en-US" altLang="ja-JP" sz="8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』</a:t>
            </a:r>
            <a:r>
              <a:rPr lang="ja-JP" altLang="en-US" sz="80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配布資料</a:t>
            </a:r>
            <a:endParaRPr kumimoji="1" lang="ja-JP" altLang="en-US" sz="80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8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313</Words>
  <Application>Microsoft Macintosh PowerPoint</Application>
  <PresentationFormat>A3 297x420 mm</PresentationFormat>
  <Paragraphs>30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Hiragino Kaku Gothic Pro W3</vt:lpstr>
      <vt:lpstr>游ゴシック</vt:lpstr>
      <vt:lpstr>Arial</vt:lpstr>
      <vt:lpstr>Calibri</vt:lpstr>
      <vt:lpstr>Calibri Light</vt:lpstr>
      <vt:lpstr>DIN Alternate</vt:lpstr>
      <vt:lpstr>Office テーマ</vt:lpstr>
      <vt:lpstr>マルチメディア情報検索　B1班</vt:lpstr>
      <vt:lpstr>情報通信プロジェクト実験マルチメディア情報検索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s13137@numazu.kosen-ac.jp</dc:creator>
  <cp:lastModifiedBy>s13137@numazu.kosen-ac.jp</cp:lastModifiedBy>
  <cp:revision>18</cp:revision>
  <dcterms:created xsi:type="dcterms:W3CDTF">2018-11-29T00:20:16Z</dcterms:created>
  <dcterms:modified xsi:type="dcterms:W3CDTF">2019-01-10T13:53:06Z</dcterms:modified>
</cp:coreProperties>
</file>