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7" r:id="rId2"/>
  </p:sldIdLst>
  <p:sldSz cx="30279975" cy="42808525"/>
  <p:notesSz cx="6858000" cy="9144000"/>
  <p:embeddedFontLst>
    <p:embeddedFont>
      <p:font typeface="Calibri" panose="020F0502020204030204" pitchFamily="34" charset="0"/>
      <p:regular r:id="rId4"/>
      <p:bold r:id="rId5"/>
      <p:italic r:id="rId6"/>
      <p:boldItalic r:id="rId7"/>
    </p:embeddedFont>
    <p:embeddedFont>
      <p:font typeface="DIN Alternate" panose="020B0500000000000000" pitchFamily="34" charset="0"/>
      <p:bold r:id="rId8"/>
    </p:embeddedFont>
  </p:embeddedFontLst>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C3C3C3"/>
    <a:srgbClr val="E6E6E6"/>
    <a:srgbClr val="22BEFF"/>
    <a:srgbClr val="AFB0B2"/>
    <a:srgbClr val="898989"/>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2"/>
    <p:restoredTop sz="86427" autoAdjust="0"/>
  </p:normalViewPr>
  <p:slideViewPr>
    <p:cSldViewPr>
      <p:cViewPr>
        <p:scale>
          <a:sx n="48" d="100"/>
          <a:sy n="48" d="100"/>
        </p:scale>
        <p:origin x="-592" y="144"/>
      </p:cViewPr>
      <p:guideLst>
        <p:guide orient="horz" pos="13484"/>
        <p:guide pos="953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A1227-0FF9-4FCD-9C77-218D29FEF558}" type="datetimeFigureOut">
              <a:rPr kumimoji="1" lang="ja-JP" altLang="en-US" smtClean="0"/>
              <a:t>2019/1/23</a:t>
            </a:fld>
            <a:endParaRPr kumimoji="1" lang="ja-JP" altLang="en-US"/>
          </a:p>
        </p:txBody>
      </p:sp>
      <p:sp>
        <p:nvSpPr>
          <p:cNvPr id="4" name="スライド イメージ プレースホルダー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C4235-CAED-4663-8BFB-5C689F668054}" type="slidenum">
              <a:rPr kumimoji="1" lang="ja-JP" altLang="en-US" smtClean="0"/>
              <a:t>‹#›</a:t>
            </a:fld>
            <a:endParaRPr kumimoji="1" lang="ja-JP" altLang="en-US"/>
          </a:p>
        </p:txBody>
      </p:sp>
    </p:spTree>
    <p:extLst>
      <p:ext uri="{BB962C8B-B14F-4D97-AF65-F5344CB8AC3E}">
        <p14:creationId xmlns:p14="http://schemas.microsoft.com/office/powerpoint/2010/main" val="16783260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5778030-F183-664F-8F81-7D7C3CB18015}" type="slidenum">
              <a:rPr kumimoji="1" lang="ja-JP" altLang="en-US" smtClean="0"/>
              <a:t>1</a:t>
            </a:fld>
            <a:endParaRPr kumimoji="1" lang="ja-JP" altLang="en-US" dirty="0"/>
          </a:p>
        </p:txBody>
      </p:sp>
    </p:spTree>
    <p:extLst>
      <p:ext uri="{BB962C8B-B14F-4D97-AF65-F5344CB8AC3E}">
        <p14:creationId xmlns:p14="http://schemas.microsoft.com/office/powerpoint/2010/main" val="225300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2019/1/23</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notesSlide" Target="../notesSlides/notesSlide1.xml"/><Relationship Id="rId21" Type="http://schemas.openxmlformats.org/officeDocument/2006/relationships/image" Target="../media/image19.jp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1.emf"/><Relationship Id="rId2" Type="http://schemas.openxmlformats.org/officeDocument/2006/relationships/slideLayout" Target="../slideLayouts/slideLayout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vmlDrawing" Target="../drawings/vmlDrawing1.vml"/><Relationship Id="rId6" Type="http://schemas.openxmlformats.org/officeDocument/2006/relationships/image" Target="../media/image4.jpg"/><Relationship Id="rId11" Type="http://schemas.openxmlformats.org/officeDocument/2006/relationships/image" Target="../media/image9.jpg"/><Relationship Id="rId24" Type="http://schemas.openxmlformats.org/officeDocument/2006/relationships/package" Target="../embeddings/Microsoft_Excel_______.xlsx"/><Relationship Id="rId5" Type="http://schemas.openxmlformats.org/officeDocument/2006/relationships/image" Target="../media/image3.jp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
              <a:srgbClr val="F2F6FA"/>
            </a:gs>
            <a:gs pos="31000">
              <a:srgbClr val="E5EC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8355757-A142-1342-BBDC-8BAB8786E617}"/>
              </a:ext>
            </a:extLst>
          </p:cNvPr>
          <p:cNvSpPr>
            <a:spLocks noGrp="1"/>
          </p:cNvSpPr>
          <p:nvPr>
            <p:ph type="ctrTitle"/>
          </p:nvPr>
        </p:nvSpPr>
        <p:spPr>
          <a:xfrm>
            <a:off x="4701827" y="498060"/>
            <a:ext cx="27000000" cy="1320026"/>
          </a:xfrm>
        </p:spPr>
        <p:txBody>
          <a:bodyPr anchor="ctr">
            <a:noAutofit/>
          </a:bodyPr>
          <a:lstStyle/>
          <a:p>
            <a:pPr algn="l"/>
            <a:r>
              <a:rPr lang="ja-JP" altLang="en-US" sz="8200" b="1" dirty="0">
                <a:latin typeface="DIN Alternate" panose="020B0500000000000000"/>
                <a:ea typeface="Hiragino Kaku Gothic Pro W3" panose="020B0300000000000000"/>
              </a:rPr>
              <a:t>情報通信プロジェクト実験マルチメディア情報検索　</a:t>
            </a:r>
          </a:p>
        </p:txBody>
      </p:sp>
      <p:sp>
        <p:nvSpPr>
          <p:cNvPr id="6" name="字幕 2">
            <a:extLst>
              <a:ext uri="{FF2B5EF4-FFF2-40B4-BE49-F238E27FC236}">
                <a16:creationId xmlns:a16="http://schemas.microsoft.com/office/drawing/2014/main" id="{2A403BDF-DFB0-B14D-81A9-C4846C477D1A}"/>
              </a:ext>
            </a:extLst>
          </p:cNvPr>
          <p:cNvSpPr>
            <a:spLocks noGrp="1"/>
          </p:cNvSpPr>
          <p:nvPr>
            <p:ph type="subTitle" idx="1"/>
          </p:nvPr>
        </p:nvSpPr>
        <p:spPr>
          <a:xfrm>
            <a:off x="3690715" y="1494091"/>
            <a:ext cx="26210913" cy="1476123"/>
          </a:xfrm>
        </p:spPr>
        <p:txBody>
          <a:bodyPr anchor="ctr">
            <a:normAutofit/>
          </a:bodyPr>
          <a:lstStyle/>
          <a:p>
            <a:pPr algn="r"/>
            <a:r>
              <a:rPr lang="en-US" altLang="ja-JP" sz="4600" dirty="0">
                <a:latin typeface="DIN Alternate" panose="020B0500000000000000"/>
                <a:ea typeface="Hiragino Kaku Gothic Pro W3" panose="020B0300000000000000"/>
              </a:rPr>
              <a:t>16173009 </a:t>
            </a:r>
            <a:r>
              <a:rPr lang="ja-JP" altLang="en-US" sz="4600">
                <a:latin typeface="DIN Alternate" panose="020B0500000000000000"/>
                <a:ea typeface="Hiragino Kaku Gothic Pro W3" panose="020B0300000000000000"/>
              </a:rPr>
              <a:t>林田和磨</a:t>
            </a:r>
            <a:r>
              <a:rPr lang="ja-JP" altLang="en-US" sz="4600" dirty="0">
                <a:latin typeface="DIN Alternate" panose="020B0500000000000000"/>
                <a:ea typeface="Hiragino Kaku Gothic Pro W3" panose="020B0300000000000000"/>
              </a:rPr>
              <a:t>　</a:t>
            </a:r>
            <a:r>
              <a:rPr lang="en-US" altLang="ja-JP" sz="4600" dirty="0">
                <a:latin typeface="DIN Alternate" panose="020B0500000000000000"/>
                <a:ea typeface="Hiragino Kaku Gothic Pro W3" panose="020B0300000000000000"/>
              </a:rPr>
              <a:t> 16173064 </a:t>
            </a:r>
            <a:r>
              <a:rPr lang="ja-JP" altLang="en-US" sz="4600">
                <a:latin typeface="DIN Alternate" panose="020B0500000000000000"/>
                <a:ea typeface="Hiragino Kaku Gothic Pro W3" panose="020B0300000000000000"/>
              </a:rPr>
              <a:t>伊藤</a:t>
            </a:r>
            <a:r>
              <a:rPr lang="ja-JP" altLang="en-US" sz="4600" dirty="0">
                <a:latin typeface="DIN Alternate" panose="020B0500000000000000"/>
                <a:ea typeface="Hiragino Kaku Gothic Pro W3" panose="020B0300000000000000"/>
              </a:rPr>
              <a:t>光太郎　</a:t>
            </a:r>
            <a:r>
              <a:rPr lang="en-US" altLang="ja-JP" sz="4600" dirty="0">
                <a:latin typeface="DIN Alternate" panose="020B0500000000000000"/>
                <a:ea typeface="Hiragino Kaku Gothic Pro W3" panose="020B0300000000000000"/>
              </a:rPr>
              <a:t>18273002 </a:t>
            </a:r>
            <a:r>
              <a:rPr lang="ja-JP" altLang="en-US" sz="4600" dirty="0">
                <a:latin typeface="DIN Alternate" panose="020B0500000000000000"/>
                <a:ea typeface="Hiragino Kaku Gothic Pro W3" panose="020B0300000000000000"/>
              </a:rPr>
              <a:t>平尾礼央　</a:t>
            </a:r>
            <a:r>
              <a:rPr lang="en-US" altLang="ja-JP" sz="4600" dirty="0">
                <a:latin typeface="DIN Alternate" panose="020B0500000000000000"/>
                <a:ea typeface="Hiragino Kaku Gothic Pro W3" panose="020B0300000000000000"/>
              </a:rPr>
              <a:t>18273003 </a:t>
            </a:r>
            <a:r>
              <a:rPr lang="ja-JP" altLang="en-US" sz="4600" dirty="0">
                <a:latin typeface="DIN Alternate" panose="020B0500000000000000"/>
                <a:ea typeface="Hiragino Kaku Gothic Pro W3" panose="020B0300000000000000"/>
              </a:rPr>
              <a:t>伊藤広樹</a:t>
            </a:r>
          </a:p>
        </p:txBody>
      </p:sp>
      <p:sp>
        <p:nvSpPr>
          <p:cNvPr id="2" name="テキスト ボックス 1">
            <a:extLst>
              <a:ext uri="{FF2B5EF4-FFF2-40B4-BE49-F238E27FC236}">
                <a16:creationId xmlns:a16="http://schemas.microsoft.com/office/drawing/2014/main" id="{5EFE7FE6-F0E0-634C-B1CE-BBFE4CBDC412}"/>
              </a:ext>
            </a:extLst>
          </p:cNvPr>
          <p:cNvSpPr txBox="1"/>
          <p:nvPr/>
        </p:nvSpPr>
        <p:spPr>
          <a:xfrm>
            <a:off x="1170435" y="3127004"/>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実験目的・背景</a:t>
            </a:r>
          </a:p>
        </p:txBody>
      </p:sp>
      <p:sp>
        <p:nvSpPr>
          <p:cNvPr id="3" name="テキスト ボックス 2">
            <a:extLst>
              <a:ext uri="{FF2B5EF4-FFF2-40B4-BE49-F238E27FC236}">
                <a16:creationId xmlns:a16="http://schemas.microsoft.com/office/drawing/2014/main" id="{1EA5C33F-C103-D74D-9D5D-CB0FFB057D2C}"/>
              </a:ext>
            </a:extLst>
          </p:cNvPr>
          <p:cNvSpPr txBox="1"/>
          <p:nvPr/>
        </p:nvSpPr>
        <p:spPr>
          <a:xfrm>
            <a:off x="1046882" y="4091584"/>
            <a:ext cx="28273026" cy="1569660"/>
          </a:xfrm>
          <a:prstGeom prst="rect">
            <a:avLst/>
          </a:prstGeom>
          <a:noFill/>
        </p:spPr>
        <p:txBody>
          <a:bodyPr wrap="square" rtlCol="0">
            <a:spAutoFit/>
          </a:bodyPr>
          <a:lstStyle/>
          <a:p>
            <a:r>
              <a:rPr lang="ja-JP" altLang="en-US" sz="3200" dirty="0">
                <a:latin typeface="DIN Alternate" panose="020B0500000000000000"/>
                <a:ea typeface="Hiragino Kaku Gothic Pro W3" panose="020B0300000000000000"/>
              </a:rPr>
              <a:t>「誰の顔が一番芸能人に似ているか？」という疑問や、「顔をパスワードとして利用したい」といった要求に答えるシステムを開発する。代表的なパターン識別手法を学びながら、高速で認識率の良いアルゴリズムを作成する。本実験では、与えられた</a:t>
            </a:r>
            <a:r>
              <a:rPr lang="en-US" altLang="ja-JP" sz="3200" dirty="0">
                <a:latin typeface="DIN Alternate" panose="020B0500000000000000"/>
                <a:ea typeface="Hiragino Kaku Gothic Pro W3" panose="020B0300000000000000"/>
              </a:rPr>
              <a:t>20</a:t>
            </a:r>
            <a:r>
              <a:rPr lang="ja-JP" altLang="en-US" sz="3200" dirty="0">
                <a:latin typeface="DIN Alternate" panose="020B0500000000000000"/>
                <a:ea typeface="Hiragino Kaku Gothic Pro W3" panose="020B0300000000000000"/>
              </a:rPr>
              <a:t>人</a:t>
            </a:r>
            <a:r>
              <a:rPr lang="en-US" altLang="ja-JP" sz="3200" dirty="0">
                <a:latin typeface="DIN Alternate" panose="020B0500000000000000"/>
                <a:ea typeface="Hiragino Kaku Gothic Pro W3" panose="020B0300000000000000"/>
              </a:rPr>
              <a:t>×10</a:t>
            </a:r>
            <a:r>
              <a:rPr lang="ja-JP" altLang="en-US" sz="3200" dirty="0">
                <a:latin typeface="DIN Alternate" panose="020B0500000000000000"/>
                <a:ea typeface="Hiragino Kaku Gothic Pro W3" panose="020B0300000000000000"/>
              </a:rPr>
              <a:t>枚の画像から、入力された画像がどの人物であるかを分類するシステムを開発する。</a:t>
            </a:r>
            <a:endParaRPr lang="en-US" altLang="ja-JP" sz="3200" dirty="0">
              <a:latin typeface="DIN Alternate" panose="020B0500000000000000"/>
              <a:ea typeface="Hiragino Kaku Gothic Pro W3" panose="020B0300000000000000"/>
            </a:endParaRPr>
          </a:p>
        </p:txBody>
      </p:sp>
      <p:sp>
        <p:nvSpPr>
          <p:cNvPr id="14" name="テキスト ボックス 13">
            <a:extLst>
              <a:ext uri="{FF2B5EF4-FFF2-40B4-BE49-F238E27FC236}">
                <a16:creationId xmlns:a16="http://schemas.microsoft.com/office/drawing/2014/main" id="{677A6DE2-925A-1C4D-98C8-DBE9EC3ECF2E}"/>
              </a:ext>
            </a:extLst>
          </p:cNvPr>
          <p:cNvSpPr txBox="1"/>
          <p:nvPr/>
        </p:nvSpPr>
        <p:spPr>
          <a:xfrm>
            <a:off x="1267922" y="6718517"/>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システムの概要</a:t>
            </a:r>
          </a:p>
        </p:txBody>
      </p:sp>
      <p:sp>
        <p:nvSpPr>
          <p:cNvPr id="62" name="テキスト ボックス 61">
            <a:extLst>
              <a:ext uri="{FF2B5EF4-FFF2-40B4-BE49-F238E27FC236}">
                <a16:creationId xmlns:a16="http://schemas.microsoft.com/office/drawing/2014/main" id="{6A884DCA-1088-694E-89D5-0FD33C79DC9F}"/>
              </a:ext>
            </a:extLst>
          </p:cNvPr>
          <p:cNvSpPr txBox="1"/>
          <p:nvPr/>
        </p:nvSpPr>
        <p:spPr>
          <a:xfrm>
            <a:off x="1242443" y="12852806"/>
            <a:ext cx="2469261"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前処理</a:t>
            </a:r>
          </a:p>
        </p:txBody>
      </p:sp>
      <p:sp>
        <p:nvSpPr>
          <p:cNvPr id="68" name="テキスト ボックス 67">
            <a:extLst>
              <a:ext uri="{FF2B5EF4-FFF2-40B4-BE49-F238E27FC236}">
                <a16:creationId xmlns:a16="http://schemas.microsoft.com/office/drawing/2014/main" id="{AD6E23A8-3097-E949-8F20-66A6B05C3765}"/>
              </a:ext>
            </a:extLst>
          </p:cNvPr>
          <p:cNvSpPr txBox="1"/>
          <p:nvPr/>
        </p:nvSpPr>
        <p:spPr>
          <a:xfrm>
            <a:off x="7493632" y="14516607"/>
            <a:ext cx="7204046"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背景による誤識別を防止</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比較のため、ピクセル数を合わせる</a:t>
            </a:r>
            <a:endParaRPr lang="en-US" altLang="ja-JP" sz="3200" dirty="0">
              <a:latin typeface="DIN Alternate" panose="020B0500000000000000"/>
              <a:ea typeface="Hiragino Kaku Gothic Pro W3" panose="020B0300000000000000"/>
            </a:endParaRPr>
          </a:p>
        </p:txBody>
      </p:sp>
      <p:sp>
        <p:nvSpPr>
          <p:cNvPr id="69" name="テキスト ボックス 68">
            <a:extLst>
              <a:ext uri="{FF2B5EF4-FFF2-40B4-BE49-F238E27FC236}">
                <a16:creationId xmlns:a16="http://schemas.microsoft.com/office/drawing/2014/main" id="{C80A7482-E16A-384D-92A3-4822C8D3FB1A}"/>
              </a:ext>
            </a:extLst>
          </p:cNvPr>
          <p:cNvSpPr txBox="1"/>
          <p:nvPr/>
        </p:nvSpPr>
        <p:spPr>
          <a:xfrm>
            <a:off x="1307477" y="21107041"/>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特徴抽出</a:t>
            </a:r>
          </a:p>
        </p:txBody>
      </p:sp>
      <p:pic>
        <p:nvPicPr>
          <p:cNvPr id="80" name="図 79">
            <a:extLst>
              <a:ext uri="{FF2B5EF4-FFF2-40B4-BE49-F238E27FC236}">
                <a16:creationId xmlns:a16="http://schemas.microsoft.com/office/drawing/2014/main" id="{16E62C19-BF12-6245-959A-7031B4A18D32}"/>
              </a:ext>
            </a:extLst>
          </p:cNvPr>
          <p:cNvPicPr>
            <a:picLocks noChangeAspect="1"/>
          </p:cNvPicPr>
          <p:nvPr/>
        </p:nvPicPr>
        <p:blipFill>
          <a:blip r:embed="rId4"/>
          <a:stretch>
            <a:fillRect/>
          </a:stretch>
        </p:blipFill>
        <p:spPr>
          <a:xfrm>
            <a:off x="2458816" y="22686956"/>
            <a:ext cx="3194050" cy="2378903"/>
          </a:xfrm>
          <a:prstGeom prst="rect">
            <a:avLst/>
          </a:prstGeom>
        </p:spPr>
      </p:pic>
      <p:sp>
        <p:nvSpPr>
          <p:cNvPr id="77" name="テキスト ボックス 76">
            <a:extLst>
              <a:ext uri="{FF2B5EF4-FFF2-40B4-BE49-F238E27FC236}">
                <a16:creationId xmlns:a16="http://schemas.microsoft.com/office/drawing/2014/main" id="{66C78359-FDEE-AA4A-9BA7-08C0D3C50D3D}"/>
              </a:ext>
            </a:extLst>
          </p:cNvPr>
          <p:cNvSpPr txBox="1"/>
          <p:nvPr/>
        </p:nvSpPr>
        <p:spPr>
          <a:xfrm>
            <a:off x="16069117" y="18307918"/>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実験結果</a:t>
            </a:r>
          </a:p>
        </p:txBody>
      </p:sp>
      <p:sp>
        <p:nvSpPr>
          <p:cNvPr id="9" name="正方形/長方形 8">
            <a:extLst>
              <a:ext uri="{FF2B5EF4-FFF2-40B4-BE49-F238E27FC236}">
                <a16:creationId xmlns:a16="http://schemas.microsoft.com/office/drawing/2014/main" id="{72DFB381-5340-C54F-820E-488588843773}"/>
              </a:ext>
            </a:extLst>
          </p:cNvPr>
          <p:cNvSpPr/>
          <p:nvPr/>
        </p:nvSpPr>
        <p:spPr>
          <a:xfrm>
            <a:off x="855634" y="509957"/>
            <a:ext cx="3296095" cy="1862048"/>
          </a:xfrm>
          <a:prstGeom prst="rect">
            <a:avLst/>
          </a:prstGeom>
        </p:spPr>
        <p:txBody>
          <a:bodyPr wrap="none">
            <a:spAutoFit/>
          </a:bodyPr>
          <a:lstStyle/>
          <a:p>
            <a:r>
              <a:rPr lang="en-US" altLang="ja-JP" sz="11500" b="1" dirty="0">
                <a:solidFill>
                  <a:srgbClr val="22BEFF"/>
                </a:solidFill>
                <a:latin typeface="DIN Alternate" panose="020B0500000000000000"/>
                <a:ea typeface="Hiragino Kaku Gothic Pro W3" panose="020B0300000000000000"/>
              </a:rPr>
              <a:t>B1</a:t>
            </a:r>
            <a:r>
              <a:rPr lang="ja-JP" altLang="en-US" sz="11500" b="1" dirty="0">
                <a:solidFill>
                  <a:srgbClr val="22BEFF"/>
                </a:solidFill>
                <a:latin typeface="DIN Alternate" panose="020B0500000000000000"/>
                <a:ea typeface="Hiragino Kaku Gothic Pro W3" panose="020B0300000000000000"/>
              </a:rPr>
              <a:t>班</a:t>
            </a:r>
          </a:p>
        </p:txBody>
      </p:sp>
      <p:sp>
        <p:nvSpPr>
          <p:cNvPr id="10" name="正方形/長方形 9">
            <a:extLst>
              <a:ext uri="{FF2B5EF4-FFF2-40B4-BE49-F238E27FC236}">
                <a16:creationId xmlns:a16="http://schemas.microsoft.com/office/drawing/2014/main" id="{2A305471-8A6D-2842-9EDB-8D58273A2798}"/>
              </a:ext>
            </a:extLst>
          </p:cNvPr>
          <p:cNvSpPr/>
          <p:nvPr/>
        </p:nvSpPr>
        <p:spPr>
          <a:xfrm>
            <a:off x="17038312" y="5399322"/>
            <a:ext cx="12215243" cy="523220"/>
          </a:xfrm>
          <a:prstGeom prst="rect">
            <a:avLst/>
          </a:prstGeom>
        </p:spPr>
        <p:txBody>
          <a:bodyPr wrap="square">
            <a:spAutoFit/>
          </a:bodyPr>
          <a:lstStyle/>
          <a:p>
            <a:pPr algn="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情報プロジェクト：マルチメディア情報検索</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配布資料より抜粋</a:t>
            </a:r>
          </a:p>
        </p:txBody>
      </p:sp>
      <p:pic>
        <p:nvPicPr>
          <p:cNvPr id="74" name="図 73">
            <a:extLst>
              <a:ext uri="{FF2B5EF4-FFF2-40B4-BE49-F238E27FC236}">
                <a16:creationId xmlns:a16="http://schemas.microsoft.com/office/drawing/2014/main" id="{9E7E118E-F30A-4D03-9CEE-E32177F3E8B1}"/>
              </a:ext>
            </a:extLst>
          </p:cNvPr>
          <p:cNvPicPr>
            <a:picLocks noChangeAspect="1"/>
          </p:cNvPicPr>
          <p:nvPr/>
        </p:nvPicPr>
        <p:blipFill>
          <a:blip r:embed="rId5"/>
          <a:stretch>
            <a:fillRect/>
          </a:stretch>
        </p:blipFill>
        <p:spPr>
          <a:xfrm>
            <a:off x="4241274" y="7763242"/>
            <a:ext cx="1243005" cy="925780"/>
          </a:xfrm>
          <a:prstGeom prst="rect">
            <a:avLst/>
          </a:prstGeom>
        </p:spPr>
      </p:pic>
      <p:pic>
        <p:nvPicPr>
          <p:cNvPr id="75" name="図 74">
            <a:extLst>
              <a:ext uri="{FF2B5EF4-FFF2-40B4-BE49-F238E27FC236}">
                <a16:creationId xmlns:a16="http://schemas.microsoft.com/office/drawing/2014/main" id="{89570398-1A95-4F75-B56B-1865AEADDA74}"/>
              </a:ext>
            </a:extLst>
          </p:cNvPr>
          <p:cNvPicPr>
            <a:picLocks noChangeAspect="1"/>
          </p:cNvPicPr>
          <p:nvPr/>
        </p:nvPicPr>
        <p:blipFill>
          <a:blip r:embed="rId6"/>
          <a:stretch>
            <a:fillRect/>
          </a:stretch>
        </p:blipFill>
        <p:spPr>
          <a:xfrm>
            <a:off x="7908732" y="7713905"/>
            <a:ext cx="845337" cy="845337"/>
          </a:xfrm>
          <a:prstGeom prst="rect">
            <a:avLst/>
          </a:prstGeom>
        </p:spPr>
      </p:pic>
      <p:sp>
        <p:nvSpPr>
          <p:cNvPr id="76" name="正方形/長方形 75">
            <a:extLst>
              <a:ext uri="{FF2B5EF4-FFF2-40B4-BE49-F238E27FC236}">
                <a16:creationId xmlns:a16="http://schemas.microsoft.com/office/drawing/2014/main" id="{8E9FE6A7-0C4E-4EF9-BA74-71EBB78D2438}"/>
              </a:ext>
            </a:extLst>
          </p:cNvPr>
          <p:cNvSpPr/>
          <p:nvPr/>
        </p:nvSpPr>
        <p:spPr>
          <a:xfrm>
            <a:off x="5652866" y="8369837"/>
            <a:ext cx="1953627"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DIN Alternate" panose="020B0500000000000000"/>
                <a:ea typeface="Hiragino Kaku Gothic Pro W3" panose="020B0300000000000000"/>
              </a:rPr>
              <a:t>前処理部</a:t>
            </a:r>
          </a:p>
        </p:txBody>
      </p:sp>
      <p:sp>
        <p:nvSpPr>
          <p:cNvPr id="78" name="正方形/長方形 77">
            <a:extLst>
              <a:ext uri="{FF2B5EF4-FFF2-40B4-BE49-F238E27FC236}">
                <a16:creationId xmlns:a16="http://schemas.microsoft.com/office/drawing/2014/main" id="{4B84C8F7-8374-4767-847C-C02B26C46330}"/>
              </a:ext>
            </a:extLst>
          </p:cNvPr>
          <p:cNvSpPr/>
          <p:nvPr/>
        </p:nvSpPr>
        <p:spPr>
          <a:xfrm>
            <a:off x="4151729" y="10226964"/>
            <a:ext cx="1768263" cy="926779"/>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DIN Alternate" panose="020B0500000000000000"/>
                <a:ea typeface="Hiragino Kaku Gothic Pro W3" panose="020B0300000000000000"/>
              </a:rPr>
              <a:t>識別部</a:t>
            </a:r>
          </a:p>
        </p:txBody>
      </p:sp>
      <p:sp>
        <p:nvSpPr>
          <p:cNvPr id="83" name="正方形/長方形 82">
            <a:extLst>
              <a:ext uri="{FF2B5EF4-FFF2-40B4-BE49-F238E27FC236}">
                <a16:creationId xmlns:a16="http://schemas.microsoft.com/office/drawing/2014/main" id="{F9EF854A-39B1-4180-98DB-72DC2B3CE0CC}"/>
              </a:ext>
            </a:extLst>
          </p:cNvPr>
          <p:cNvSpPr/>
          <p:nvPr/>
        </p:nvSpPr>
        <p:spPr>
          <a:xfrm>
            <a:off x="7939187" y="10226964"/>
            <a:ext cx="1936200"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DIN Alternate" panose="020B0500000000000000"/>
                <a:ea typeface="Hiragino Kaku Gothic Pro W3" panose="020B0300000000000000"/>
              </a:rPr>
              <a:t>後処理部</a:t>
            </a:r>
            <a:endParaRPr kumimoji="1" lang="ja-JP" altLang="en-US" sz="3200" b="1" dirty="0">
              <a:latin typeface="DIN Alternate" panose="020B0500000000000000"/>
              <a:ea typeface="Hiragino Kaku Gothic Pro W3" panose="020B0300000000000000"/>
            </a:endParaRPr>
          </a:p>
        </p:txBody>
      </p:sp>
      <p:grpSp>
        <p:nvGrpSpPr>
          <p:cNvPr id="84" name="グループ化 83">
            <a:extLst>
              <a:ext uri="{FF2B5EF4-FFF2-40B4-BE49-F238E27FC236}">
                <a16:creationId xmlns:a16="http://schemas.microsoft.com/office/drawing/2014/main" id="{C19CBCA7-837A-45C3-9340-46C5BE037EAE}"/>
              </a:ext>
            </a:extLst>
          </p:cNvPr>
          <p:cNvGrpSpPr/>
          <p:nvPr/>
        </p:nvGrpSpPr>
        <p:grpSpPr>
          <a:xfrm>
            <a:off x="2798090" y="10908640"/>
            <a:ext cx="722032" cy="704877"/>
            <a:chOff x="5745047" y="2131445"/>
            <a:chExt cx="989490" cy="965980"/>
          </a:xfrm>
        </p:grpSpPr>
        <p:pic>
          <p:nvPicPr>
            <p:cNvPr id="85" name="図 84">
              <a:extLst>
                <a:ext uri="{FF2B5EF4-FFF2-40B4-BE49-F238E27FC236}">
                  <a16:creationId xmlns:a16="http://schemas.microsoft.com/office/drawing/2014/main" id="{53A744A4-28E9-4A47-B056-0342998AE786}"/>
                </a:ext>
              </a:extLst>
            </p:cNvPr>
            <p:cNvPicPr>
              <a:picLocks noChangeAspect="1"/>
            </p:cNvPicPr>
            <p:nvPr/>
          </p:nvPicPr>
          <p:blipFill>
            <a:blip r:embed="rId7"/>
            <a:stretch>
              <a:fillRect/>
            </a:stretch>
          </p:blipFill>
          <p:spPr>
            <a:xfrm>
              <a:off x="5835658" y="2131445"/>
              <a:ext cx="898879" cy="898879"/>
            </a:xfrm>
            <a:prstGeom prst="rect">
              <a:avLst/>
            </a:prstGeom>
          </p:spPr>
        </p:pic>
        <p:pic>
          <p:nvPicPr>
            <p:cNvPr id="86" name="図 85">
              <a:extLst>
                <a:ext uri="{FF2B5EF4-FFF2-40B4-BE49-F238E27FC236}">
                  <a16:creationId xmlns:a16="http://schemas.microsoft.com/office/drawing/2014/main" id="{61AC139F-3241-4BAC-ABE9-24CAB1D65504}"/>
                </a:ext>
              </a:extLst>
            </p:cNvPr>
            <p:cNvPicPr>
              <a:picLocks noChangeAspect="1"/>
            </p:cNvPicPr>
            <p:nvPr/>
          </p:nvPicPr>
          <p:blipFill>
            <a:blip r:embed="rId8"/>
            <a:stretch>
              <a:fillRect/>
            </a:stretch>
          </p:blipFill>
          <p:spPr>
            <a:xfrm>
              <a:off x="5810945" y="2180872"/>
              <a:ext cx="845337" cy="845337"/>
            </a:xfrm>
            <a:prstGeom prst="rect">
              <a:avLst/>
            </a:prstGeom>
          </p:spPr>
        </p:pic>
        <p:pic>
          <p:nvPicPr>
            <p:cNvPr id="87" name="図 86">
              <a:extLst>
                <a:ext uri="{FF2B5EF4-FFF2-40B4-BE49-F238E27FC236}">
                  <a16:creationId xmlns:a16="http://schemas.microsoft.com/office/drawing/2014/main" id="{B8A7C7FF-1D9E-43FA-B44C-ED7688EAF2A7}"/>
                </a:ext>
              </a:extLst>
            </p:cNvPr>
            <p:cNvPicPr>
              <a:picLocks noChangeAspect="1"/>
            </p:cNvPicPr>
            <p:nvPr/>
          </p:nvPicPr>
          <p:blipFill>
            <a:blip r:embed="rId9"/>
            <a:stretch>
              <a:fillRect/>
            </a:stretch>
          </p:blipFill>
          <p:spPr>
            <a:xfrm>
              <a:off x="5745047" y="2252088"/>
              <a:ext cx="845337" cy="845337"/>
            </a:xfrm>
            <a:prstGeom prst="rect">
              <a:avLst/>
            </a:prstGeom>
          </p:spPr>
        </p:pic>
      </p:grpSp>
      <p:sp>
        <p:nvSpPr>
          <p:cNvPr id="88" name="テキスト ボックス 87">
            <a:extLst>
              <a:ext uri="{FF2B5EF4-FFF2-40B4-BE49-F238E27FC236}">
                <a16:creationId xmlns:a16="http://schemas.microsoft.com/office/drawing/2014/main" id="{F2135F90-8D50-4D38-A284-E21503A8580A}"/>
              </a:ext>
            </a:extLst>
          </p:cNvPr>
          <p:cNvSpPr txBox="1"/>
          <p:nvPr/>
        </p:nvSpPr>
        <p:spPr>
          <a:xfrm>
            <a:off x="5306240" y="9333011"/>
            <a:ext cx="2646878"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顔のトリミング</a:t>
            </a:r>
            <a:endParaRPr kumimoji="1" lang="en-US" altLang="ja-JP" sz="2400" dirty="0">
              <a:latin typeface="DIN Alternate" panose="020B0500000000000000"/>
              <a:ea typeface="Hiragino Kaku Gothic Pro W3" panose="020B0300000000000000"/>
            </a:endParaRPr>
          </a:p>
        </p:txBody>
      </p:sp>
      <p:sp>
        <p:nvSpPr>
          <p:cNvPr id="89" name="テキスト ボックス 88">
            <a:extLst>
              <a:ext uri="{FF2B5EF4-FFF2-40B4-BE49-F238E27FC236}">
                <a16:creationId xmlns:a16="http://schemas.microsoft.com/office/drawing/2014/main" id="{5E46FF03-8ABB-471B-984B-9A82B870E7AE}"/>
              </a:ext>
            </a:extLst>
          </p:cNvPr>
          <p:cNvSpPr txBox="1"/>
          <p:nvPr/>
        </p:nvSpPr>
        <p:spPr>
          <a:xfrm>
            <a:off x="3707800" y="11189852"/>
            <a:ext cx="2646878"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単純マッチング</a:t>
            </a:r>
            <a:endParaRPr kumimoji="1" lang="en-US" altLang="ja-JP" sz="2400" dirty="0">
              <a:latin typeface="DIN Alternate" panose="020B0500000000000000"/>
              <a:ea typeface="Hiragino Kaku Gothic Pro W3" panose="020B0300000000000000"/>
            </a:endParaRPr>
          </a:p>
        </p:txBody>
      </p:sp>
      <p:sp>
        <p:nvSpPr>
          <p:cNvPr id="90" name="テキスト ボックス 89">
            <a:extLst>
              <a:ext uri="{FF2B5EF4-FFF2-40B4-BE49-F238E27FC236}">
                <a16:creationId xmlns:a16="http://schemas.microsoft.com/office/drawing/2014/main" id="{5860A600-3D3A-42BC-99F6-4AA4A4B7433D}"/>
              </a:ext>
            </a:extLst>
          </p:cNvPr>
          <p:cNvSpPr txBox="1"/>
          <p:nvPr/>
        </p:nvSpPr>
        <p:spPr>
          <a:xfrm>
            <a:off x="6968294" y="11217567"/>
            <a:ext cx="3877985"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識別結果から解答を出力</a:t>
            </a:r>
            <a:endParaRPr kumimoji="1" lang="en-US" altLang="ja-JP" sz="2400" dirty="0">
              <a:latin typeface="DIN Alternate" panose="020B0500000000000000"/>
              <a:ea typeface="Hiragino Kaku Gothic Pro W3" panose="020B0300000000000000"/>
            </a:endParaRPr>
          </a:p>
        </p:txBody>
      </p:sp>
      <p:sp>
        <p:nvSpPr>
          <p:cNvPr id="91" name="テキスト ボックス 90">
            <a:extLst>
              <a:ext uri="{FF2B5EF4-FFF2-40B4-BE49-F238E27FC236}">
                <a16:creationId xmlns:a16="http://schemas.microsoft.com/office/drawing/2014/main" id="{2CEE2300-0D80-40AB-BB57-C0382F47A3C0}"/>
              </a:ext>
            </a:extLst>
          </p:cNvPr>
          <p:cNvSpPr txBox="1"/>
          <p:nvPr/>
        </p:nvSpPr>
        <p:spPr>
          <a:xfrm>
            <a:off x="2490926" y="11643112"/>
            <a:ext cx="1467068" cy="400110"/>
          </a:xfrm>
          <a:prstGeom prst="rect">
            <a:avLst/>
          </a:prstGeom>
          <a:noFill/>
        </p:spPr>
        <p:txBody>
          <a:bodyPr wrap="none" rtlCol="0">
            <a:spAutoFit/>
          </a:bodyPr>
          <a:lstStyle/>
          <a:p>
            <a:r>
              <a:rPr kumimoji="1" lang="ja-JP" altLang="en-US" sz="2000" dirty="0">
                <a:latin typeface="DIN Alternate" panose="020B0500000000000000"/>
                <a:ea typeface="Hiragino Kaku Gothic Pro W3" panose="020B0300000000000000"/>
              </a:rPr>
              <a:t>登録データ</a:t>
            </a:r>
          </a:p>
        </p:txBody>
      </p:sp>
      <p:sp>
        <p:nvSpPr>
          <p:cNvPr id="92" name="正方形/長方形 91">
            <a:extLst>
              <a:ext uri="{FF2B5EF4-FFF2-40B4-BE49-F238E27FC236}">
                <a16:creationId xmlns:a16="http://schemas.microsoft.com/office/drawing/2014/main" id="{7E31F637-E8F2-4E59-ACAA-4D4743C93B39}"/>
              </a:ext>
            </a:extLst>
          </p:cNvPr>
          <p:cNvSpPr/>
          <p:nvPr/>
        </p:nvSpPr>
        <p:spPr>
          <a:xfrm>
            <a:off x="9052895" y="8368832"/>
            <a:ext cx="2287774"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DIN Alternate" panose="020B0500000000000000"/>
                <a:ea typeface="Hiragino Kaku Gothic Pro W3" panose="020B0300000000000000"/>
              </a:rPr>
              <a:t>特徴抽出</a:t>
            </a:r>
            <a:r>
              <a:rPr kumimoji="1" lang="ja-JP" altLang="en-US" sz="3200" b="1" dirty="0">
                <a:latin typeface="DIN Alternate" panose="020B0500000000000000"/>
                <a:ea typeface="Hiragino Kaku Gothic Pro W3" panose="020B0300000000000000"/>
              </a:rPr>
              <a:t>部</a:t>
            </a:r>
          </a:p>
        </p:txBody>
      </p:sp>
      <p:cxnSp>
        <p:nvCxnSpPr>
          <p:cNvPr id="93" name="直線矢印コネクタ 92">
            <a:extLst>
              <a:ext uri="{FF2B5EF4-FFF2-40B4-BE49-F238E27FC236}">
                <a16:creationId xmlns:a16="http://schemas.microsoft.com/office/drawing/2014/main" id="{3CF397CE-54EA-478C-A68D-10DD6C6D4934}"/>
              </a:ext>
            </a:extLst>
          </p:cNvPr>
          <p:cNvCxnSpPr>
            <a:cxnSpLocks/>
            <a:stCxn id="105" idx="3"/>
            <a:endCxn id="76" idx="1"/>
          </p:cNvCxnSpPr>
          <p:nvPr/>
        </p:nvCxnSpPr>
        <p:spPr>
          <a:xfrm>
            <a:off x="4072530" y="8832725"/>
            <a:ext cx="1580336"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94" name="正方形/長方形 93">
            <a:extLst>
              <a:ext uri="{FF2B5EF4-FFF2-40B4-BE49-F238E27FC236}">
                <a16:creationId xmlns:a16="http://schemas.microsoft.com/office/drawing/2014/main" id="{230E239D-FB52-4657-8773-57F5D646B28D}"/>
              </a:ext>
            </a:extLst>
          </p:cNvPr>
          <p:cNvSpPr/>
          <p:nvPr/>
        </p:nvSpPr>
        <p:spPr>
          <a:xfrm>
            <a:off x="12075580" y="10226964"/>
            <a:ext cx="1768263" cy="927648"/>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b="1" dirty="0">
                <a:latin typeface="DIN Alternate" panose="020B0500000000000000"/>
                <a:ea typeface="Hiragino Kaku Gothic Pro W3" panose="020B0300000000000000"/>
              </a:rPr>
              <a:t>出力部</a:t>
            </a:r>
          </a:p>
        </p:txBody>
      </p:sp>
      <p:pic>
        <p:nvPicPr>
          <p:cNvPr id="95" name="図 94">
            <a:extLst>
              <a:ext uri="{FF2B5EF4-FFF2-40B4-BE49-F238E27FC236}">
                <a16:creationId xmlns:a16="http://schemas.microsoft.com/office/drawing/2014/main" id="{F5581121-CF96-493B-9B0A-AF360768D118}"/>
              </a:ext>
            </a:extLst>
          </p:cNvPr>
          <p:cNvPicPr>
            <a:picLocks noChangeAspect="1"/>
          </p:cNvPicPr>
          <p:nvPr/>
        </p:nvPicPr>
        <p:blipFill rotWithShape="1">
          <a:blip r:embed="rId4"/>
          <a:srcRect l="25035" t="11004" r="28787" b="23547"/>
          <a:stretch/>
        </p:blipFill>
        <p:spPr>
          <a:xfrm>
            <a:off x="11682555" y="7479188"/>
            <a:ext cx="1112748" cy="1174616"/>
          </a:xfrm>
          <a:prstGeom prst="rect">
            <a:avLst/>
          </a:prstGeom>
        </p:spPr>
      </p:pic>
      <p:cxnSp>
        <p:nvCxnSpPr>
          <p:cNvPr id="96" name="直線矢印コネクタ 95">
            <a:extLst>
              <a:ext uri="{FF2B5EF4-FFF2-40B4-BE49-F238E27FC236}">
                <a16:creationId xmlns:a16="http://schemas.microsoft.com/office/drawing/2014/main" id="{66F7FBF5-A2FB-485A-B113-B6FC5C19B6CE}"/>
              </a:ext>
            </a:extLst>
          </p:cNvPr>
          <p:cNvCxnSpPr>
            <a:cxnSpLocks/>
            <a:stCxn id="76" idx="3"/>
            <a:endCxn id="92" idx="1"/>
          </p:cNvCxnSpPr>
          <p:nvPr/>
        </p:nvCxnSpPr>
        <p:spPr>
          <a:xfrm flipV="1">
            <a:off x="7606493" y="8831720"/>
            <a:ext cx="1446402" cy="1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20D5677B-8E3C-4289-9C2E-7B408D77AA33}"/>
              </a:ext>
            </a:extLst>
          </p:cNvPr>
          <p:cNvSpPr txBox="1"/>
          <p:nvPr/>
        </p:nvSpPr>
        <p:spPr>
          <a:xfrm>
            <a:off x="9027231" y="9315457"/>
            <a:ext cx="2339102"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顔の部位検出</a:t>
            </a:r>
            <a:endParaRPr kumimoji="1" lang="en-US" altLang="ja-JP" sz="2400" dirty="0">
              <a:latin typeface="DIN Alternate" panose="020B0500000000000000"/>
              <a:ea typeface="Hiragino Kaku Gothic Pro W3" panose="020B0300000000000000"/>
            </a:endParaRPr>
          </a:p>
        </p:txBody>
      </p:sp>
      <p:sp>
        <p:nvSpPr>
          <p:cNvPr id="98" name="テキスト ボックス 97">
            <a:extLst>
              <a:ext uri="{FF2B5EF4-FFF2-40B4-BE49-F238E27FC236}">
                <a16:creationId xmlns:a16="http://schemas.microsoft.com/office/drawing/2014/main" id="{2ABE8BF5-5FBB-4F16-8FF6-77AE9A87AC1F}"/>
              </a:ext>
            </a:extLst>
          </p:cNvPr>
          <p:cNvSpPr txBox="1"/>
          <p:nvPr/>
        </p:nvSpPr>
        <p:spPr>
          <a:xfrm>
            <a:off x="11907882" y="11187168"/>
            <a:ext cx="2031325" cy="461665"/>
          </a:xfrm>
          <a:prstGeom prst="rect">
            <a:avLst/>
          </a:prstGeom>
          <a:noFill/>
        </p:spPr>
        <p:txBody>
          <a:bodyPr wrap="none" rtlCol="0">
            <a:spAutoFit/>
          </a:bodyPr>
          <a:lstStyle/>
          <a:p>
            <a:r>
              <a:rPr kumimoji="1"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番号で分類</a:t>
            </a:r>
            <a:endParaRPr lang="en-US" altLang="ja-JP" sz="2400" dirty="0">
              <a:latin typeface="DIN Alternate" panose="020B0500000000000000"/>
              <a:ea typeface="Hiragino Kaku Gothic Pro W3" panose="020B0300000000000000"/>
            </a:endParaRPr>
          </a:p>
        </p:txBody>
      </p:sp>
      <p:cxnSp>
        <p:nvCxnSpPr>
          <p:cNvPr id="99" name="直線矢印コネクタ 98">
            <a:extLst>
              <a:ext uri="{FF2B5EF4-FFF2-40B4-BE49-F238E27FC236}">
                <a16:creationId xmlns:a16="http://schemas.microsoft.com/office/drawing/2014/main" id="{4DFED777-BBA6-42B2-ACEB-FBA710F687BE}"/>
              </a:ext>
            </a:extLst>
          </p:cNvPr>
          <p:cNvCxnSpPr>
            <a:cxnSpLocks/>
            <a:endCxn id="78" idx="1"/>
          </p:cNvCxnSpPr>
          <p:nvPr/>
        </p:nvCxnSpPr>
        <p:spPr>
          <a:xfrm>
            <a:off x="3181826" y="10690354"/>
            <a:ext cx="969903" cy="0"/>
          </a:xfrm>
          <a:prstGeom prst="straightConnector1">
            <a:avLst/>
          </a:prstGeom>
          <a:ln w="44450">
            <a:gradFill flip="none" rotWithShape="1">
              <a:gsLst>
                <a:gs pos="37000">
                  <a:srgbClr val="595A5B"/>
                </a:gs>
                <a:gs pos="0">
                  <a:schemeClr val="accent1">
                    <a:lumMod val="5000"/>
                    <a:lumOff val="95000"/>
                  </a:schemeClr>
                </a:gs>
                <a:gs pos="62000">
                  <a:srgbClr val="101011"/>
                </a:gs>
                <a:gs pos="100000">
                  <a:schemeClr val="tx1"/>
                </a:gs>
              </a:gsLst>
              <a:lin ang="0" scaled="1"/>
              <a:tileRect/>
            </a:gradFill>
            <a:tailEnd type="triangle" w="lg" len="lg"/>
          </a:ln>
        </p:spPr>
        <p:style>
          <a:lnRef idx="1">
            <a:schemeClr val="dk1"/>
          </a:lnRef>
          <a:fillRef idx="0">
            <a:schemeClr val="dk1"/>
          </a:fillRef>
          <a:effectRef idx="0">
            <a:schemeClr val="dk1"/>
          </a:effectRef>
          <a:fontRef idx="minor">
            <a:schemeClr val="tx1"/>
          </a:fontRef>
        </p:style>
      </p:cxnSp>
      <p:cxnSp>
        <p:nvCxnSpPr>
          <p:cNvPr id="100" name="直線コネクタ 99">
            <a:extLst>
              <a:ext uri="{FF2B5EF4-FFF2-40B4-BE49-F238E27FC236}">
                <a16:creationId xmlns:a16="http://schemas.microsoft.com/office/drawing/2014/main" id="{61BC746D-33EC-4753-BC61-7E23B3F4E642}"/>
              </a:ext>
            </a:extLst>
          </p:cNvPr>
          <p:cNvCxnSpPr>
            <a:cxnSpLocks/>
            <a:stCxn id="92" idx="3"/>
          </p:cNvCxnSpPr>
          <p:nvPr/>
        </p:nvCxnSpPr>
        <p:spPr>
          <a:xfrm>
            <a:off x="11340669" y="8831720"/>
            <a:ext cx="643021" cy="1005"/>
          </a:xfrm>
          <a:prstGeom prst="line">
            <a:avLst/>
          </a:prstGeom>
          <a:ln w="44450">
            <a:gradFill flip="none" rotWithShape="1">
              <a:gsLst>
                <a:gs pos="66000">
                  <a:srgbClr val="909090"/>
                </a:gs>
                <a:gs pos="0">
                  <a:schemeClr val="tx1"/>
                </a:gs>
                <a:gs pos="100000">
                  <a:schemeClr val="bg1"/>
                </a:gs>
              </a:gsLst>
              <a:lin ang="0" scaled="1"/>
              <a:tileRect/>
            </a:gradFill>
          </a:ln>
        </p:spPr>
        <p:style>
          <a:lnRef idx="1">
            <a:schemeClr val="dk1"/>
          </a:lnRef>
          <a:fillRef idx="0">
            <a:schemeClr val="dk1"/>
          </a:fillRef>
          <a:effectRef idx="0">
            <a:schemeClr val="dk1"/>
          </a:effectRef>
          <a:fontRef idx="minor">
            <a:schemeClr val="tx1"/>
          </a:fontRef>
        </p:style>
      </p:cxnSp>
      <p:cxnSp>
        <p:nvCxnSpPr>
          <p:cNvPr id="101" name="直線矢印コネクタ 100">
            <a:extLst>
              <a:ext uri="{FF2B5EF4-FFF2-40B4-BE49-F238E27FC236}">
                <a16:creationId xmlns:a16="http://schemas.microsoft.com/office/drawing/2014/main" id="{8277DAA3-A083-4C9D-993E-841A8BE455FD}"/>
              </a:ext>
            </a:extLst>
          </p:cNvPr>
          <p:cNvCxnSpPr>
            <a:cxnSpLocks/>
            <a:stCxn id="78" idx="3"/>
            <a:endCxn id="83" idx="1"/>
          </p:cNvCxnSpPr>
          <p:nvPr/>
        </p:nvCxnSpPr>
        <p:spPr>
          <a:xfrm>
            <a:off x="5919992" y="10690354"/>
            <a:ext cx="2019195" cy="434"/>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02" name="直線矢印コネクタ 101">
            <a:extLst>
              <a:ext uri="{FF2B5EF4-FFF2-40B4-BE49-F238E27FC236}">
                <a16:creationId xmlns:a16="http://schemas.microsoft.com/office/drawing/2014/main" id="{2682ED8B-67A3-4BA4-BF89-CA1EDB580F32}"/>
              </a:ext>
            </a:extLst>
          </p:cNvPr>
          <p:cNvCxnSpPr>
            <a:cxnSpLocks/>
            <a:stCxn id="83" idx="3"/>
            <a:endCxn id="94" idx="1"/>
          </p:cNvCxnSpPr>
          <p:nvPr/>
        </p:nvCxnSpPr>
        <p:spPr>
          <a:xfrm>
            <a:off x="9875387" y="10690788"/>
            <a:ext cx="220019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03" name="テキスト ボックス 102">
            <a:extLst>
              <a:ext uri="{FF2B5EF4-FFF2-40B4-BE49-F238E27FC236}">
                <a16:creationId xmlns:a16="http://schemas.microsoft.com/office/drawing/2014/main" id="{871BEF33-6E73-4294-AE43-9FC3263C56E7}"/>
              </a:ext>
            </a:extLst>
          </p:cNvPr>
          <p:cNvSpPr txBox="1"/>
          <p:nvPr/>
        </p:nvSpPr>
        <p:spPr>
          <a:xfrm>
            <a:off x="6143338" y="9728792"/>
            <a:ext cx="1608133" cy="954107"/>
          </a:xfrm>
          <a:prstGeom prst="rect">
            <a:avLst/>
          </a:prstGeom>
          <a:noFill/>
        </p:spPr>
        <p:txBody>
          <a:bodyPr wrap="none" rtlCol="0">
            <a:spAutoFit/>
          </a:bodyPr>
          <a:lstStyle/>
          <a:p>
            <a:r>
              <a:rPr lang="en-US" altLang="ja-JP" sz="2800" b="1" dirty="0">
                <a:latin typeface="DIN Alternate" panose="020B0500000000000000"/>
                <a:ea typeface="Hiragino Kaku Gothic Pro W3" panose="020B0300000000000000"/>
              </a:rPr>
              <a:t>0</a:t>
            </a:r>
            <a:r>
              <a:rPr lang="ja-JP" altLang="en-US" sz="2800" b="1" dirty="0">
                <a:latin typeface="DIN Alternate" panose="020B0500000000000000"/>
                <a:ea typeface="Hiragino Kaku Gothic Pro W3" panose="020B0300000000000000"/>
              </a:rPr>
              <a:t>：</a:t>
            </a:r>
            <a:r>
              <a:rPr lang="en-US" altLang="ja-JP" sz="2800" b="1" dirty="0">
                <a:latin typeface="DIN Alternate"/>
                <a:ea typeface="Hiragino Kaku Gothic Pro W3" panose="020B0300000000000000"/>
              </a:rPr>
              <a:t>60%</a:t>
            </a:r>
          </a:p>
          <a:p>
            <a:r>
              <a:rPr lang="en-US" altLang="ja-JP" sz="2800" b="1" dirty="0">
                <a:latin typeface="DIN Alternate"/>
                <a:ea typeface="Hiragino Kaku Gothic Pro W3" panose="020B0300000000000000"/>
              </a:rPr>
              <a:t>1</a:t>
            </a:r>
            <a:r>
              <a:rPr lang="ja-JP" altLang="en-US" sz="2800" b="1" dirty="0">
                <a:latin typeface="DIN Alternate" panose="020B0500000000000000"/>
                <a:ea typeface="Hiragino Kaku Gothic Pro W3" panose="020B0300000000000000"/>
              </a:rPr>
              <a:t>：</a:t>
            </a:r>
            <a:r>
              <a:rPr lang="en-US" altLang="ja-JP" sz="2800" b="1" dirty="0">
                <a:latin typeface="DIN Alternate" panose="020B0500000000000000"/>
                <a:ea typeface="Hiragino Kaku Gothic Pro W3" panose="020B0300000000000000"/>
              </a:rPr>
              <a:t>10%…</a:t>
            </a:r>
          </a:p>
        </p:txBody>
      </p:sp>
      <p:sp>
        <p:nvSpPr>
          <p:cNvPr id="104" name="テキスト ボックス 103">
            <a:extLst>
              <a:ext uri="{FF2B5EF4-FFF2-40B4-BE49-F238E27FC236}">
                <a16:creationId xmlns:a16="http://schemas.microsoft.com/office/drawing/2014/main" id="{74D85130-E1F1-46B6-BAF3-A7FAFC05C53F}"/>
              </a:ext>
            </a:extLst>
          </p:cNvPr>
          <p:cNvSpPr txBox="1"/>
          <p:nvPr/>
        </p:nvSpPr>
        <p:spPr>
          <a:xfrm>
            <a:off x="10110616" y="10122810"/>
            <a:ext cx="1675972" cy="523220"/>
          </a:xfrm>
          <a:prstGeom prst="rect">
            <a:avLst/>
          </a:prstGeom>
          <a:noFill/>
        </p:spPr>
        <p:txBody>
          <a:bodyPr wrap="none" rtlCol="0">
            <a:spAutoFit/>
          </a:bodyPr>
          <a:lstStyle/>
          <a:p>
            <a:r>
              <a:rPr lang="en-US" altLang="ja-JP" sz="2800" b="1" dirty="0">
                <a:latin typeface="DIN Alternate" panose="020B0500000000000000"/>
                <a:ea typeface="Hiragino Kaku Gothic Pro W3" panose="020B0300000000000000"/>
              </a:rPr>
              <a:t>He is Mr.0</a:t>
            </a:r>
          </a:p>
        </p:txBody>
      </p:sp>
      <p:sp>
        <p:nvSpPr>
          <p:cNvPr id="105" name="正方形/長方形 104">
            <a:extLst>
              <a:ext uri="{FF2B5EF4-FFF2-40B4-BE49-F238E27FC236}">
                <a16:creationId xmlns:a16="http://schemas.microsoft.com/office/drawing/2014/main" id="{007CC4E7-7C3A-41B9-9EEB-7633574E8AB7}"/>
              </a:ext>
            </a:extLst>
          </p:cNvPr>
          <p:cNvSpPr/>
          <p:nvPr/>
        </p:nvSpPr>
        <p:spPr>
          <a:xfrm>
            <a:off x="2316989" y="8369837"/>
            <a:ext cx="1755541" cy="925775"/>
          </a:xfrm>
          <a:prstGeom prst="rect">
            <a:avLst/>
          </a:prstGeom>
          <a:solidFill>
            <a:schemeClr val="lt1"/>
          </a:solidFill>
          <a:ln w="44450"/>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b="1" dirty="0">
                <a:latin typeface="DIN Alternate" panose="020B0500000000000000"/>
                <a:ea typeface="Hiragino Kaku Gothic Pro W3" panose="020B0300000000000000"/>
              </a:rPr>
              <a:t>入力</a:t>
            </a:r>
            <a:r>
              <a:rPr kumimoji="1" lang="ja-JP" altLang="en-US" sz="3200" b="1" dirty="0">
                <a:latin typeface="DIN Alternate" panose="020B0500000000000000"/>
                <a:ea typeface="Hiragino Kaku Gothic Pro W3" panose="020B0300000000000000"/>
              </a:rPr>
              <a:t>部</a:t>
            </a:r>
          </a:p>
        </p:txBody>
      </p:sp>
      <p:sp>
        <p:nvSpPr>
          <p:cNvPr id="106" name="テキスト ボックス 105">
            <a:extLst>
              <a:ext uri="{FF2B5EF4-FFF2-40B4-BE49-F238E27FC236}">
                <a16:creationId xmlns:a16="http://schemas.microsoft.com/office/drawing/2014/main" id="{6BAFC912-0C0C-4A7A-A2BA-352B67CB0490}"/>
              </a:ext>
            </a:extLst>
          </p:cNvPr>
          <p:cNvSpPr txBox="1"/>
          <p:nvPr/>
        </p:nvSpPr>
        <p:spPr>
          <a:xfrm>
            <a:off x="2030250" y="9333011"/>
            <a:ext cx="2339102" cy="461665"/>
          </a:xfrm>
          <a:prstGeom prst="rect">
            <a:avLst/>
          </a:prstGeom>
          <a:noFill/>
        </p:spPr>
        <p:txBody>
          <a:bodyPr wrap="none" rtlCol="0">
            <a:spAutoFit/>
          </a:bodyPr>
          <a:lstStyle/>
          <a:p>
            <a:r>
              <a:rPr lang="ja-JP" altLang="en-US" sz="2400" b="1" dirty="0">
                <a:latin typeface="DIN Alternate" panose="020B0500000000000000"/>
                <a:ea typeface="Hiragino Kaku Gothic Pro W3" panose="020B0300000000000000"/>
              </a:rPr>
              <a:t>・</a:t>
            </a:r>
            <a:r>
              <a:rPr kumimoji="1" lang="ja-JP" altLang="en-US" sz="2400" dirty="0">
                <a:latin typeface="DIN Alternate" panose="020B0500000000000000"/>
                <a:ea typeface="Hiragino Kaku Gothic Pro W3" panose="020B0300000000000000"/>
              </a:rPr>
              <a:t>顔画像を入力</a:t>
            </a:r>
            <a:endParaRPr kumimoji="1" lang="en-US" altLang="ja-JP" sz="2400" dirty="0">
              <a:latin typeface="DIN Alternate" panose="020B0500000000000000"/>
              <a:ea typeface="Hiragino Kaku Gothic Pro W3" panose="020B0300000000000000"/>
            </a:endParaRPr>
          </a:p>
        </p:txBody>
      </p:sp>
      <p:sp>
        <p:nvSpPr>
          <p:cNvPr id="111" name="テキスト ボックス 110">
            <a:extLst>
              <a:ext uri="{FF2B5EF4-FFF2-40B4-BE49-F238E27FC236}">
                <a16:creationId xmlns:a16="http://schemas.microsoft.com/office/drawing/2014/main" id="{8F73DFB2-345D-487C-9D31-ACB16FFF788C}"/>
              </a:ext>
            </a:extLst>
          </p:cNvPr>
          <p:cNvSpPr txBox="1"/>
          <p:nvPr/>
        </p:nvSpPr>
        <p:spPr>
          <a:xfrm>
            <a:off x="2136199" y="13721904"/>
            <a:ext cx="7739188" cy="646331"/>
          </a:xfrm>
          <a:prstGeom prst="rect">
            <a:avLst/>
          </a:prstGeom>
          <a:noFill/>
        </p:spPr>
        <p:txBody>
          <a:bodyPr wrap="square" rtlCol="0">
            <a:spAutoFit/>
          </a:bodyPr>
          <a:lstStyle/>
          <a:p>
            <a:r>
              <a:rPr lang="ja-JP" altLang="en-US" sz="3600" dirty="0">
                <a:latin typeface="DIN Alternate" panose="020B0500000000000000"/>
                <a:ea typeface="Hiragino Kaku Gothic Pro W3" panose="020B0300000000000000"/>
              </a:rPr>
              <a:t>顔のトリミングとサイズの統一化</a:t>
            </a:r>
          </a:p>
        </p:txBody>
      </p:sp>
      <p:pic>
        <p:nvPicPr>
          <p:cNvPr id="112" name="図 111">
            <a:extLst>
              <a:ext uri="{FF2B5EF4-FFF2-40B4-BE49-F238E27FC236}">
                <a16:creationId xmlns:a16="http://schemas.microsoft.com/office/drawing/2014/main" id="{7EB56BA8-8F3F-420E-B110-EBADCFD0641B}"/>
              </a:ext>
            </a:extLst>
          </p:cNvPr>
          <p:cNvPicPr>
            <a:picLocks noChangeAspect="1"/>
          </p:cNvPicPr>
          <p:nvPr/>
        </p:nvPicPr>
        <p:blipFill>
          <a:blip r:embed="rId5"/>
          <a:stretch>
            <a:fillRect/>
          </a:stretch>
        </p:blipFill>
        <p:spPr>
          <a:xfrm>
            <a:off x="2810153" y="14486369"/>
            <a:ext cx="2105317" cy="1568023"/>
          </a:xfrm>
          <a:prstGeom prst="rect">
            <a:avLst/>
          </a:prstGeom>
        </p:spPr>
      </p:pic>
      <p:pic>
        <p:nvPicPr>
          <p:cNvPr id="113" name="図 112">
            <a:extLst>
              <a:ext uri="{FF2B5EF4-FFF2-40B4-BE49-F238E27FC236}">
                <a16:creationId xmlns:a16="http://schemas.microsoft.com/office/drawing/2014/main" id="{9B81E3A4-CE89-4C2B-BBAF-56D6D66B294F}"/>
              </a:ext>
            </a:extLst>
          </p:cNvPr>
          <p:cNvPicPr>
            <a:picLocks noChangeAspect="1"/>
          </p:cNvPicPr>
          <p:nvPr/>
        </p:nvPicPr>
        <p:blipFill>
          <a:blip r:embed="rId6"/>
          <a:stretch>
            <a:fillRect/>
          </a:stretch>
        </p:blipFill>
        <p:spPr>
          <a:xfrm>
            <a:off x="5850955" y="14486369"/>
            <a:ext cx="1574003" cy="1574003"/>
          </a:xfrm>
          <a:prstGeom prst="rect">
            <a:avLst/>
          </a:prstGeom>
        </p:spPr>
      </p:pic>
      <p:cxnSp>
        <p:nvCxnSpPr>
          <p:cNvPr id="115" name="直線矢印コネクタ 114">
            <a:extLst>
              <a:ext uri="{FF2B5EF4-FFF2-40B4-BE49-F238E27FC236}">
                <a16:creationId xmlns:a16="http://schemas.microsoft.com/office/drawing/2014/main" id="{EE953EBC-39A9-4EC1-97D3-0F41CC1CAFFF}"/>
              </a:ext>
            </a:extLst>
          </p:cNvPr>
          <p:cNvCxnSpPr>
            <a:cxnSpLocks/>
            <a:stCxn id="112" idx="3"/>
            <a:endCxn id="113" idx="1"/>
          </p:cNvCxnSpPr>
          <p:nvPr/>
        </p:nvCxnSpPr>
        <p:spPr>
          <a:xfrm>
            <a:off x="4915470" y="15270381"/>
            <a:ext cx="935485" cy="2990"/>
          </a:xfrm>
          <a:prstGeom prst="straightConnector1">
            <a:avLst/>
          </a:prstGeom>
          <a:ln w="444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2" name="テキスト ボックス 121">
            <a:extLst>
              <a:ext uri="{FF2B5EF4-FFF2-40B4-BE49-F238E27FC236}">
                <a16:creationId xmlns:a16="http://schemas.microsoft.com/office/drawing/2014/main" id="{3CF65CBD-0EC7-4FEC-8B2F-A97E587CB416}"/>
              </a:ext>
            </a:extLst>
          </p:cNvPr>
          <p:cNvSpPr txBox="1"/>
          <p:nvPr/>
        </p:nvSpPr>
        <p:spPr>
          <a:xfrm>
            <a:off x="2136199" y="16399699"/>
            <a:ext cx="3608856" cy="646331"/>
          </a:xfrm>
          <a:prstGeom prst="rect">
            <a:avLst/>
          </a:prstGeom>
          <a:noFill/>
        </p:spPr>
        <p:txBody>
          <a:bodyPr wrap="square" rtlCol="0">
            <a:spAutoFit/>
          </a:bodyPr>
          <a:lstStyle/>
          <a:p>
            <a:r>
              <a:rPr lang="ja-JP" altLang="en-US" sz="3600" dirty="0">
                <a:latin typeface="DIN Alternate" panose="020B0500000000000000"/>
                <a:ea typeface="Hiragino Kaku Gothic Pro W3" panose="020B0300000000000000"/>
              </a:rPr>
              <a:t>輝度値の調整</a:t>
            </a:r>
          </a:p>
        </p:txBody>
      </p:sp>
      <p:pic>
        <p:nvPicPr>
          <p:cNvPr id="123" name="図 122">
            <a:extLst>
              <a:ext uri="{FF2B5EF4-FFF2-40B4-BE49-F238E27FC236}">
                <a16:creationId xmlns:a16="http://schemas.microsoft.com/office/drawing/2014/main" id="{08FEBA28-FC0D-4FAD-80B0-FA6B2D8F874A}"/>
              </a:ext>
            </a:extLst>
          </p:cNvPr>
          <p:cNvPicPr>
            <a:picLocks noChangeAspect="1"/>
          </p:cNvPicPr>
          <p:nvPr/>
        </p:nvPicPr>
        <p:blipFill>
          <a:blip r:embed="rId10"/>
          <a:stretch>
            <a:fillRect/>
          </a:stretch>
        </p:blipFill>
        <p:spPr>
          <a:xfrm>
            <a:off x="5589067" y="17101455"/>
            <a:ext cx="1270000" cy="1270000"/>
          </a:xfrm>
          <a:prstGeom prst="rect">
            <a:avLst/>
          </a:prstGeom>
        </p:spPr>
      </p:pic>
      <p:pic>
        <p:nvPicPr>
          <p:cNvPr id="124" name="図 123">
            <a:extLst>
              <a:ext uri="{FF2B5EF4-FFF2-40B4-BE49-F238E27FC236}">
                <a16:creationId xmlns:a16="http://schemas.microsoft.com/office/drawing/2014/main" id="{6D62E98A-2206-4FD5-8386-DBC6696BC886}"/>
              </a:ext>
            </a:extLst>
          </p:cNvPr>
          <p:cNvPicPr>
            <a:picLocks noChangeAspect="1"/>
          </p:cNvPicPr>
          <p:nvPr/>
        </p:nvPicPr>
        <p:blipFill>
          <a:blip r:embed="rId8"/>
          <a:stretch>
            <a:fillRect/>
          </a:stretch>
        </p:blipFill>
        <p:spPr>
          <a:xfrm>
            <a:off x="3300014" y="17101455"/>
            <a:ext cx="1270000" cy="1270000"/>
          </a:xfrm>
          <a:prstGeom prst="rect">
            <a:avLst/>
          </a:prstGeom>
        </p:spPr>
      </p:pic>
      <p:pic>
        <p:nvPicPr>
          <p:cNvPr id="125" name="図 124">
            <a:extLst>
              <a:ext uri="{FF2B5EF4-FFF2-40B4-BE49-F238E27FC236}">
                <a16:creationId xmlns:a16="http://schemas.microsoft.com/office/drawing/2014/main" id="{A228C13C-5D22-4B75-AAA2-C893CD08DAB7}"/>
              </a:ext>
            </a:extLst>
          </p:cNvPr>
          <p:cNvPicPr>
            <a:picLocks noChangeAspect="1"/>
          </p:cNvPicPr>
          <p:nvPr/>
        </p:nvPicPr>
        <p:blipFill>
          <a:blip r:embed="rId11"/>
          <a:stretch>
            <a:fillRect/>
          </a:stretch>
        </p:blipFill>
        <p:spPr>
          <a:xfrm>
            <a:off x="3300014" y="18670087"/>
            <a:ext cx="1270000" cy="1270000"/>
          </a:xfrm>
          <a:prstGeom prst="rect">
            <a:avLst/>
          </a:prstGeom>
        </p:spPr>
      </p:pic>
      <p:pic>
        <p:nvPicPr>
          <p:cNvPr id="126" name="図 125">
            <a:extLst>
              <a:ext uri="{FF2B5EF4-FFF2-40B4-BE49-F238E27FC236}">
                <a16:creationId xmlns:a16="http://schemas.microsoft.com/office/drawing/2014/main" id="{26FCFE0B-4EA4-469D-99D1-1E026A6868B0}"/>
              </a:ext>
            </a:extLst>
          </p:cNvPr>
          <p:cNvPicPr>
            <a:picLocks noChangeAspect="1"/>
          </p:cNvPicPr>
          <p:nvPr/>
        </p:nvPicPr>
        <p:blipFill>
          <a:blip r:embed="rId12"/>
          <a:stretch>
            <a:fillRect/>
          </a:stretch>
        </p:blipFill>
        <p:spPr>
          <a:xfrm>
            <a:off x="5589067" y="18670087"/>
            <a:ext cx="1270000" cy="1270000"/>
          </a:xfrm>
          <a:prstGeom prst="rect">
            <a:avLst/>
          </a:prstGeom>
        </p:spPr>
      </p:pic>
      <p:cxnSp>
        <p:nvCxnSpPr>
          <p:cNvPr id="127" name="直線矢印コネクタ 126">
            <a:extLst>
              <a:ext uri="{FF2B5EF4-FFF2-40B4-BE49-F238E27FC236}">
                <a16:creationId xmlns:a16="http://schemas.microsoft.com/office/drawing/2014/main" id="{887C6BDE-20FC-44FE-B562-84B4C6BC82E9}"/>
              </a:ext>
            </a:extLst>
          </p:cNvPr>
          <p:cNvCxnSpPr>
            <a:cxnSpLocks/>
            <a:stCxn id="124" idx="3"/>
            <a:endCxn id="123" idx="1"/>
          </p:cNvCxnSpPr>
          <p:nvPr/>
        </p:nvCxnSpPr>
        <p:spPr>
          <a:xfrm>
            <a:off x="4570014" y="17736455"/>
            <a:ext cx="101905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128" name="直線矢印コネクタ 127">
            <a:extLst>
              <a:ext uri="{FF2B5EF4-FFF2-40B4-BE49-F238E27FC236}">
                <a16:creationId xmlns:a16="http://schemas.microsoft.com/office/drawing/2014/main" id="{AE4D11C2-75A3-4CD2-B786-E96EF9DAE05A}"/>
              </a:ext>
            </a:extLst>
          </p:cNvPr>
          <p:cNvCxnSpPr>
            <a:cxnSpLocks/>
            <a:stCxn id="125" idx="3"/>
            <a:endCxn id="126" idx="1"/>
          </p:cNvCxnSpPr>
          <p:nvPr/>
        </p:nvCxnSpPr>
        <p:spPr>
          <a:xfrm>
            <a:off x="4570014" y="19305087"/>
            <a:ext cx="1019053" cy="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29" name="テキスト ボックス 128">
            <a:extLst>
              <a:ext uri="{FF2B5EF4-FFF2-40B4-BE49-F238E27FC236}">
                <a16:creationId xmlns:a16="http://schemas.microsoft.com/office/drawing/2014/main" id="{971DAF04-2D8D-4346-9EA0-7D6F03660080}"/>
              </a:ext>
            </a:extLst>
          </p:cNvPr>
          <p:cNvSpPr txBox="1"/>
          <p:nvPr/>
        </p:nvSpPr>
        <p:spPr>
          <a:xfrm>
            <a:off x="7507813" y="17239722"/>
            <a:ext cx="6943649" cy="22376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部屋の明るさによる誤識別を防止</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明るい画像は暗くなる</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暗い画像は明るくなる</a:t>
            </a:r>
            <a:endParaRPr lang="en-US" altLang="ja-JP" sz="3200" dirty="0">
              <a:latin typeface="DIN Alternate" panose="020B0500000000000000"/>
              <a:ea typeface="Hiragino Kaku Gothic Pro W3" panose="020B0300000000000000"/>
            </a:endParaRPr>
          </a:p>
        </p:txBody>
      </p:sp>
      <p:sp>
        <p:nvSpPr>
          <p:cNvPr id="130" name="テキスト ボックス 129">
            <a:extLst>
              <a:ext uri="{FF2B5EF4-FFF2-40B4-BE49-F238E27FC236}">
                <a16:creationId xmlns:a16="http://schemas.microsoft.com/office/drawing/2014/main" id="{FA929147-56DA-4297-9A1E-77350C7BFA38}"/>
              </a:ext>
            </a:extLst>
          </p:cNvPr>
          <p:cNvSpPr txBox="1"/>
          <p:nvPr/>
        </p:nvSpPr>
        <p:spPr>
          <a:xfrm>
            <a:off x="5971883" y="23025055"/>
            <a:ext cx="8445669"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眉、目、鼻、口、顎の輪郭を検出</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それぞれの距離と大きさを特徴量とした</a:t>
            </a:r>
            <a:endParaRPr lang="en-US" altLang="ja-JP" sz="3200" dirty="0">
              <a:latin typeface="DIN Alternate" panose="020B0500000000000000"/>
              <a:ea typeface="Hiragino Kaku Gothic Pro W3" panose="020B0300000000000000"/>
            </a:endParaRPr>
          </a:p>
        </p:txBody>
      </p:sp>
      <p:sp>
        <p:nvSpPr>
          <p:cNvPr id="131" name="テキスト ボックス 130">
            <a:extLst>
              <a:ext uri="{FF2B5EF4-FFF2-40B4-BE49-F238E27FC236}">
                <a16:creationId xmlns:a16="http://schemas.microsoft.com/office/drawing/2014/main" id="{789992A4-3B30-41C0-94C0-B111C842EC95}"/>
              </a:ext>
            </a:extLst>
          </p:cNvPr>
          <p:cNvSpPr txBox="1"/>
          <p:nvPr/>
        </p:nvSpPr>
        <p:spPr>
          <a:xfrm>
            <a:off x="2316989" y="22040674"/>
            <a:ext cx="7739188" cy="646331"/>
          </a:xfrm>
          <a:prstGeom prst="rect">
            <a:avLst/>
          </a:prstGeom>
          <a:noFill/>
        </p:spPr>
        <p:txBody>
          <a:bodyPr wrap="square" rtlCol="0">
            <a:spAutoFit/>
          </a:bodyPr>
          <a:lstStyle/>
          <a:p>
            <a:r>
              <a:rPr lang="ja-JP" altLang="en-US" sz="3600" dirty="0">
                <a:latin typeface="DIN Alternate" panose="020B0500000000000000"/>
                <a:ea typeface="Hiragino Kaku Gothic Pro W3" panose="020B0300000000000000"/>
              </a:rPr>
              <a:t>顔の部位検出</a:t>
            </a:r>
          </a:p>
        </p:txBody>
      </p:sp>
      <p:sp>
        <p:nvSpPr>
          <p:cNvPr id="132" name="テキスト ボックス 131">
            <a:extLst>
              <a:ext uri="{FF2B5EF4-FFF2-40B4-BE49-F238E27FC236}">
                <a16:creationId xmlns:a16="http://schemas.microsoft.com/office/drawing/2014/main" id="{6B5F20BD-A09F-4B8D-97D3-B6B38ED53B55}"/>
              </a:ext>
            </a:extLst>
          </p:cNvPr>
          <p:cNvSpPr txBox="1"/>
          <p:nvPr/>
        </p:nvSpPr>
        <p:spPr>
          <a:xfrm>
            <a:off x="2250555" y="25408895"/>
            <a:ext cx="7739188" cy="646331"/>
          </a:xfrm>
          <a:prstGeom prst="rect">
            <a:avLst/>
          </a:prstGeom>
          <a:noFill/>
        </p:spPr>
        <p:txBody>
          <a:bodyPr wrap="square" rtlCol="0">
            <a:spAutoFit/>
          </a:bodyPr>
          <a:lstStyle/>
          <a:p>
            <a:r>
              <a:rPr lang="en-US" altLang="ja-JP" sz="3600" dirty="0">
                <a:latin typeface="DIN Alternate" panose="020B0500000000000000"/>
                <a:ea typeface="Hiragino Kaku Gothic Pro W3" panose="020B0300000000000000"/>
              </a:rPr>
              <a:t>2</a:t>
            </a:r>
            <a:r>
              <a:rPr lang="ja-JP" altLang="en-US" sz="3600" dirty="0">
                <a:latin typeface="DIN Alternate" panose="020B0500000000000000"/>
                <a:ea typeface="Hiragino Kaku Gothic Pro W3" panose="020B0300000000000000"/>
              </a:rPr>
              <a:t>次元離散コサイン変換</a:t>
            </a:r>
            <a:r>
              <a:rPr lang="en-US" altLang="ja-JP" sz="3600" dirty="0">
                <a:latin typeface="DIN Alternate" panose="020B0500000000000000"/>
                <a:ea typeface="Hiragino Kaku Gothic Pro W3" panose="020B0300000000000000"/>
              </a:rPr>
              <a:t>(DCT)</a:t>
            </a:r>
            <a:endParaRPr lang="ja-JP" altLang="en-US" sz="3600" dirty="0">
              <a:latin typeface="DIN Alternate" panose="020B0500000000000000"/>
              <a:ea typeface="Hiragino Kaku Gothic Pro W3" panose="020B0300000000000000"/>
            </a:endParaRPr>
          </a:p>
        </p:txBody>
      </p:sp>
      <p:pic>
        <p:nvPicPr>
          <p:cNvPr id="133" name="図 132">
            <a:extLst>
              <a:ext uri="{FF2B5EF4-FFF2-40B4-BE49-F238E27FC236}">
                <a16:creationId xmlns:a16="http://schemas.microsoft.com/office/drawing/2014/main" id="{92FEC05E-2E78-47D5-8A6C-2EF8A8758B4B}"/>
              </a:ext>
            </a:extLst>
          </p:cNvPr>
          <p:cNvPicPr>
            <a:picLocks noChangeAspect="1"/>
          </p:cNvPicPr>
          <p:nvPr/>
        </p:nvPicPr>
        <p:blipFill>
          <a:blip r:embed="rId13"/>
          <a:stretch>
            <a:fillRect/>
          </a:stretch>
        </p:blipFill>
        <p:spPr>
          <a:xfrm>
            <a:off x="2168860" y="26289880"/>
            <a:ext cx="2129594" cy="2129594"/>
          </a:xfrm>
          <a:prstGeom prst="rect">
            <a:avLst/>
          </a:prstGeom>
        </p:spPr>
      </p:pic>
      <p:pic>
        <p:nvPicPr>
          <p:cNvPr id="134" name="図 133">
            <a:extLst>
              <a:ext uri="{FF2B5EF4-FFF2-40B4-BE49-F238E27FC236}">
                <a16:creationId xmlns:a16="http://schemas.microsoft.com/office/drawing/2014/main" id="{9DFC533D-89EA-44E5-910B-5E335C746D7F}"/>
              </a:ext>
            </a:extLst>
          </p:cNvPr>
          <p:cNvPicPr>
            <a:picLocks noChangeAspect="1"/>
          </p:cNvPicPr>
          <p:nvPr/>
        </p:nvPicPr>
        <p:blipFill>
          <a:blip r:embed="rId14"/>
          <a:stretch>
            <a:fillRect/>
          </a:stretch>
        </p:blipFill>
        <p:spPr>
          <a:xfrm>
            <a:off x="5130875" y="26272875"/>
            <a:ext cx="2129594" cy="2129594"/>
          </a:xfrm>
          <a:prstGeom prst="rect">
            <a:avLst/>
          </a:prstGeom>
        </p:spPr>
      </p:pic>
      <p:cxnSp>
        <p:nvCxnSpPr>
          <p:cNvPr id="135" name="直線矢印コネクタ 134">
            <a:extLst>
              <a:ext uri="{FF2B5EF4-FFF2-40B4-BE49-F238E27FC236}">
                <a16:creationId xmlns:a16="http://schemas.microsoft.com/office/drawing/2014/main" id="{2110F449-B56E-413B-BEFB-DBCC976CA7D5}"/>
              </a:ext>
            </a:extLst>
          </p:cNvPr>
          <p:cNvCxnSpPr>
            <a:cxnSpLocks/>
            <a:stCxn id="133" idx="3"/>
            <a:endCxn id="134" idx="1"/>
          </p:cNvCxnSpPr>
          <p:nvPr/>
        </p:nvCxnSpPr>
        <p:spPr>
          <a:xfrm flipV="1">
            <a:off x="4298454" y="27337672"/>
            <a:ext cx="832421" cy="17005"/>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pic>
        <p:nvPicPr>
          <p:cNvPr id="146" name="図 145">
            <a:extLst>
              <a:ext uri="{FF2B5EF4-FFF2-40B4-BE49-F238E27FC236}">
                <a16:creationId xmlns:a16="http://schemas.microsoft.com/office/drawing/2014/main" id="{0BFD9723-7C52-4F85-A983-CE626950C5BB}"/>
              </a:ext>
            </a:extLst>
          </p:cNvPr>
          <p:cNvPicPr>
            <a:picLocks noChangeAspect="1"/>
          </p:cNvPicPr>
          <p:nvPr/>
        </p:nvPicPr>
        <p:blipFill rotWithShape="1">
          <a:blip r:embed="rId15">
            <a:extLst>
              <a:ext uri="{28A0092B-C50C-407E-A947-70E740481C1C}">
                <a14:useLocalDpi xmlns:a14="http://schemas.microsoft.com/office/drawing/2010/main" val="0"/>
              </a:ext>
            </a:extLst>
          </a:blip>
          <a:srcRect l="26877" t="12752" r="23260" b="12622"/>
          <a:stretch/>
        </p:blipFill>
        <p:spPr>
          <a:xfrm>
            <a:off x="5121786" y="29216562"/>
            <a:ext cx="2129594" cy="2124804"/>
          </a:xfrm>
          <a:prstGeom prst="rect">
            <a:avLst/>
          </a:prstGeom>
        </p:spPr>
      </p:pic>
      <p:pic>
        <p:nvPicPr>
          <p:cNvPr id="148" name="図 147" descr="壁, 男性, 人, ネクタイ が含まれている画像&#10;&#10;非常に高い精度で生成された説明">
            <a:extLst>
              <a:ext uri="{FF2B5EF4-FFF2-40B4-BE49-F238E27FC236}">
                <a16:creationId xmlns:a16="http://schemas.microsoft.com/office/drawing/2014/main" id="{D06B31CD-C220-4668-B0C3-E397BC1B7F9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55491" y="29216563"/>
            <a:ext cx="2124803" cy="2124803"/>
          </a:xfrm>
          <a:prstGeom prst="rect">
            <a:avLst/>
          </a:prstGeom>
        </p:spPr>
      </p:pic>
      <p:sp>
        <p:nvSpPr>
          <p:cNvPr id="149" name="テキスト ボックス 148">
            <a:extLst>
              <a:ext uri="{FF2B5EF4-FFF2-40B4-BE49-F238E27FC236}">
                <a16:creationId xmlns:a16="http://schemas.microsoft.com/office/drawing/2014/main" id="{C72CD503-AA72-4FA4-8D0B-8FD86D306CFA}"/>
              </a:ext>
            </a:extLst>
          </p:cNvPr>
          <p:cNvSpPr txBox="1"/>
          <p:nvPr/>
        </p:nvSpPr>
        <p:spPr>
          <a:xfrm>
            <a:off x="2180150" y="28560841"/>
            <a:ext cx="7739188" cy="646331"/>
          </a:xfrm>
          <a:prstGeom prst="rect">
            <a:avLst/>
          </a:prstGeom>
          <a:noFill/>
        </p:spPr>
        <p:txBody>
          <a:bodyPr wrap="square" rtlCol="0">
            <a:spAutoFit/>
          </a:bodyPr>
          <a:lstStyle/>
          <a:p>
            <a:r>
              <a:rPr lang="en-US" altLang="ja-JP" sz="3600" dirty="0">
                <a:latin typeface="DIN Alternate" panose="020B0500000000000000"/>
                <a:ea typeface="Hiragino Kaku Gothic Pro W3" panose="020B0300000000000000"/>
              </a:rPr>
              <a:t>HOG</a:t>
            </a:r>
            <a:r>
              <a:rPr lang="ja-JP" altLang="en-US" sz="3600" dirty="0">
                <a:latin typeface="DIN Alternate" panose="020B0500000000000000"/>
                <a:ea typeface="Hiragino Kaku Gothic Pro W3" panose="020B0300000000000000"/>
              </a:rPr>
              <a:t>特徴量</a:t>
            </a:r>
          </a:p>
        </p:txBody>
      </p:sp>
      <p:cxnSp>
        <p:nvCxnSpPr>
          <p:cNvPr id="150" name="直線矢印コネクタ 149">
            <a:extLst>
              <a:ext uri="{FF2B5EF4-FFF2-40B4-BE49-F238E27FC236}">
                <a16:creationId xmlns:a16="http://schemas.microsoft.com/office/drawing/2014/main" id="{9DF60CCD-B843-48C7-AA0C-6BA697AA1E65}"/>
              </a:ext>
            </a:extLst>
          </p:cNvPr>
          <p:cNvCxnSpPr>
            <a:cxnSpLocks/>
            <a:stCxn id="148" idx="3"/>
            <a:endCxn id="146" idx="1"/>
          </p:cNvCxnSpPr>
          <p:nvPr/>
        </p:nvCxnSpPr>
        <p:spPr>
          <a:xfrm flipV="1">
            <a:off x="4280294" y="30278964"/>
            <a:ext cx="841492" cy="1"/>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sp>
        <p:nvSpPr>
          <p:cNvPr id="153" name="テキスト ボックス 152">
            <a:extLst>
              <a:ext uri="{FF2B5EF4-FFF2-40B4-BE49-F238E27FC236}">
                <a16:creationId xmlns:a16="http://schemas.microsoft.com/office/drawing/2014/main" id="{A0FC0DD2-1C90-486D-9A91-3203B03AEE23}"/>
              </a:ext>
            </a:extLst>
          </p:cNvPr>
          <p:cNvSpPr txBox="1"/>
          <p:nvPr/>
        </p:nvSpPr>
        <p:spPr>
          <a:xfrm>
            <a:off x="7424958" y="26451913"/>
            <a:ext cx="6773290" cy="149893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Canny</a:t>
            </a:r>
            <a:r>
              <a:rPr lang="ja-JP" altLang="en-US" sz="3200" dirty="0">
                <a:latin typeface="DIN Alternate" panose="020B0500000000000000"/>
                <a:ea typeface="Hiragino Kaku Gothic Pro W3" panose="020B0300000000000000"/>
              </a:rPr>
              <a:t>法で顔の輪郭を検出</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DCT</a:t>
            </a:r>
            <a:r>
              <a:rPr lang="ja-JP" altLang="en-US" sz="3200" dirty="0">
                <a:latin typeface="DIN Alternate" panose="020B0500000000000000"/>
                <a:ea typeface="Hiragino Kaku Gothic Pro W3" panose="020B0300000000000000"/>
              </a:rPr>
              <a:t>の低周波成分抽出</a:t>
            </a:r>
            <a:endParaRPr lang="en-US" altLang="ja-JP" sz="3200" dirty="0">
              <a:latin typeface="DIN Alternate" panose="020B0500000000000000"/>
              <a:ea typeface="Hiragino Kaku Gothic Pro W3" panose="020B0300000000000000"/>
            </a:endParaRPr>
          </a:p>
        </p:txBody>
      </p:sp>
      <p:sp>
        <p:nvSpPr>
          <p:cNvPr id="154" name="テキスト ボックス 153">
            <a:extLst>
              <a:ext uri="{FF2B5EF4-FFF2-40B4-BE49-F238E27FC236}">
                <a16:creationId xmlns:a16="http://schemas.microsoft.com/office/drawing/2014/main" id="{7C2B56C6-7456-40EC-807D-0A59A488F3FF}"/>
              </a:ext>
            </a:extLst>
          </p:cNvPr>
          <p:cNvSpPr txBox="1"/>
          <p:nvPr/>
        </p:nvSpPr>
        <p:spPr>
          <a:xfrm>
            <a:off x="7424958" y="29766434"/>
            <a:ext cx="6773290" cy="7602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ピクセル単位の勾配を抽出</a:t>
            </a:r>
            <a:endParaRPr lang="en-US" altLang="ja-JP" sz="3200" dirty="0">
              <a:latin typeface="DIN Alternate" panose="020B0500000000000000"/>
              <a:ea typeface="Hiragino Kaku Gothic Pro W3" panose="020B0300000000000000"/>
            </a:endParaRPr>
          </a:p>
        </p:txBody>
      </p:sp>
      <p:pic>
        <p:nvPicPr>
          <p:cNvPr id="295" name="図 294">
            <a:extLst>
              <a:ext uri="{FF2B5EF4-FFF2-40B4-BE49-F238E27FC236}">
                <a16:creationId xmlns:a16="http://schemas.microsoft.com/office/drawing/2014/main" id="{3CD5F54E-E340-4938-AD71-4BD3A01881CC}"/>
              </a:ext>
            </a:extLst>
          </p:cNvPr>
          <p:cNvPicPr>
            <a:picLocks noChangeAspect="1"/>
          </p:cNvPicPr>
          <p:nvPr/>
        </p:nvPicPr>
        <p:blipFill>
          <a:blip r:embed="rId17"/>
          <a:stretch>
            <a:fillRect/>
          </a:stretch>
        </p:blipFill>
        <p:spPr>
          <a:xfrm>
            <a:off x="16291729" y="7256875"/>
            <a:ext cx="5620999" cy="3353091"/>
          </a:xfrm>
          <a:prstGeom prst="rect">
            <a:avLst/>
          </a:prstGeom>
        </p:spPr>
      </p:pic>
      <p:pic>
        <p:nvPicPr>
          <p:cNvPr id="296" name="図 295">
            <a:extLst>
              <a:ext uri="{FF2B5EF4-FFF2-40B4-BE49-F238E27FC236}">
                <a16:creationId xmlns:a16="http://schemas.microsoft.com/office/drawing/2014/main" id="{0EE0C0EC-2AC1-4BD9-897F-3108C0E045AF}"/>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16460412" y="13822924"/>
            <a:ext cx="6117040" cy="1710519"/>
          </a:xfrm>
          <a:prstGeom prst="rect">
            <a:avLst/>
          </a:prstGeom>
        </p:spPr>
      </p:pic>
      <p:pic>
        <p:nvPicPr>
          <p:cNvPr id="297" name="図 296" descr="物体, 置き時計 が含まれている画像&#10;&#10;高い精度で生成された説明">
            <a:extLst>
              <a:ext uri="{FF2B5EF4-FFF2-40B4-BE49-F238E27FC236}">
                <a16:creationId xmlns:a16="http://schemas.microsoft.com/office/drawing/2014/main" id="{78CEBC76-C91C-4223-BC9C-4E957F7A591E}"/>
              </a:ext>
            </a:extLst>
          </p:cNvPr>
          <p:cNvPicPr>
            <a:picLocks noChangeAspect="1"/>
          </p:cNvPicPr>
          <p:nvPr/>
        </p:nvPicPr>
        <p:blipFill>
          <a:blip r:embed="rId19">
            <a:clrChange>
              <a:clrFrom>
                <a:srgbClr val="FFFFFF"/>
              </a:clrFrom>
              <a:clrTo>
                <a:srgbClr val="FFFFFF">
                  <a:alpha val="0"/>
                </a:srgbClr>
              </a:clrTo>
            </a:clrChange>
          </a:blip>
          <a:stretch>
            <a:fillRect/>
          </a:stretch>
        </p:blipFill>
        <p:spPr>
          <a:xfrm>
            <a:off x="22955794" y="13822924"/>
            <a:ext cx="5719444" cy="1985815"/>
          </a:xfrm>
          <a:prstGeom prst="rect">
            <a:avLst/>
          </a:prstGeom>
        </p:spPr>
      </p:pic>
      <p:pic>
        <p:nvPicPr>
          <p:cNvPr id="1026" name="Picture 2" descr="ããã¥ã¼ã©ã«ãããã¯ã¼ã¯ãã®ç»åæ¤ç´¢çµæ">
            <a:extLst>
              <a:ext uri="{FF2B5EF4-FFF2-40B4-BE49-F238E27FC236}">
                <a16:creationId xmlns:a16="http://schemas.microsoft.com/office/drawing/2014/main" id="{86A4F7CD-9C18-4063-80A8-0187418795F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448245" y="7405389"/>
            <a:ext cx="4452814" cy="2804751"/>
          </a:xfrm>
          <a:prstGeom prst="rect">
            <a:avLst/>
          </a:prstGeom>
          <a:noFill/>
          <a:extLst>
            <a:ext uri="{909E8E84-426E-40DD-AFC4-6F175D3DCCD1}">
              <a14:hiddenFill xmlns:a14="http://schemas.microsoft.com/office/drawing/2010/main">
                <a:solidFill>
                  <a:srgbClr val="FFFFFF"/>
                </a:solidFill>
              </a14:hiddenFill>
            </a:ext>
          </a:extLst>
        </p:spPr>
      </p:pic>
      <p:sp>
        <p:nvSpPr>
          <p:cNvPr id="301" name="テキスト ボックス 300">
            <a:extLst>
              <a:ext uri="{FF2B5EF4-FFF2-40B4-BE49-F238E27FC236}">
                <a16:creationId xmlns:a16="http://schemas.microsoft.com/office/drawing/2014/main" id="{5D7166CD-DD8F-4535-87E4-583DA1294BF4}"/>
              </a:ext>
            </a:extLst>
          </p:cNvPr>
          <p:cNvSpPr txBox="1"/>
          <p:nvPr/>
        </p:nvSpPr>
        <p:spPr>
          <a:xfrm>
            <a:off x="15654304" y="13101327"/>
            <a:ext cx="7175125"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畳み込みニューラルネットワーク</a:t>
            </a:r>
          </a:p>
        </p:txBody>
      </p:sp>
      <p:sp>
        <p:nvSpPr>
          <p:cNvPr id="302" name="テキスト ボックス 301">
            <a:extLst>
              <a:ext uri="{FF2B5EF4-FFF2-40B4-BE49-F238E27FC236}">
                <a16:creationId xmlns:a16="http://schemas.microsoft.com/office/drawing/2014/main" id="{3BBD4C67-853A-476C-AA66-F77FFC0E3D86}"/>
              </a:ext>
            </a:extLst>
          </p:cNvPr>
          <p:cNvSpPr txBox="1"/>
          <p:nvPr/>
        </p:nvSpPr>
        <p:spPr>
          <a:xfrm>
            <a:off x="16099080" y="10599874"/>
            <a:ext cx="6356299"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学習データから部分空間を作成し、入力画像と類似度が最も高いクラスに分類する</a:t>
            </a:r>
            <a:endParaRPr lang="en-US" altLang="ja-JP" sz="2800" dirty="0">
              <a:latin typeface="DIN Alternate" panose="020B0500000000000000"/>
              <a:ea typeface="Hiragino Kaku Gothic Pro W3" panose="020B0300000000000000"/>
            </a:endParaRPr>
          </a:p>
        </p:txBody>
      </p:sp>
      <p:sp>
        <p:nvSpPr>
          <p:cNvPr id="303" name="テキスト ボックス 302">
            <a:extLst>
              <a:ext uri="{FF2B5EF4-FFF2-40B4-BE49-F238E27FC236}">
                <a16:creationId xmlns:a16="http://schemas.microsoft.com/office/drawing/2014/main" id="{C0C5AAA7-0925-4C38-8C06-447086741DB3}"/>
              </a:ext>
            </a:extLst>
          </p:cNvPr>
          <p:cNvSpPr txBox="1"/>
          <p:nvPr/>
        </p:nvSpPr>
        <p:spPr>
          <a:xfrm>
            <a:off x="22917913" y="6582054"/>
            <a:ext cx="5513475"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ニューラルネットワーク</a:t>
            </a:r>
          </a:p>
        </p:txBody>
      </p:sp>
      <p:sp>
        <p:nvSpPr>
          <p:cNvPr id="304" name="テキスト ボックス 303">
            <a:extLst>
              <a:ext uri="{FF2B5EF4-FFF2-40B4-BE49-F238E27FC236}">
                <a16:creationId xmlns:a16="http://schemas.microsoft.com/office/drawing/2014/main" id="{03BA9B7A-B97A-4B42-A5C4-F06CEBCF23D5}"/>
              </a:ext>
            </a:extLst>
          </p:cNvPr>
          <p:cNvSpPr txBox="1"/>
          <p:nvPr/>
        </p:nvSpPr>
        <p:spPr>
          <a:xfrm>
            <a:off x="22971048" y="10602948"/>
            <a:ext cx="6107622"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特徴量を入力し、中間層で特徴の重みを学習させ、分類結果を出力する</a:t>
            </a:r>
            <a:endParaRPr lang="en-US" altLang="ja-JP" sz="2800" dirty="0">
              <a:latin typeface="DIN Alternate" panose="020B0500000000000000"/>
              <a:ea typeface="Hiragino Kaku Gothic Pro W3" panose="020B0300000000000000"/>
            </a:endParaRPr>
          </a:p>
        </p:txBody>
      </p:sp>
      <p:sp>
        <p:nvSpPr>
          <p:cNvPr id="305" name="テキスト ボックス 304">
            <a:extLst>
              <a:ext uri="{FF2B5EF4-FFF2-40B4-BE49-F238E27FC236}">
                <a16:creationId xmlns:a16="http://schemas.microsoft.com/office/drawing/2014/main" id="{817ACE44-CBFB-4BCC-A461-55085A749A6E}"/>
              </a:ext>
            </a:extLst>
          </p:cNvPr>
          <p:cNvSpPr txBox="1"/>
          <p:nvPr/>
        </p:nvSpPr>
        <p:spPr>
          <a:xfrm>
            <a:off x="17385594" y="6671082"/>
            <a:ext cx="3721622"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部分空間法</a:t>
            </a:r>
          </a:p>
        </p:txBody>
      </p:sp>
      <p:sp>
        <p:nvSpPr>
          <p:cNvPr id="306" name="テキスト ボックス 305">
            <a:extLst>
              <a:ext uri="{FF2B5EF4-FFF2-40B4-BE49-F238E27FC236}">
                <a16:creationId xmlns:a16="http://schemas.microsoft.com/office/drawing/2014/main" id="{C753AEC3-B6B5-45EF-9ABD-55F31AAEA787}"/>
              </a:ext>
            </a:extLst>
          </p:cNvPr>
          <p:cNvSpPr txBox="1"/>
          <p:nvPr/>
        </p:nvSpPr>
        <p:spPr>
          <a:xfrm>
            <a:off x="23971070" y="13024915"/>
            <a:ext cx="3407163" cy="646331"/>
          </a:xfrm>
          <a:prstGeom prst="rect">
            <a:avLst/>
          </a:prstGeom>
          <a:noFill/>
        </p:spPr>
        <p:txBody>
          <a:bodyPr wrap="square" rtlCol="0">
            <a:spAutoFit/>
          </a:bodyPr>
          <a:lstStyle/>
          <a:p>
            <a:pPr algn="ctr"/>
            <a:r>
              <a:rPr lang="en-US" altLang="ja-JP" sz="3600" dirty="0">
                <a:latin typeface="DIN Alternate" panose="020B0500000000000000"/>
                <a:ea typeface="Hiragino Kaku Gothic Pro W3" panose="020B0300000000000000"/>
              </a:rPr>
              <a:t>LightGBM</a:t>
            </a:r>
            <a:endParaRPr lang="ja-JP" altLang="en-US" sz="3600" dirty="0">
              <a:latin typeface="DIN Alternate" panose="020B0500000000000000"/>
              <a:ea typeface="Hiragino Kaku Gothic Pro W3" panose="020B0300000000000000"/>
            </a:endParaRPr>
          </a:p>
        </p:txBody>
      </p:sp>
      <p:sp>
        <p:nvSpPr>
          <p:cNvPr id="307" name="テキスト ボックス 306">
            <a:extLst>
              <a:ext uri="{FF2B5EF4-FFF2-40B4-BE49-F238E27FC236}">
                <a16:creationId xmlns:a16="http://schemas.microsoft.com/office/drawing/2014/main" id="{E35DDEBB-7CA4-48CC-9EDB-D2C124FB85B0}"/>
              </a:ext>
            </a:extLst>
          </p:cNvPr>
          <p:cNvSpPr txBox="1"/>
          <p:nvPr/>
        </p:nvSpPr>
        <p:spPr>
          <a:xfrm>
            <a:off x="16099080" y="15618388"/>
            <a:ext cx="6698890" cy="19694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画像を入力データとし、畳み込み層、プーリング層、全結合層に分けて画像の特徴を抽出、学習をし、分類を行う</a:t>
            </a:r>
            <a:endParaRPr lang="en-US" altLang="ja-JP" sz="2800" dirty="0">
              <a:latin typeface="DIN Alternate" panose="020B0500000000000000"/>
              <a:ea typeface="Hiragino Kaku Gothic Pro W3" panose="020B0300000000000000"/>
            </a:endParaRPr>
          </a:p>
        </p:txBody>
      </p:sp>
      <p:sp>
        <p:nvSpPr>
          <p:cNvPr id="308" name="テキスト ボックス 307">
            <a:extLst>
              <a:ext uri="{FF2B5EF4-FFF2-40B4-BE49-F238E27FC236}">
                <a16:creationId xmlns:a16="http://schemas.microsoft.com/office/drawing/2014/main" id="{E380B59A-694E-4A52-8929-C93EDC2EFECC}"/>
              </a:ext>
            </a:extLst>
          </p:cNvPr>
          <p:cNvSpPr txBox="1"/>
          <p:nvPr/>
        </p:nvSpPr>
        <p:spPr>
          <a:xfrm>
            <a:off x="22928611" y="15616681"/>
            <a:ext cx="6114471" cy="196451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複数の決定木を学習し、合成する勾配ブースティング手法の一つ</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決定木を用いて分類を行う</a:t>
            </a:r>
            <a:endParaRPr lang="en-US" altLang="ja-JP" sz="2800" dirty="0">
              <a:latin typeface="DIN Alternate" panose="020B0500000000000000"/>
              <a:ea typeface="Hiragino Kaku Gothic Pro W3" panose="020B0300000000000000"/>
            </a:endParaRPr>
          </a:p>
        </p:txBody>
      </p:sp>
      <p:sp>
        <p:nvSpPr>
          <p:cNvPr id="311" name="テキスト ボックス 310">
            <a:extLst>
              <a:ext uri="{FF2B5EF4-FFF2-40B4-BE49-F238E27FC236}">
                <a16:creationId xmlns:a16="http://schemas.microsoft.com/office/drawing/2014/main" id="{5CF6FFE8-56B9-4EA3-8941-EF30EEC3F995}"/>
              </a:ext>
            </a:extLst>
          </p:cNvPr>
          <p:cNvSpPr txBox="1"/>
          <p:nvPr/>
        </p:nvSpPr>
        <p:spPr>
          <a:xfrm>
            <a:off x="16213133" y="34056045"/>
            <a:ext cx="5767614" cy="923330"/>
          </a:xfrm>
          <a:prstGeom prst="rect">
            <a:avLst/>
          </a:prstGeom>
          <a:noFill/>
        </p:spPr>
        <p:txBody>
          <a:bodyPr wrap="square" rtlCol="0">
            <a:spAutoFit/>
          </a:bodyPr>
          <a:lstStyle/>
          <a:p>
            <a:r>
              <a:rPr lang="en-US" altLang="ja-JP" sz="5400" b="1" dirty="0">
                <a:latin typeface="DIN Alternate" panose="020B0500000000000000"/>
                <a:ea typeface="Hiragino Kaku Gothic Pro W3" panose="020B0300000000000000"/>
              </a:rPr>
              <a:t>GUI</a:t>
            </a:r>
            <a:endParaRPr lang="ja-JP" altLang="en-US" sz="5400" b="1" dirty="0">
              <a:latin typeface="DIN Alternate" panose="020B0500000000000000"/>
              <a:ea typeface="Hiragino Kaku Gothic Pro W3" panose="020B0300000000000000"/>
            </a:endParaRPr>
          </a:p>
        </p:txBody>
      </p:sp>
      <p:sp>
        <p:nvSpPr>
          <p:cNvPr id="314" name="テキスト ボックス 313">
            <a:extLst>
              <a:ext uri="{FF2B5EF4-FFF2-40B4-BE49-F238E27FC236}">
                <a16:creationId xmlns:a16="http://schemas.microsoft.com/office/drawing/2014/main" id="{C0EBB570-2562-49E1-8B0A-A874CC7569CF}"/>
              </a:ext>
            </a:extLst>
          </p:cNvPr>
          <p:cNvSpPr txBox="1"/>
          <p:nvPr/>
        </p:nvSpPr>
        <p:spPr>
          <a:xfrm>
            <a:off x="15817864" y="24470842"/>
            <a:ext cx="13699550" cy="390844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2800" dirty="0">
                <a:latin typeface="DIN Alternate" panose="020B0500000000000000"/>
                <a:ea typeface="Hiragino Kaku Gothic Pro W3" panose="020B0300000000000000"/>
              </a:rPr>
              <a:t>DCT</a:t>
            </a:r>
            <a:r>
              <a:rPr lang="ja-JP" altLang="en-US" sz="2800" dirty="0">
                <a:latin typeface="DIN Alternate" panose="020B0500000000000000"/>
                <a:ea typeface="Hiragino Kaku Gothic Pro W3" panose="020B0300000000000000"/>
              </a:rPr>
              <a:t>結果を用いた単純マッチングの正答率が</a:t>
            </a:r>
            <a:r>
              <a:rPr lang="en-US" altLang="ja-JP" sz="2800" dirty="0">
                <a:latin typeface="DIN Alternate" panose="020B0500000000000000"/>
                <a:ea typeface="Hiragino Kaku Gothic Pro W3" panose="020B0300000000000000"/>
              </a:rPr>
              <a:t>82.76%</a:t>
            </a:r>
            <a:r>
              <a:rPr lang="ja-JP" altLang="en-US" sz="2800" dirty="0">
                <a:latin typeface="DIN Alternate" panose="020B0500000000000000"/>
                <a:ea typeface="Hiragino Kaku Gothic Pro W3" panose="020B0300000000000000"/>
              </a:rPr>
              <a:t>で最も高くなった。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次に</a:t>
            </a:r>
            <a:r>
              <a:rPr lang="en-US" altLang="ja-JP" sz="2800" dirty="0">
                <a:latin typeface="DIN Alternate" panose="020B0500000000000000"/>
                <a:ea typeface="Hiragino Kaku Gothic Pro W3" panose="020B0300000000000000"/>
              </a:rPr>
              <a:t>HOG</a:t>
            </a:r>
            <a:r>
              <a:rPr lang="ja-JP" altLang="en-US" sz="2800" dirty="0">
                <a:latin typeface="DIN Alternate" panose="020B0500000000000000"/>
                <a:ea typeface="Hiragino Kaku Gothic Pro W3" panose="020B0300000000000000"/>
              </a:rPr>
              <a:t>特徴量を用いた単純マッチング、</a:t>
            </a:r>
            <a:r>
              <a:rPr lang="en-US" altLang="ja-JP" sz="2800" dirty="0">
                <a:latin typeface="DIN Alternate" panose="020B0500000000000000"/>
                <a:ea typeface="Hiragino Kaku Gothic Pro W3" panose="020B0300000000000000"/>
              </a:rPr>
              <a:t>K-NN</a:t>
            </a:r>
            <a:r>
              <a:rPr lang="ja-JP" altLang="en-US" sz="2800" dirty="0">
                <a:latin typeface="DIN Alternate" panose="020B0500000000000000"/>
                <a:ea typeface="Hiragino Kaku Gothic Pro W3" panose="020B0300000000000000"/>
              </a:rPr>
              <a:t>、</a:t>
            </a:r>
            <a:r>
              <a:rPr lang="en-US" altLang="ja-JP" sz="2800" dirty="0">
                <a:latin typeface="DIN Alternate" panose="020B0500000000000000"/>
                <a:ea typeface="Hiragino Kaku Gothic Pro W3" panose="020B0300000000000000"/>
              </a:rPr>
              <a:t>NN</a:t>
            </a:r>
            <a:r>
              <a:rPr lang="ja-JP" altLang="en-US" sz="2800" dirty="0">
                <a:latin typeface="DIN Alternate" panose="020B0500000000000000"/>
                <a:ea typeface="Hiragino Kaku Gothic Pro W3" panose="020B0300000000000000"/>
              </a:rPr>
              <a:t>のような順番になった。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この結果から</a:t>
            </a:r>
            <a:r>
              <a:rPr lang="en-US" altLang="ja-JP" sz="2800" dirty="0">
                <a:solidFill>
                  <a:srgbClr val="C00000"/>
                </a:solidFill>
                <a:latin typeface="DIN Alternate" panose="020B0500000000000000"/>
                <a:ea typeface="Hiragino Kaku Gothic Pro W3" panose="020B0300000000000000"/>
              </a:rPr>
              <a:t>DCT</a:t>
            </a:r>
            <a:r>
              <a:rPr lang="ja-JP" altLang="en-US" sz="2800" dirty="0">
                <a:solidFill>
                  <a:srgbClr val="C00000"/>
                </a:solidFill>
                <a:latin typeface="DIN Alternate" panose="020B0500000000000000"/>
                <a:ea typeface="Hiragino Kaku Gothic Pro W3" panose="020B0300000000000000"/>
              </a:rPr>
              <a:t>の低周波成分を特徴量とする</a:t>
            </a:r>
            <a:r>
              <a:rPr lang="ja-JP" altLang="en-US" sz="2800" dirty="0">
                <a:latin typeface="DIN Alternate" panose="020B0500000000000000"/>
                <a:ea typeface="Hiragino Kaku Gothic Pro W3" panose="020B0300000000000000"/>
              </a:rPr>
              <a:t>手法と</a:t>
            </a:r>
            <a:r>
              <a:rPr lang="en-US" altLang="ja-JP" sz="2800" dirty="0">
                <a:solidFill>
                  <a:srgbClr val="C00000"/>
                </a:solidFill>
                <a:latin typeface="DIN Alternate" panose="020B0500000000000000"/>
                <a:ea typeface="Hiragino Kaku Gothic Pro W3" panose="020B0300000000000000"/>
              </a:rPr>
              <a:t>HOG</a:t>
            </a:r>
            <a:r>
              <a:rPr lang="ja-JP" altLang="en-US" sz="2800" dirty="0">
                <a:solidFill>
                  <a:srgbClr val="C00000"/>
                </a:solidFill>
                <a:latin typeface="DIN Alternate" panose="020B0500000000000000"/>
                <a:ea typeface="Hiragino Kaku Gothic Pro W3" panose="020B0300000000000000"/>
              </a:rPr>
              <a:t>特徴量</a:t>
            </a:r>
            <a:r>
              <a:rPr lang="ja-JP" altLang="en-US" sz="2800" dirty="0">
                <a:latin typeface="DIN Alternate" panose="020B0500000000000000"/>
                <a:ea typeface="Hiragino Kaku Gothic Pro W3" panose="020B0300000000000000"/>
              </a:rPr>
              <a:t>が有効であることが分かった。</a:t>
            </a:r>
            <a:endParaRPr lang="en-US" altLang="ja-JP" sz="28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また、部分空間法や</a:t>
            </a:r>
            <a:r>
              <a:rPr lang="en-US" altLang="ja-JP" sz="2800" dirty="0">
                <a:latin typeface="DIN Alternate" panose="020B0500000000000000"/>
                <a:ea typeface="Hiragino Kaku Gothic Pro W3" panose="020B0300000000000000"/>
              </a:rPr>
              <a:t>CNN</a:t>
            </a:r>
            <a:r>
              <a:rPr lang="ja-JP" altLang="en-US" sz="2800" dirty="0">
                <a:latin typeface="DIN Alternate" panose="020B0500000000000000"/>
                <a:ea typeface="Hiragino Kaku Gothic Pro W3" panose="020B0300000000000000"/>
              </a:rPr>
              <a:t>、</a:t>
            </a:r>
            <a:r>
              <a:rPr lang="en-US" altLang="ja-JP" sz="2800" dirty="0">
                <a:latin typeface="DIN Alternate" panose="020B0500000000000000"/>
                <a:ea typeface="Hiragino Kaku Gothic Pro W3" panose="020B0300000000000000"/>
              </a:rPr>
              <a:t>LightGBM</a:t>
            </a:r>
            <a:r>
              <a:rPr lang="ja-JP" altLang="en-US" sz="2800" dirty="0">
                <a:latin typeface="DIN Alternate" panose="020B0500000000000000"/>
                <a:ea typeface="Hiragino Kaku Gothic Pro W3" panose="020B0300000000000000"/>
              </a:rPr>
              <a:t>が有効ではなかった理由として、</a:t>
            </a:r>
            <a:r>
              <a:rPr lang="ja-JP" altLang="en-US" sz="2800" dirty="0">
                <a:solidFill>
                  <a:srgbClr val="C00000"/>
                </a:solidFill>
                <a:latin typeface="DIN Alternate" panose="020B0500000000000000"/>
                <a:ea typeface="Hiragino Kaku Gothic Pro W3" panose="020B0300000000000000"/>
              </a:rPr>
              <a:t>学習データが少なく、十分に汎化</a:t>
            </a:r>
            <a:r>
              <a:rPr lang="ja-JP" altLang="en-US" sz="2800" dirty="0">
                <a:latin typeface="DIN Alternate" panose="020B0500000000000000"/>
                <a:ea typeface="Hiragino Kaku Gothic Pro W3" panose="020B0300000000000000"/>
              </a:rPr>
              <a:t>できなかったためであると考えられる。</a:t>
            </a:r>
            <a:endParaRPr lang="en-US" altLang="ja-JP" sz="2800" dirty="0">
              <a:latin typeface="DIN Alternate" panose="020B0500000000000000"/>
              <a:ea typeface="Hiragino Kaku Gothic Pro W3" panose="020B0300000000000000"/>
            </a:endParaRPr>
          </a:p>
        </p:txBody>
      </p:sp>
      <p:sp>
        <p:nvSpPr>
          <p:cNvPr id="315" name="テキスト ボックス 314">
            <a:extLst>
              <a:ext uri="{FF2B5EF4-FFF2-40B4-BE49-F238E27FC236}">
                <a16:creationId xmlns:a16="http://schemas.microsoft.com/office/drawing/2014/main" id="{D27684DB-0545-4CDE-A6A9-60952FA09B5D}"/>
              </a:ext>
            </a:extLst>
          </p:cNvPr>
          <p:cNvSpPr txBox="1"/>
          <p:nvPr/>
        </p:nvSpPr>
        <p:spPr>
          <a:xfrm>
            <a:off x="1386459" y="32908303"/>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識別部</a:t>
            </a:r>
          </a:p>
        </p:txBody>
      </p:sp>
      <p:sp>
        <p:nvSpPr>
          <p:cNvPr id="316" name="テキスト ボックス 315">
            <a:extLst>
              <a:ext uri="{FF2B5EF4-FFF2-40B4-BE49-F238E27FC236}">
                <a16:creationId xmlns:a16="http://schemas.microsoft.com/office/drawing/2014/main" id="{3512B267-E59F-4790-BF1D-607C66A90E4C}"/>
              </a:ext>
            </a:extLst>
          </p:cNvPr>
          <p:cNvSpPr txBox="1"/>
          <p:nvPr/>
        </p:nvSpPr>
        <p:spPr>
          <a:xfrm>
            <a:off x="2665347" y="33936105"/>
            <a:ext cx="3721622" cy="646331"/>
          </a:xfrm>
          <a:prstGeom prst="rect">
            <a:avLst/>
          </a:prstGeom>
          <a:noFill/>
        </p:spPr>
        <p:txBody>
          <a:bodyPr wrap="square" rtlCol="0">
            <a:spAutoFit/>
          </a:bodyPr>
          <a:lstStyle/>
          <a:p>
            <a:pPr algn="ctr"/>
            <a:r>
              <a:rPr lang="ja-JP" altLang="en-US" sz="3600" dirty="0">
                <a:latin typeface="DIN Alternate" panose="020B0500000000000000"/>
                <a:ea typeface="Hiragino Kaku Gothic Pro W3" panose="020B0300000000000000"/>
              </a:rPr>
              <a:t>単純マッチング</a:t>
            </a:r>
          </a:p>
        </p:txBody>
      </p:sp>
      <p:sp>
        <p:nvSpPr>
          <p:cNvPr id="317" name="テキスト ボックス 316">
            <a:extLst>
              <a:ext uri="{FF2B5EF4-FFF2-40B4-BE49-F238E27FC236}">
                <a16:creationId xmlns:a16="http://schemas.microsoft.com/office/drawing/2014/main" id="{61586907-483B-45FD-AC29-275C874B28CC}"/>
              </a:ext>
            </a:extLst>
          </p:cNvPr>
          <p:cNvSpPr txBox="1"/>
          <p:nvPr/>
        </p:nvSpPr>
        <p:spPr>
          <a:xfrm>
            <a:off x="9311736" y="33952419"/>
            <a:ext cx="3721622" cy="646331"/>
          </a:xfrm>
          <a:prstGeom prst="rect">
            <a:avLst/>
          </a:prstGeom>
          <a:noFill/>
        </p:spPr>
        <p:txBody>
          <a:bodyPr wrap="square" rtlCol="0">
            <a:spAutoFit/>
          </a:bodyPr>
          <a:lstStyle/>
          <a:p>
            <a:pPr algn="ctr"/>
            <a:r>
              <a:rPr lang="en-US" altLang="ja-JP" sz="3600" dirty="0">
                <a:latin typeface="DIN Alternate" panose="020B0500000000000000"/>
                <a:ea typeface="Hiragino Kaku Gothic Pro W3" panose="020B0300000000000000"/>
              </a:rPr>
              <a:t>K</a:t>
            </a:r>
            <a:r>
              <a:rPr lang="ja-JP" altLang="en-US" sz="3600" dirty="0">
                <a:latin typeface="DIN Alternate" panose="020B0500000000000000"/>
                <a:ea typeface="Hiragino Kaku Gothic Pro W3" panose="020B0300000000000000"/>
              </a:rPr>
              <a:t>最近傍法</a:t>
            </a:r>
            <a:r>
              <a:rPr lang="en-US" altLang="ja-JP" sz="3600" dirty="0">
                <a:latin typeface="DIN Alternate" panose="020B0500000000000000"/>
                <a:ea typeface="Hiragino Kaku Gothic Pro W3" panose="020B0300000000000000"/>
              </a:rPr>
              <a:t>(knn)</a:t>
            </a:r>
            <a:endParaRPr lang="ja-JP" altLang="en-US" sz="3600" dirty="0">
              <a:latin typeface="DIN Alternate" panose="020B0500000000000000"/>
              <a:ea typeface="Hiragino Kaku Gothic Pro W3" panose="020B0300000000000000"/>
            </a:endParaRPr>
          </a:p>
        </p:txBody>
      </p:sp>
      <p:grpSp>
        <p:nvGrpSpPr>
          <p:cNvPr id="318" name="グループ化 317">
            <a:extLst>
              <a:ext uri="{FF2B5EF4-FFF2-40B4-BE49-F238E27FC236}">
                <a16:creationId xmlns:a16="http://schemas.microsoft.com/office/drawing/2014/main" id="{6851A1F5-5C18-42FB-AB0B-130FF1505D69}"/>
              </a:ext>
            </a:extLst>
          </p:cNvPr>
          <p:cNvGrpSpPr/>
          <p:nvPr/>
        </p:nvGrpSpPr>
        <p:grpSpPr>
          <a:xfrm>
            <a:off x="1939961" y="34780660"/>
            <a:ext cx="5135130" cy="4999840"/>
            <a:chOff x="7229713" y="2199003"/>
            <a:chExt cx="3087354" cy="3006015"/>
          </a:xfrm>
        </p:grpSpPr>
        <p:pic>
          <p:nvPicPr>
            <p:cNvPr id="319" name="図 318">
              <a:extLst>
                <a:ext uri="{FF2B5EF4-FFF2-40B4-BE49-F238E27FC236}">
                  <a16:creationId xmlns:a16="http://schemas.microsoft.com/office/drawing/2014/main" id="{73E6073F-39F7-4302-9414-63D0D2D847E1}"/>
                </a:ext>
              </a:extLst>
            </p:cNvPr>
            <p:cNvPicPr>
              <a:picLocks noChangeAspect="1"/>
            </p:cNvPicPr>
            <p:nvPr/>
          </p:nvPicPr>
          <p:blipFill>
            <a:blip r:embed="rId21"/>
            <a:stretch>
              <a:fillRect/>
            </a:stretch>
          </p:blipFill>
          <p:spPr>
            <a:xfrm>
              <a:off x="8179150" y="2199003"/>
              <a:ext cx="1270000" cy="1270000"/>
            </a:xfrm>
            <a:prstGeom prst="rect">
              <a:avLst/>
            </a:prstGeom>
          </p:spPr>
        </p:pic>
        <p:sp>
          <p:nvSpPr>
            <p:cNvPr id="320" name="正方形/長方形 319">
              <a:extLst>
                <a:ext uri="{FF2B5EF4-FFF2-40B4-BE49-F238E27FC236}">
                  <a16:creationId xmlns:a16="http://schemas.microsoft.com/office/drawing/2014/main" id="{3617E558-C992-490B-94FD-BD3BA38904B4}"/>
                </a:ext>
              </a:extLst>
            </p:cNvPr>
            <p:cNvSpPr>
              <a:spLocks noChangeAspect="1"/>
            </p:cNvSpPr>
            <p:nvPr/>
          </p:nvSpPr>
          <p:spPr>
            <a:xfrm>
              <a:off x="7229713" y="4008595"/>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DIN Alternate" panose="020B0500000000000000"/>
                  <a:ea typeface="Hiragino Kaku Gothic Pro W3" panose="020B0300000000000000"/>
                </a:rPr>
                <a:t>100</a:t>
              </a:r>
              <a:endParaRPr kumimoji="1" lang="ja-JP" altLang="en-US" sz="1400" dirty="0">
                <a:latin typeface="DIN Alternate" panose="020B0500000000000000"/>
                <a:ea typeface="Hiragino Kaku Gothic Pro W3" panose="020B0300000000000000"/>
              </a:endParaRPr>
            </a:p>
          </p:txBody>
        </p:sp>
        <p:sp>
          <p:nvSpPr>
            <p:cNvPr id="321" name="正方形/長方形 320">
              <a:extLst>
                <a:ext uri="{FF2B5EF4-FFF2-40B4-BE49-F238E27FC236}">
                  <a16:creationId xmlns:a16="http://schemas.microsoft.com/office/drawing/2014/main" id="{83F94E3E-BB82-40AB-948C-85267F3354C1}"/>
                </a:ext>
              </a:extLst>
            </p:cNvPr>
            <p:cNvSpPr>
              <a:spLocks noChangeAspect="1"/>
            </p:cNvSpPr>
            <p:nvPr/>
          </p:nvSpPr>
          <p:spPr>
            <a:xfrm>
              <a:off x="7766821" y="4008595"/>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2" name="正方形/長方形 321">
              <a:extLst>
                <a:ext uri="{FF2B5EF4-FFF2-40B4-BE49-F238E27FC236}">
                  <a16:creationId xmlns:a16="http://schemas.microsoft.com/office/drawing/2014/main" id="{BB9C9823-AB83-4A27-B2F1-5C8DB3281EA3}"/>
                </a:ext>
              </a:extLst>
            </p:cNvPr>
            <p:cNvSpPr>
              <a:spLocks noChangeAspect="1"/>
            </p:cNvSpPr>
            <p:nvPr/>
          </p:nvSpPr>
          <p:spPr>
            <a:xfrm>
              <a:off x="7229713" y="4548595"/>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150</a:t>
              </a:r>
              <a:endParaRPr kumimoji="1" lang="ja-JP" altLang="en-US" sz="1400" dirty="0">
                <a:latin typeface="DIN Alternate" panose="020B0500000000000000"/>
                <a:ea typeface="Hiragino Kaku Gothic Pro W3" panose="020B0300000000000000"/>
              </a:endParaRPr>
            </a:p>
          </p:txBody>
        </p:sp>
        <p:sp>
          <p:nvSpPr>
            <p:cNvPr id="323" name="正方形/長方形 322">
              <a:extLst>
                <a:ext uri="{FF2B5EF4-FFF2-40B4-BE49-F238E27FC236}">
                  <a16:creationId xmlns:a16="http://schemas.microsoft.com/office/drawing/2014/main" id="{D96EF593-8513-4102-93CB-8A6B172E510B}"/>
                </a:ext>
              </a:extLst>
            </p:cNvPr>
            <p:cNvSpPr>
              <a:spLocks noChangeAspect="1"/>
            </p:cNvSpPr>
            <p:nvPr/>
          </p:nvSpPr>
          <p:spPr>
            <a:xfrm>
              <a:off x="7766821" y="4548595"/>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DIN Alternate" panose="020B0500000000000000"/>
                  <a:ea typeface="Hiragino Kaku Gothic Pro W3" panose="020B0300000000000000"/>
                </a:rPr>
                <a:t>200</a:t>
              </a:r>
              <a:endParaRPr kumimoji="1" lang="ja-JP" altLang="en-US" sz="1400" dirty="0">
                <a:latin typeface="DIN Alternate" panose="020B0500000000000000"/>
                <a:ea typeface="Hiragino Kaku Gothic Pro W3" panose="020B0300000000000000"/>
              </a:endParaRPr>
            </a:p>
          </p:txBody>
        </p:sp>
        <p:sp>
          <p:nvSpPr>
            <p:cNvPr id="324" name="正方形/長方形 323">
              <a:extLst>
                <a:ext uri="{FF2B5EF4-FFF2-40B4-BE49-F238E27FC236}">
                  <a16:creationId xmlns:a16="http://schemas.microsoft.com/office/drawing/2014/main" id="{6BB166F7-4007-4AA6-9977-EDD8D7D87E32}"/>
                </a:ext>
              </a:extLst>
            </p:cNvPr>
            <p:cNvSpPr>
              <a:spLocks noChangeAspect="1"/>
            </p:cNvSpPr>
            <p:nvPr/>
          </p:nvSpPr>
          <p:spPr>
            <a:xfrm>
              <a:off x="9239959" y="3820944"/>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5" name="正方形/長方形 324">
              <a:extLst>
                <a:ext uri="{FF2B5EF4-FFF2-40B4-BE49-F238E27FC236}">
                  <a16:creationId xmlns:a16="http://schemas.microsoft.com/office/drawing/2014/main" id="{78FF727F-AB36-42A0-8CA5-CD86EF93F576}"/>
                </a:ext>
              </a:extLst>
            </p:cNvPr>
            <p:cNvSpPr>
              <a:spLocks noChangeAspect="1"/>
            </p:cNvSpPr>
            <p:nvPr/>
          </p:nvSpPr>
          <p:spPr>
            <a:xfrm>
              <a:off x="9777067" y="3820944"/>
              <a:ext cx="540000" cy="54000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6" name="正方形/長方形 325">
              <a:extLst>
                <a:ext uri="{FF2B5EF4-FFF2-40B4-BE49-F238E27FC236}">
                  <a16:creationId xmlns:a16="http://schemas.microsoft.com/office/drawing/2014/main" id="{29409B02-F97C-411B-BF02-BE98E4758D76}"/>
                </a:ext>
              </a:extLst>
            </p:cNvPr>
            <p:cNvSpPr>
              <a:spLocks noChangeAspect="1"/>
            </p:cNvSpPr>
            <p:nvPr/>
          </p:nvSpPr>
          <p:spPr>
            <a:xfrm>
              <a:off x="9239959" y="4360944"/>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7" name="正方形/長方形 326">
              <a:extLst>
                <a:ext uri="{FF2B5EF4-FFF2-40B4-BE49-F238E27FC236}">
                  <a16:creationId xmlns:a16="http://schemas.microsoft.com/office/drawing/2014/main" id="{3AC3581A-A703-4198-B0D5-F39F2B072CA0}"/>
                </a:ext>
              </a:extLst>
            </p:cNvPr>
            <p:cNvSpPr>
              <a:spLocks noChangeAspect="1"/>
            </p:cNvSpPr>
            <p:nvPr/>
          </p:nvSpPr>
          <p:spPr>
            <a:xfrm>
              <a:off x="9777067" y="4360944"/>
              <a:ext cx="540000" cy="54000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8" name="正方形/長方形 327">
              <a:extLst>
                <a:ext uri="{FF2B5EF4-FFF2-40B4-BE49-F238E27FC236}">
                  <a16:creationId xmlns:a16="http://schemas.microsoft.com/office/drawing/2014/main" id="{3D0B2C09-87C4-4C21-B3E8-580A59AA4D7A}"/>
                </a:ext>
              </a:extLst>
            </p:cNvPr>
            <p:cNvSpPr>
              <a:spLocks noChangeAspect="1"/>
            </p:cNvSpPr>
            <p:nvPr/>
          </p:nvSpPr>
          <p:spPr>
            <a:xfrm>
              <a:off x="9093256" y="3922070"/>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29" name="正方形/長方形 328">
              <a:extLst>
                <a:ext uri="{FF2B5EF4-FFF2-40B4-BE49-F238E27FC236}">
                  <a16:creationId xmlns:a16="http://schemas.microsoft.com/office/drawing/2014/main" id="{9633BDD8-75D1-48D4-878C-7AD59567456E}"/>
                </a:ext>
              </a:extLst>
            </p:cNvPr>
            <p:cNvSpPr>
              <a:spLocks noChangeAspect="1"/>
            </p:cNvSpPr>
            <p:nvPr/>
          </p:nvSpPr>
          <p:spPr>
            <a:xfrm>
              <a:off x="9630364" y="3922070"/>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0" name="正方形/長方形 329">
              <a:extLst>
                <a:ext uri="{FF2B5EF4-FFF2-40B4-BE49-F238E27FC236}">
                  <a16:creationId xmlns:a16="http://schemas.microsoft.com/office/drawing/2014/main" id="{5DB66A94-3052-4B58-9532-18354BD96346}"/>
                </a:ext>
              </a:extLst>
            </p:cNvPr>
            <p:cNvSpPr>
              <a:spLocks noChangeAspect="1"/>
            </p:cNvSpPr>
            <p:nvPr/>
          </p:nvSpPr>
          <p:spPr>
            <a:xfrm>
              <a:off x="9093256" y="4462070"/>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1" name="正方形/長方形 330">
              <a:extLst>
                <a:ext uri="{FF2B5EF4-FFF2-40B4-BE49-F238E27FC236}">
                  <a16:creationId xmlns:a16="http://schemas.microsoft.com/office/drawing/2014/main" id="{74D486D8-03FE-40E7-86C5-09C4C9DDE7CB}"/>
                </a:ext>
              </a:extLst>
            </p:cNvPr>
            <p:cNvSpPr>
              <a:spLocks noChangeAspect="1"/>
            </p:cNvSpPr>
            <p:nvPr/>
          </p:nvSpPr>
          <p:spPr>
            <a:xfrm>
              <a:off x="9630364" y="4462070"/>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2" name="正方形/長方形 331">
              <a:extLst>
                <a:ext uri="{FF2B5EF4-FFF2-40B4-BE49-F238E27FC236}">
                  <a16:creationId xmlns:a16="http://schemas.microsoft.com/office/drawing/2014/main" id="{A635CCE9-E4A7-4185-9174-3F9CE89EC92E}"/>
                </a:ext>
              </a:extLst>
            </p:cNvPr>
            <p:cNvSpPr>
              <a:spLocks noChangeAspect="1"/>
            </p:cNvSpPr>
            <p:nvPr/>
          </p:nvSpPr>
          <p:spPr>
            <a:xfrm>
              <a:off x="8969077" y="4023892"/>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3" name="正方形/長方形 332">
              <a:extLst>
                <a:ext uri="{FF2B5EF4-FFF2-40B4-BE49-F238E27FC236}">
                  <a16:creationId xmlns:a16="http://schemas.microsoft.com/office/drawing/2014/main" id="{BE5AAEED-177C-4EF2-844F-050001FC6D62}"/>
                </a:ext>
              </a:extLst>
            </p:cNvPr>
            <p:cNvSpPr>
              <a:spLocks noChangeAspect="1"/>
            </p:cNvSpPr>
            <p:nvPr/>
          </p:nvSpPr>
          <p:spPr>
            <a:xfrm>
              <a:off x="9506185" y="4023892"/>
              <a:ext cx="540000" cy="540000"/>
            </a:xfrm>
            <a:prstGeom prst="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4" name="正方形/長方形 333">
              <a:extLst>
                <a:ext uri="{FF2B5EF4-FFF2-40B4-BE49-F238E27FC236}">
                  <a16:creationId xmlns:a16="http://schemas.microsoft.com/office/drawing/2014/main" id="{DD0137C4-CDFF-470B-B6DF-97CB09B025A1}"/>
                </a:ext>
              </a:extLst>
            </p:cNvPr>
            <p:cNvSpPr>
              <a:spLocks noChangeAspect="1"/>
            </p:cNvSpPr>
            <p:nvPr/>
          </p:nvSpPr>
          <p:spPr>
            <a:xfrm>
              <a:off x="8969077" y="4563892"/>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5" name="正方形/長方形 334">
              <a:extLst>
                <a:ext uri="{FF2B5EF4-FFF2-40B4-BE49-F238E27FC236}">
                  <a16:creationId xmlns:a16="http://schemas.microsoft.com/office/drawing/2014/main" id="{3DD60F71-D6B7-4698-8AF6-22C2D9D8472B}"/>
                </a:ext>
              </a:extLst>
            </p:cNvPr>
            <p:cNvSpPr>
              <a:spLocks noChangeAspect="1"/>
            </p:cNvSpPr>
            <p:nvPr/>
          </p:nvSpPr>
          <p:spPr>
            <a:xfrm>
              <a:off x="9506185" y="4563892"/>
              <a:ext cx="540000" cy="5400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dirty="0">
                <a:latin typeface="DIN Alternate" panose="020B0500000000000000"/>
                <a:ea typeface="Hiragino Kaku Gothic Pro W3" panose="020B0300000000000000"/>
              </a:endParaRPr>
            </a:p>
          </p:txBody>
        </p:sp>
        <p:sp>
          <p:nvSpPr>
            <p:cNvPr id="336" name="正方形/長方形 335">
              <a:extLst>
                <a:ext uri="{FF2B5EF4-FFF2-40B4-BE49-F238E27FC236}">
                  <a16:creationId xmlns:a16="http://schemas.microsoft.com/office/drawing/2014/main" id="{85F0E6D3-70C8-49D3-8F71-A0B9CF6FA3F0}"/>
                </a:ext>
              </a:extLst>
            </p:cNvPr>
            <p:cNvSpPr>
              <a:spLocks noChangeAspect="1"/>
            </p:cNvSpPr>
            <p:nvPr/>
          </p:nvSpPr>
          <p:spPr>
            <a:xfrm>
              <a:off x="8822374" y="4125018"/>
              <a:ext cx="540000" cy="54000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80</a:t>
              </a:r>
              <a:endParaRPr kumimoji="1" lang="ja-JP" altLang="en-US" sz="1400" dirty="0">
                <a:latin typeface="DIN Alternate" panose="020B0500000000000000"/>
                <a:ea typeface="Hiragino Kaku Gothic Pro W3" panose="020B0300000000000000"/>
              </a:endParaRPr>
            </a:p>
          </p:txBody>
        </p:sp>
        <p:sp>
          <p:nvSpPr>
            <p:cNvPr id="337" name="正方形/長方形 336">
              <a:extLst>
                <a:ext uri="{FF2B5EF4-FFF2-40B4-BE49-F238E27FC236}">
                  <a16:creationId xmlns:a16="http://schemas.microsoft.com/office/drawing/2014/main" id="{8C9CDFCE-C55F-4694-9967-B9EE0B4D9B80}"/>
                </a:ext>
              </a:extLst>
            </p:cNvPr>
            <p:cNvSpPr>
              <a:spLocks noChangeAspect="1"/>
            </p:cNvSpPr>
            <p:nvPr/>
          </p:nvSpPr>
          <p:spPr>
            <a:xfrm>
              <a:off x="9359482" y="4125018"/>
              <a:ext cx="540000" cy="540000"/>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150</a:t>
              </a:r>
              <a:endParaRPr kumimoji="1" lang="ja-JP" altLang="en-US" sz="1400" dirty="0">
                <a:latin typeface="DIN Alternate" panose="020B0500000000000000"/>
                <a:ea typeface="Hiragino Kaku Gothic Pro W3" panose="020B0300000000000000"/>
              </a:endParaRPr>
            </a:p>
          </p:txBody>
        </p:sp>
        <p:sp>
          <p:nvSpPr>
            <p:cNvPr id="338" name="正方形/長方形 337">
              <a:extLst>
                <a:ext uri="{FF2B5EF4-FFF2-40B4-BE49-F238E27FC236}">
                  <a16:creationId xmlns:a16="http://schemas.microsoft.com/office/drawing/2014/main" id="{D72EAE43-4CC6-4CD7-9432-197A503B9E8A}"/>
                </a:ext>
              </a:extLst>
            </p:cNvPr>
            <p:cNvSpPr>
              <a:spLocks noChangeAspect="1"/>
            </p:cNvSpPr>
            <p:nvPr/>
          </p:nvSpPr>
          <p:spPr>
            <a:xfrm>
              <a:off x="8822374" y="4665018"/>
              <a:ext cx="540000" cy="5400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150</a:t>
              </a:r>
              <a:endParaRPr kumimoji="1" lang="ja-JP" altLang="en-US" sz="1400" dirty="0">
                <a:latin typeface="DIN Alternate" panose="020B0500000000000000"/>
                <a:ea typeface="Hiragino Kaku Gothic Pro W3" panose="020B0300000000000000"/>
              </a:endParaRPr>
            </a:p>
          </p:txBody>
        </p:sp>
        <p:sp>
          <p:nvSpPr>
            <p:cNvPr id="339" name="正方形/長方形 338">
              <a:extLst>
                <a:ext uri="{FF2B5EF4-FFF2-40B4-BE49-F238E27FC236}">
                  <a16:creationId xmlns:a16="http://schemas.microsoft.com/office/drawing/2014/main" id="{85A65283-6829-4AB4-BFFB-993518A6CE3F}"/>
                </a:ext>
              </a:extLst>
            </p:cNvPr>
            <p:cNvSpPr>
              <a:spLocks noChangeAspect="1"/>
            </p:cNvSpPr>
            <p:nvPr/>
          </p:nvSpPr>
          <p:spPr>
            <a:xfrm>
              <a:off x="9359482" y="4665018"/>
              <a:ext cx="540000" cy="540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latin typeface="DIN Alternate" panose="020B0500000000000000"/>
                  <a:ea typeface="Hiragino Kaku Gothic Pro W3" panose="020B0300000000000000"/>
                </a:rPr>
                <a:t>200</a:t>
              </a:r>
              <a:endParaRPr kumimoji="1" lang="ja-JP" altLang="en-US" sz="1400" dirty="0">
                <a:latin typeface="DIN Alternate" panose="020B0500000000000000"/>
                <a:ea typeface="Hiragino Kaku Gothic Pro W3" panose="020B0300000000000000"/>
              </a:endParaRPr>
            </a:p>
          </p:txBody>
        </p:sp>
        <p:sp>
          <p:nvSpPr>
            <p:cNvPr id="340" name="正方形/長方形 339">
              <a:extLst>
                <a:ext uri="{FF2B5EF4-FFF2-40B4-BE49-F238E27FC236}">
                  <a16:creationId xmlns:a16="http://schemas.microsoft.com/office/drawing/2014/main" id="{6E25BBA1-1326-4AB1-ACE3-38E69439443D}"/>
                </a:ext>
              </a:extLst>
            </p:cNvPr>
            <p:cNvSpPr/>
            <p:nvPr/>
          </p:nvSpPr>
          <p:spPr>
            <a:xfrm>
              <a:off x="8179151" y="2199004"/>
              <a:ext cx="312166" cy="31216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latin typeface="DIN Alternate" panose="020B0500000000000000"/>
                <a:ea typeface="Hiragino Kaku Gothic Pro W3" panose="020B0300000000000000"/>
              </a:endParaRPr>
            </a:p>
          </p:txBody>
        </p:sp>
        <p:cxnSp>
          <p:nvCxnSpPr>
            <p:cNvPr id="341" name="直線コネクタ 340">
              <a:extLst>
                <a:ext uri="{FF2B5EF4-FFF2-40B4-BE49-F238E27FC236}">
                  <a16:creationId xmlns:a16="http://schemas.microsoft.com/office/drawing/2014/main" id="{462AECF3-F998-4F22-A75F-1EF272869CAD}"/>
                </a:ext>
              </a:extLst>
            </p:cNvPr>
            <p:cNvCxnSpPr>
              <a:cxnSpLocks/>
              <a:stCxn id="340" idx="2"/>
            </p:cNvCxnSpPr>
            <p:nvPr/>
          </p:nvCxnSpPr>
          <p:spPr>
            <a:xfrm flipH="1">
              <a:off x="7788745" y="2511170"/>
              <a:ext cx="546489" cy="14974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342" name="図 341">
            <a:extLst>
              <a:ext uri="{FF2B5EF4-FFF2-40B4-BE49-F238E27FC236}">
                <a16:creationId xmlns:a16="http://schemas.microsoft.com/office/drawing/2014/main" id="{84C7F47B-EEA3-4220-BD4D-A0F1B9155CE0}"/>
              </a:ext>
            </a:extLst>
          </p:cNvPr>
          <p:cNvPicPr>
            <a:picLocks noChangeAspect="1"/>
          </p:cNvPicPr>
          <p:nvPr/>
        </p:nvPicPr>
        <p:blipFill>
          <a:blip r:embed="rId22"/>
          <a:stretch>
            <a:fillRect/>
          </a:stretch>
        </p:blipFill>
        <p:spPr>
          <a:xfrm>
            <a:off x="8296503" y="34757118"/>
            <a:ext cx="6681319" cy="4433103"/>
          </a:xfrm>
          <a:prstGeom prst="rect">
            <a:avLst/>
          </a:prstGeom>
        </p:spPr>
      </p:pic>
      <p:sp>
        <p:nvSpPr>
          <p:cNvPr id="343" name="テキスト ボックス 342">
            <a:extLst>
              <a:ext uri="{FF2B5EF4-FFF2-40B4-BE49-F238E27FC236}">
                <a16:creationId xmlns:a16="http://schemas.microsoft.com/office/drawing/2014/main" id="{6DB524B2-4083-4177-94B9-A5731F3F3418}"/>
              </a:ext>
            </a:extLst>
          </p:cNvPr>
          <p:cNvSpPr txBox="1"/>
          <p:nvPr/>
        </p:nvSpPr>
        <p:spPr>
          <a:xfrm>
            <a:off x="8718105" y="40027359"/>
            <a:ext cx="5773810" cy="132311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入力データと距離が近い</a:t>
            </a:r>
            <a:r>
              <a:rPr lang="en-US" altLang="ja-JP" sz="2800" dirty="0">
                <a:latin typeface="DIN Alternate" panose="020B0500000000000000"/>
                <a:ea typeface="Hiragino Kaku Gothic Pro W3" panose="020B0300000000000000"/>
              </a:rPr>
              <a:t>k</a:t>
            </a:r>
            <a:r>
              <a:rPr lang="ja-JP" altLang="en-US" sz="2800" dirty="0">
                <a:latin typeface="DIN Alternate" panose="020B0500000000000000"/>
                <a:ea typeface="Hiragino Kaku Gothic Pro W3" panose="020B0300000000000000"/>
              </a:rPr>
              <a:t>個の多数決で分類する</a:t>
            </a:r>
            <a:endParaRPr lang="en-US" altLang="ja-JP" sz="2800" dirty="0">
              <a:latin typeface="DIN Alternate" panose="020B0500000000000000"/>
              <a:ea typeface="Hiragino Kaku Gothic Pro W3" panose="020B0300000000000000"/>
            </a:endParaRPr>
          </a:p>
        </p:txBody>
      </p:sp>
      <p:sp>
        <p:nvSpPr>
          <p:cNvPr id="344" name="テキスト ボックス 343">
            <a:extLst>
              <a:ext uri="{FF2B5EF4-FFF2-40B4-BE49-F238E27FC236}">
                <a16:creationId xmlns:a16="http://schemas.microsoft.com/office/drawing/2014/main" id="{A83CFE74-0377-4B6E-A986-2E52D79AC412}"/>
              </a:ext>
            </a:extLst>
          </p:cNvPr>
          <p:cNvSpPr txBox="1"/>
          <p:nvPr/>
        </p:nvSpPr>
        <p:spPr>
          <a:xfrm>
            <a:off x="1530475" y="40171375"/>
            <a:ext cx="6356299" cy="132311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2800" dirty="0">
                <a:latin typeface="DIN Alternate" panose="020B0500000000000000"/>
                <a:ea typeface="Hiragino Kaku Gothic Pro W3" panose="020B0300000000000000"/>
              </a:rPr>
              <a:t>特徴量</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またはピクセル</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を単純比較し、最も距離が近いものに分類</a:t>
            </a:r>
            <a:endParaRPr lang="en-US" altLang="ja-JP" sz="2800" dirty="0">
              <a:latin typeface="DIN Alternate" panose="020B0500000000000000"/>
              <a:ea typeface="Hiragino Kaku Gothic Pro W3" panose="020B0300000000000000"/>
            </a:endParaRPr>
          </a:p>
        </p:txBody>
      </p:sp>
      <p:sp>
        <p:nvSpPr>
          <p:cNvPr id="345" name="テキスト ボックス 344">
            <a:extLst>
              <a:ext uri="{FF2B5EF4-FFF2-40B4-BE49-F238E27FC236}">
                <a16:creationId xmlns:a16="http://schemas.microsoft.com/office/drawing/2014/main" id="{71C2415F-93C5-49E8-93FE-05C602BF9830}"/>
              </a:ext>
            </a:extLst>
          </p:cNvPr>
          <p:cNvSpPr txBox="1"/>
          <p:nvPr/>
        </p:nvSpPr>
        <p:spPr>
          <a:xfrm>
            <a:off x="20701555" y="35145409"/>
            <a:ext cx="8394066" cy="297626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PyQt</a:t>
            </a:r>
            <a:r>
              <a:rPr lang="ja-JP" altLang="en-US" sz="3200" dirty="0">
                <a:latin typeface="DIN Alternate" panose="020B0500000000000000"/>
                <a:ea typeface="Hiragino Kaku Gothic Pro W3" panose="020B0300000000000000"/>
              </a:rPr>
              <a:t>を用いて</a:t>
            </a: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を作成</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各手法について、</a:t>
            </a: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を用いて検証できる</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入力する</a:t>
            </a:r>
            <a:r>
              <a:rPr lang="en-US" altLang="ja-JP" sz="3200" dirty="0">
                <a:latin typeface="DIN Alternate" panose="020B0500000000000000"/>
                <a:ea typeface="Hiragino Kaku Gothic Pro W3" panose="020B0300000000000000"/>
              </a:rPr>
              <a:t>csv</a:t>
            </a:r>
            <a:r>
              <a:rPr lang="ja-JP" altLang="en-US" sz="3200" dirty="0">
                <a:latin typeface="DIN Alternate" panose="020B0500000000000000"/>
                <a:ea typeface="Hiragino Kaku Gothic Pro W3" panose="020B0300000000000000"/>
              </a:rPr>
              <a:t>ファイルは特徴量と解を記入</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正答率を計算し、表示</a:t>
            </a:r>
            <a:endParaRPr lang="en-US" altLang="ja-JP" sz="3200" dirty="0">
              <a:latin typeface="DIN Alternate" panose="020B0500000000000000"/>
              <a:ea typeface="Hiragino Kaku Gothic Pro W3" panose="020B0300000000000000"/>
            </a:endParaRPr>
          </a:p>
        </p:txBody>
      </p:sp>
      <p:pic>
        <p:nvPicPr>
          <p:cNvPr id="11" name="図 10" descr="スクリーンショット が含まれている画像&#10;&#10;非常に高い精度で生成された説明">
            <a:extLst>
              <a:ext uri="{FF2B5EF4-FFF2-40B4-BE49-F238E27FC236}">
                <a16:creationId xmlns:a16="http://schemas.microsoft.com/office/drawing/2014/main" id="{E2A00713-5C5C-4597-8874-C2CD3578087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460412" y="35145409"/>
            <a:ext cx="3528778" cy="3036717"/>
          </a:xfrm>
          <a:prstGeom prst="rect">
            <a:avLst/>
          </a:prstGeom>
        </p:spPr>
      </p:pic>
      <p:graphicFrame>
        <p:nvGraphicFramePr>
          <p:cNvPr id="18" name="オブジェクト 17">
            <a:extLst>
              <a:ext uri="{FF2B5EF4-FFF2-40B4-BE49-F238E27FC236}">
                <a16:creationId xmlns:a16="http://schemas.microsoft.com/office/drawing/2014/main" id="{E179316A-8B64-49B2-A7CD-A3750CCEF95E}"/>
              </a:ext>
            </a:extLst>
          </p:cNvPr>
          <p:cNvGraphicFramePr>
            <a:graphicFrameLocks noChangeAspect="1"/>
          </p:cNvGraphicFramePr>
          <p:nvPr>
            <p:extLst>
              <p:ext uri="{D42A27DB-BD31-4B8C-83A1-F6EECF244321}">
                <p14:modId xmlns:p14="http://schemas.microsoft.com/office/powerpoint/2010/main" val="1610795538"/>
              </p:ext>
            </p:extLst>
          </p:nvPr>
        </p:nvGraphicFramePr>
        <p:xfrm>
          <a:off x="15867063" y="19307175"/>
          <a:ext cx="13812837" cy="5226050"/>
        </p:xfrm>
        <a:graphic>
          <a:graphicData uri="http://schemas.openxmlformats.org/presentationml/2006/ole">
            <mc:AlternateContent xmlns:mc="http://schemas.openxmlformats.org/markup-compatibility/2006">
              <mc:Choice xmlns:v="urn:schemas-microsoft-com:vml" Requires="v">
                <p:oleObj spid="_x0000_s1045" name="シート" r:id="rId24" imgW="7594600" imgH="2603500" progId="Excel.Sheet.12">
                  <p:embed/>
                </p:oleObj>
              </mc:Choice>
              <mc:Fallback>
                <p:oleObj name="シート" r:id="rId24" imgW="7594600" imgH="2603500" progId="Excel.Sheet.12">
                  <p:embed/>
                  <p:pic>
                    <p:nvPicPr>
                      <p:cNvPr id="0" name=""/>
                      <p:cNvPicPr/>
                      <p:nvPr/>
                    </p:nvPicPr>
                    <p:blipFill>
                      <a:blip r:embed="rId25"/>
                      <a:stretch>
                        <a:fillRect/>
                      </a:stretch>
                    </p:blipFill>
                    <p:spPr>
                      <a:xfrm>
                        <a:off x="15867063" y="19307175"/>
                        <a:ext cx="13812837" cy="5226050"/>
                      </a:xfrm>
                      <a:prstGeom prst="rect">
                        <a:avLst/>
                      </a:prstGeom>
                    </p:spPr>
                  </p:pic>
                </p:oleObj>
              </mc:Fallback>
            </mc:AlternateContent>
          </a:graphicData>
        </a:graphic>
      </p:graphicFrame>
      <p:sp>
        <p:nvSpPr>
          <p:cNvPr id="136" name="テキスト ボックス 135">
            <a:extLst>
              <a:ext uri="{FF2B5EF4-FFF2-40B4-BE49-F238E27FC236}">
                <a16:creationId xmlns:a16="http://schemas.microsoft.com/office/drawing/2014/main" id="{6DCE5E3B-166E-41B1-8963-77F2E4827EC4}"/>
              </a:ext>
            </a:extLst>
          </p:cNvPr>
          <p:cNvSpPr txBox="1"/>
          <p:nvPr/>
        </p:nvSpPr>
        <p:spPr>
          <a:xfrm>
            <a:off x="16004082" y="28762013"/>
            <a:ext cx="6394781"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未登録画像の処理</a:t>
            </a:r>
          </a:p>
        </p:txBody>
      </p:sp>
      <p:sp>
        <p:nvSpPr>
          <p:cNvPr id="137" name="テキスト ボックス 136">
            <a:extLst>
              <a:ext uri="{FF2B5EF4-FFF2-40B4-BE49-F238E27FC236}">
                <a16:creationId xmlns:a16="http://schemas.microsoft.com/office/drawing/2014/main" id="{01020958-8DA3-4A8F-82B1-E93DA159CCF6}"/>
              </a:ext>
            </a:extLst>
          </p:cNvPr>
          <p:cNvSpPr txBox="1"/>
          <p:nvPr/>
        </p:nvSpPr>
        <p:spPr>
          <a:xfrm>
            <a:off x="15941246" y="29737180"/>
            <a:ext cx="13312309" cy="3908442"/>
          </a:xfrm>
          <a:prstGeom prst="rect">
            <a:avLst/>
          </a:prstGeom>
          <a:noFill/>
        </p:spPr>
        <p:txBody>
          <a:bodyPr wrap="square" rtlCol="0">
            <a:spAutoFit/>
          </a:bodyPr>
          <a:lstStyle/>
          <a:p>
            <a:pPr>
              <a:lnSpc>
                <a:spcPct val="150000"/>
              </a:lnSpc>
            </a:pPr>
            <a:r>
              <a:rPr lang="ja-JP" altLang="en-US" sz="2800" dirty="0">
                <a:latin typeface="DIN Alternate" panose="020B0500000000000000"/>
                <a:ea typeface="Hiragino Kaku Gothic Pro W3" panose="020B0300000000000000"/>
              </a:rPr>
              <a:t>実際の顔認識システムでは、分類だけでなく、データベースに無い顔画像が入力された場合、未登録の人物として除外</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リジェクト</a:t>
            </a:r>
            <a:r>
              <a:rPr lang="en-US" altLang="ja-JP" sz="2800" dirty="0">
                <a:latin typeface="DIN Alternate" panose="020B0500000000000000"/>
                <a:ea typeface="Hiragino Kaku Gothic Pro W3" panose="020B0300000000000000"/>
              </a:rPr>
              <a:t>)</a:t>
            </a:r>
            <a:r>
              <a:rPr lang="ja-JP" altLang="en-US" sz="2800" dirty="0">
                <a:latin typeface="DIN Alternate" panose="020B0500000000000000"/>
                <a:ea typeface="Hiragino Kaku Gothic Pro W3" panose="020B0300000000000000"/>
              </a:rPr>
              <a:t>する必要がある。今回開発したシステムでは、データベースの画像との一致度が閾値未満であれば除外するという処理を適用した。確実にリジェクトを確実に成功させるためには、正しい結果のものも除外しなければならなかった。上記の正答率が最も高かった手法でリジェクトを確実に成功させた時の正答率は</a:t>
            </a:r>
            <a:r>
              <a:rPr lang="en-US" altLang="ja-JP" sz="2800" dirty="0">
                <a:solidFill>
                  <a:srgbClr val="C00000"/>
                </a:solidFill>
                <a:latin typeface="DIN Alternate" panose="020B0500000000000000"/>
                <a:ea typeface="Hiragino Kaku Gothic Pro W3" panose="020B0300000000000000"/>
              </a:rPr>
              <a:t>50%</a:t>
            </a:r>
            <a:r>
              <a:rPr lang="ja-JP" altLang="en-US" sz="2800" dirty="0">
                <a:latin typeface="DIN Alternate" panose="020B0500000000000000"/>
                <a:ea typeface="Hiragino Kaku Gothic Pro W3" panose="020B0300000000000000"/>
              </a:rPr>
              <a:t>程度であった。</a:t>
            </a:r>
            <a:endParaRPr lang="en-US" altLang="ja-JP" sz="2800" dirty="0">
              <a:latin typeface="DIN Alternate" panose="020B0500000000000000"/>
              <a:ea typeface="Hiragino Kaku Gothic Pro W3" panose="020B0300000000000000"/>
            </a:endParaRPr>
          </a:p>
        </p:txBody>
      </p:sp>
      <p:sp>
        <p:nvSpPr>
          <p:cNvPr id="138" name="テキスト ボックス 137">
            <a:extLst>
              <a:ext uri="{FF2B5EF4-FFF2-40B4-BE49-F238E27FC236}">
                <a16:creationId xmlns:a16="http://schemas.microsoft.com/office/drawing/2014/main" id="{15B7726D-35E7-4BFB-ACCB-0D4A35A94C2C}"/>
              </a:ext>
            </a:extLst>
          </p:cNvPr>
          <p:cNvSpPr txBox="1"/>
          <p:nvPr/>
        </p:nvSpPr>
        <p:spPr>
          <a:xfrm>
            <a:off x="16148099" y="38938344"/>
            <a:ext cx="5767614" cy="923330"/>
          </a:xfrm>
          <a:prstGeom prst="rect">
            <a:avLst/>
          </a:prstGeom>
          <a:noFill/>
        </p:spPr>
        <p:txBody>
          <a:bodyPr wrap="square" rtlCol="0">
            <a:spAutoFit/>
          </a:bodyPr>
          <a:lstStyle/>
          <a:p>
            <a:r>
              <a:rPr lang="ja-JP" altLang="en-US" sz="5400" b="1" dirty="0">
                <a:latin typeface="DIN Alternate" panose="020B0500000000000000"/>
                <a:ea typeface="Hiragino Kaku Gothic Pro W3" panose="020B0300000000000000"/>
              </a:rPr>
              <a:t>まとめ</a:t>
            </a:r>
          </a:p>
        </p:txBody>
      </p:sp>
      <p:sp>
        <p:nvSpPr>
          <p:cNvPr id="140" name="テキスト ボックス 139">
            <a:extLst>
              <a:ext uri="{FF2B5EF4-FFF2-40B4-BE49-F238E27FC236}">
                <a16:creationId xmlns:a16="http://schemas.microsoft.com/office/drawing/2014/main" id="{59DA369C-59AE-4622-A6BA-E3C950C0ED95}"/>
              </a:ext>
            </a:extLst>
          </p:cNvPr>
          <p:cNvSpPr txBox="1"/>
          <p:nvPr/>
        </p:nvSpPr>
        <p:spPr>
          <a:xfrm>
            <a:off x="15941246" y="39976974"/>
            <a:ext cx="13312309" cy="223760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正答率：最も正答率が高い手法で</a:t>
            </a:r>
            <a:r>
              <a:rPr lang="en-US" altLang="ja-JP" sz="3200" dirty="0">
                <a:solidFill>
                  <a:srgbClr val="C00000"/>
                </a:solidFill>
                <a:latin typeface="DIN Alternate" panose="020B0500000000000000"/>
                <a:ea typeface="Hiragino Kaku Gothic Pro W3" panose="020B0300000000000000"/>
              </a:rPr>
              <a:t>82.76%</a:t>
            </a:r>
            <a:r>
              <a:rPr lang="ja-JP" altLang="en-US" sz="3200" dirty="0">
                <a:latin typeface="DIN Alternate" panose="020B0500000000000000"/>
                <a:ea typeface="Hiragino Kaku Gothic Pro W3" panose="020B0300000000000000"/>
              </a:rPr>
              <a:t>を達成</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ja-JP" altLang="en-US" sz="3200" dirty="0">
                <a:latin typeface="DIN Alternate" panose="020B0500000000000000"/>
                <a:ea typeface="Hiragino Kaku Gothic Pro W3" panose="020B0300000000000000"/>
              </a:rPr>
              <a:t>除外処理：全ての未登録画像を除外した場合、正答率</a:t>
            </a:r>
            <a:r>
              <a:rPr lang="en-US" altLang="ja-JP" sz="3200" dirty="0">
                <a:solidFill>
                  <a:srgbClr val="C00000"/>
                </a:solidFill>
                <a:latin typeface="DIN Alternate" panose="020B0500000000000000"/>
                <a:ea typeface="Hiragino Kaku Gothic Pro W3" panose="020B0300000000000000"/>
              </a:rPr>
              <a:t>50%</a:t>
            </a:r>
            <a:r>
              <a:rPr lang="ja-JP" altLang="en-US" sz="3200" dirty="0">
                <a:latin typeface="DIN Alternate" panose="020B0500000000000000"/>
                <a:ea typeface="Hiragino Kaku Gothic Pro W3" panose="020B0300000000000000"/>
              </a:rPr>
              <a:t>を達成</a:t>
            </a:r>
            <a:endParaRPr lang="en-US" altLang="ja-JP" sz="3200" dirty="0">
              <a:latin typeface="DIN Alternate" panose="020B0500000000000000"/>
              <a:ea typeface="Hiragino Kaku Gothic Pro W3" panose="020B0300000000000000"/>
            </a:endParaRPr>
          </a:p>
          <a:p>
            <a:pPr marL="457200" indent="-457200">
              <a:lnSpc>
                <a:spcPct val="150000"/>
              </a:lnSpc>
              <a:buFont typeface="Arial" panose="020B0604020202020204" pitchFamily="34" charset="0"/>
              <a:buChar char="•"/>
            </a:pP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：検証に利用できる</a:t>
            </a:r>
            <a:r>
              <a:rPr lang="en-US" altLang="ja-JP" sz="3200" dirty="0">
                <a:latin typeface="DIN Alternate" panose="020B0500000000000000"/>
                <a:ea typeface="Hiragino Kaku Gothic Pro W3" panose="020B0300000000000000"/>
              </a:rPr>
              <a:t>GUI</a:t>
            </a:r>
            <a:r>
              <a:rPr lang="ja-JP" altLang="en-US" sz="3200" dirty="0">
                <a:latin typeface="DIN Alternate" panose="020B0500000000000000"/>
                <a:ea typeface="Hiragino Kaku Gothic Pro W3" panose="020B0300000000000000"/>
              </a:rPr>
              <a:t>を作成</a:t>
            </a:r>
            <a:endParaRPr lang="en-US" altLang="ja-JP" sz="3200" dirty="0">
              <a:latin typeface="DIN Alternate" panose="020B0500000000000000"/>
              <a:ea typeface="Hiragino Kaku Gothic Pro W3" panose="020B0300000000000000"/>
            </a:endParaRPr>
          </a:p>
        </p:txBody>
      </p:sp>
      <p:cxnSp>
        <p:nvCxnSpPr>
          <p:cNvPr id="20" name="直線コネクタ 19">
            <a:extLst>
              <a:ext uri="{FF2B5EF4-FFF2-40B4-BE49-F238E27FC236}">
                <a16:creationId xmlns:a16="http://schemas.microsoft.com/office/drawing/2014/main" id="{DCB639D4-EF28-4F10-BDEA-33899EE14492}"/>
              </a:ext>
            </a:extLst>
          </p:cNvPr>
          <p:cNvCxnSpPr/>
          <p:nvPr/>
        </p:nvCxnSpPr>
        <p:spPr>
          <a:xfrm>
            <a:off x="1458467" y="6282582"/>
            <a:ext cx="2700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79D0D81-FA38-478A-9331-89D211140104}"/>
              </a:ext>
            </a:extLst>
          </p:cNvPr>
          <p:cNvCxnSpPr>
            <a:cxnSpLocks/>
          </p:cNvCxnSpPr>
          <p:nvPr/>
        </p:nvCxnSpPr>
        <p:spPr>
          <a:xfrm>
            <a:off x="15139987" y="6718517"/>
            <a:ext cx="72008" cy="35640073"/>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F540590E-9660-4068-9FED-AFC9C15A7177}"/>
              </a:ext>
            </a:extLst>
          </p:cNvPr>
          <p:cNvCxnSpPr/>
          <p:nvPr/>
        </p:nvCxnSpPr>
        <p:spPr>
          <a:xfrm>
            <a:off x="237611" y="2826198"/>
            <a:ext cx="2952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FA50EB7-9FD5-4780-9B96-27D631C97D61}"/>
              </a:ext>
            </a:extLst>
          </p:cNvPr>
          <p:cNvCxnSpPr>
            <a:cxnSpLocks/>
          </p:cNvCxnSpPr>
          <p:nvPr/>
        </p:nvCxnSpPr>
        <p:spPr>
          <a:xfrm>
            <a:off x="1315811" y="12475270"/>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D6BEDCF5-0648-49B2-8C2E-8B20CDB08487}"/>
              </a:ext>
            </a:extLst>
          </p:cNvPr>
          <p:cNvCxnSpPr>
            <a:cxnSpLocks/>
          </p:cNvCxnSpPr>
          <p:nvPr/>
        </p:nvCxnSpPr>
        <p:spPr>
          <a:xfrm>
            <a:off x="1468211" y="20540166"/>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4F5D672E-628B-4DA4-A7B1-4331AC947CC0}"/>
              </a:ext>
            </a:extLst>
          </p:cNvPr>
          <p:cNvCxnSpPr>
            <a:cxnSpLocks/>
          </p:cNvCxnSpPr>
          <p:nvPr/>
        </p:nvCxnSpPr>
        <p:spPr>
          <a:xfrm>
            <a:off x="1531835" y="32205462"/>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698F50B1-71AF-4580-BC16-3A549AD9C181}"/>
              </a:ext>
            </a:extLst>
          </p:cNvPr>
          <p:cNvCxnSpPr>
            <a:cxnSpLocks/>
          </p:cNvCxnSpPr>
          <p:nvPr/>
        </p:nvCxnSpPr>
        <p:spPr>
          <a:xfrm>
            <a:off x="16148099" y="17947878"/>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1F06C4E3-5560-4324-A0CF-345A6B535188}"/>
              </a:ext>
            </a:extLst>
          </p:cNvPr>
          <p:cNvCxnSpPr>
            <a:cxnSpLocks/>
          </p:cNvCxnSpPr>
          <p:nvPr/>
        </p:nvCxnSpPr>
        <p:spPr>
          <a:xfrm>
            <a:off x="16220107" y="28605062"/>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8AD61CA6-A8B5-4DEC-8E5E-A6B4FE8BF631}"/>
              </a:ext>
            </a:extLst>
          </p:cNvPr>
          <p:cNvCxnSpPr>
            <a:cxnSpLocks/>
          </p:cNvCxnSpPr>
          <p:nvPr/>
        </p:nvCxnSpPr>
        <p:spPr>
          <a:xfrm>
            <a:off x="16221467" y="33936105"/>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2EB3B668-172F-4AD6-92BB-F95F2E0504A5}"/>
              </a:ext>
            </a:extLst>
          </p:cNvPr>
          <p:cNvCxnSpPr>
            <a:cxnSpLocks/>
          </p:cNvCxnSpPr>
          <p:nvPr/>
        </p:nvCxnSpPr>
        <p:spPr>
          <a:xfrm>
            <a:off x="16291729" y="38714129"/>
            <a:ext cx="12240000" cy="0"/>
          </a:xfrm>
          <a:prstGeom prst="line">
            <a:avLst/>
          </a:prstGeom>
          <a:ln w="88900">
            <a:solidFill>
              <a:srgbClr val="80808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302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680</Words>
  <Application>Microsoft Macintosh PowerPoint</Application>
  <PresentationFormat>ユーザー設定</PresentationFormat>
  <Paragraphs>78</Paragraphs>
  <Slides>1</Slides>
  <Notes>1</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Arial</vt:lpstr>
      <vt:lpstr>DIN Alternate</vt:lpstr>
      <vt:lpstr>Calibri</vt:lpstr>
      <vt:lpstr>Office テーマ</vt:lpstr>
      <vt:lpstr>Microsoft Excel ワークシート</vt:lpstr>
      <vt:lpstr>情報通信プロジェクト実験マルチメディア情報検索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s13137@numazu.kosen-ac.jp</cp:lastModifiedBy>
  <cp:revision>99</cp:revision>
  <cp:lastPrinted>2019-01-23T05:34:48Z</cp:lastPrinted>
  <dcterms:created xsi:type="dcterms:W3CDTF">2013-06-11T08:36:10Z</dcterms:created>
  <dcterms:modified xsi:type="dcterms:W3CDTF">2019-01-23T05:35:57Z</dcterms:modified>
</cp:coreProperties>
</file>