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85" r:id="rId6"/>
    <p:sldId id="259" r:id="rId7"/>
    <p:sldId id="260" r:id="rId8"/>
    <p:sldId id="266" r:id="rId9"/>
    <p:sldId id="269" r:id="rId10"/>
    <p:sldId id="270" r:id="rId11"/>
    <p:sldId id="268" r:id="rId12"/>
    <p:sldId id="273" r:id="rId13"/>
    <p:sldId id="280" r:id="rId14"/>
    <p:sldId id="264" r:id="rId15"/>
    <p:sldId id="279" r:id="rId16"/>
    <p:sldId id="277" r:id="rId17"/>
    <p:sldId id="284" r:id="rId18"/>
    <p:sldId id="278" r:id="rId19"/>
    <p:sldId id="282" r:id="rId20"/>
    <p:sldId id="283" r:id="rId21"/>
    <p:sldId id="265" r:id="rId22"/>
    <p:sldId id="27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67" autoAdjust="0"/>
    <p:restoredTop sz="94533" autoAdjust="0"/>
  </p:normalViewPr>
  <p:slideViewPr>
    <p:cSldViewPr snapToGrid="0" snapToObjects="1">
      <p:cViewPr varScale="1">
        <p:scale>
          <a:sx n="99" d="100"/>
          <a:sy n="99" d="100"/>
        </p:scale>
        <p:origin x="192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1-4418-A6C8-7F8BF4BCD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461-4418-A6C8-7F8BF4BCD1E5}"/>
              </c:ext>
            </c:extLst>
          </c:dPt>
          <c:cat>
            <c:strRef>
              <c:f>Sheet1!$A$1:$A$3</c:f>
              <c:strCache>
                <c:ptCount val="3"/>
                <c:pt idx="0">
                  <c:v>ピクセルマッチング</c:v>
                </c:pt>
                <c:pt idx="1">
                  <c:v>CNN</c:v>
                </c:pt>
                <c:pt idx="2">
                  <c:v>DCTマッチング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50</c:v>
                </c:pt>
                <c:pt idx="1">
                  <c:v>62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3-4BA1-AF93-6AB37D349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7449576"/>
        <c:axId val="607446624"/>
      </c:barChart>
      <c:catAx>
        <c:axId val="60744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iragino Kaku Gothic Pro W3" panose="020B0300000000000000"/>
                <a:cs typeface="+mn-cs"/>
              </a:defRPr>
            </a:pPr>
            <a:endParaRPr lang="ja-JP"/>
          </a:p>
        </c:txPr>
        <c:crossAx val="607446624"/>
        <c:crosses val="autoZero"/>
        <c:auto val="1"/>
        <c:lblAlgn val="ctr"/>
        <c:lblOffset val="100"/>
        <c:noMultiLvlLbl val="0"/>
      </c:catAx>
      <c:valAx>
        <c:axId val="6074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iragino Kaku Gothic Pro W3" panose="020B0300000000000000"/>
                    <a:cs typeface="+mn-cs"/>
                  </a:defRPr>
                </a:pPr>
                <a:r>
                  <a:rPr lang="ja-JP" altLang="en-US" sz="1800" dirty="0">
                    <a:ea typeface="Hiragino Kaku Gothic Pro W3" panose="020B0300000000000000"/>
                  </a:rPr>
                  <a:t>認識精度</a:t>
                </a:r>
                <a:r>
                  <a:rPr lang="en-US" altLang="ja-JP" sz="1800" dirty="0">
                    <a:latin typeface="DIN Alternate" panose="020B0500000000000000"/>
                    <a:ea typeface="Hiragino Kaku Gothic Pro W3" panose="020B0300000000000000"/>
                  </a:rPr>
                  <a:t>[%]</a:t>
                </a:r>
                <a:endParaRPr lang="ja-JP" altLang="en-US" sz="1800" dirty="0">
                  <a:latin typeface="DIN Alternate" panose="020B0500000000000000"/>
                  <a:ea typeface="Hiragino Kaku Gothic Pro W3" panose="020B030000000000000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iragino Kaku Gothic Pro W3" panose="020B0300000000000000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44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47EB-3155-494F-BA82-C3F1D9480B24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0F9C-5D17-4C12-AD78-18BABC3D1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8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5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2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4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8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8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1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1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ProgressBarBG">
            <a:extLst>
              <a:ext uri="{FF2B5EF4-FFF2-40B4-BE49-F238E27FC236}">
                <a16:creationId xmlns:a16="http://schemas.microsoft.com/office/drawing/2014/main" id="{D00163D5-07F4-954E-8E25-7EB594086E03}"/>
              </a:ext>
            </a:extLst>
          </p:cNvPr>
          <p:cNvSpPr/>
          <p:nvPr userDrawn="1"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9.jpg"/><Relationship Id="rId7" Type="http://schemas.openxmlformats.org/officeDocument/2006/relationships/image" Target="../media/image52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51.jpg"/><Relationship Id="rId10" Type="http://schemas.openxmlformats.org/officeDocument/2006/relationships/image" Target="../media/image55.jpg"/><Relationship Id="rId4" Type="http://schemas.openxmlformats.org/officeDocument/2006/relationships/image" Target="../media/image50.jpg"/><Relationship Id="rId9" Type="http://schemas.openxmlformats.org/officeDocument/2006/relationships/image" Target="../media/image5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LightGB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km2261/kaggle-in?next_slideshow=1" TargetMode="External"/><Relationship Id="rId2" Type="http://schemas.openxmlformats.org/officeDocument/2006/relationships/hyperlink" Target="https://papers.nips.cc/paper/6907-lightgbm-a-highly-efficient-gradient-boosting-decision-tree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8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jpg"/><Relationship Id="rId7" Type="http://schemas.openxmlformats.org/officeDocument/2006/relationships/image" Target="../media/image3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572004"/>
            <a:ext cx="4855028" cy="183041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DIN Alternate" panose="020B0500000000000000" pitchFamily="34" charset="0"/>
              </a:rPr>
              <a:t>2018/11/29(</a:t>
            </a:r>
            <a:r>
              <a:rPr lang="ja-JP" altLang="en-US" sz="2800">
                <a:latin typeface="DIN Alternate" panose="020B0500000000000000" pitchFamily="34" charset="0"/>
              </a:rPr>
              <a:t>木</a:t>
            </a:r>
            <a:r>
              <a:rPr lang="en-US" altLang="ja-JP" sz="2800" dirty="0">
                <a:latin typeface="DIN Alternate" panose="020B0500000000000000" pitchFamily="34" charset="0"/>
              </a:rPr>
              <a:t>)</a:t>
            </a:r>
          </a:p>
          <a:p>
            <a:r>
              <a:rPr lang="ja-JP" altLang="en-US" sz="2800"/>
              <a:t>伊藤広樹　　</a:t>
            </a:r>
            <a:r>
              <a:rPr kumimoji="1" lang="ja-JP" altLang="en-US" sz="2800"/>
              <a:t>平尾礼央</a:t>
            </a:r>
            <a:endParaRPr lang="en-US" altLang="ja-JP" sz="2800" dirty="0"/>
          </a:p>
          <a:p>
            <a:r>
              <a:rPr kumimoji="1" lang="ja-JP" altLang="en-US" sz="280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/>
              <a:t>林田和磨</a:t>
            </a: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69BC9673-EFED-C445-8151-8A9DD9C1A2D6}"/>
              </a:ext>
            </a:extLst>
          </p:cNvPr>
          <p:cNvSpPr/>
          <p:nvPr/>
        </p:nvSpPr>
        <p:spPr>
          <a:xfrm>
            <a:off x="0" y="6731000"/>
            <a:ext cx="58057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1F8BB88-592C-4346-AD9D-52302D2DEE0A}"/>
              </a:ext>
            </a:extLst>
          </p:cNvPr>
          <p:cNvGrpSpPr/>
          <p:nvPr/>
        </p:nvGrpSpPr>
        <p:grpSpPr>
          <a:xfrm>
            <a:off x="875211" y="1632632"/>
            <a:ext cx="5052335" cy="3856906"/>
            <a:chOff x="875211" y="1632632"/>
            <a:chExt cx="5052335" cy="3856906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B99AA2CE-9218-D14F-8EA6-DC3E5D2E82DA}"/>
                </a:ext>
              </a:extLst>
            </p:cNvPr>
            <p:cNvSpPr/>
            <p:nvPr/>
          </p:nvSpPr>
          <p:spPr>
            <a:xfrm>
              <a:off x="2116244" y="1632632"/>
              <a:ext cx="1628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DIN Alternate" panose="020B0500000000000000"/>
                  <a:ea typeface="Hiragino Kaku Gothic Pro W3" panose="020B0300000000000000" pitchFamily="34" charset="-128"/>
                </a:rPr>
                <a:t>K</a:t>
              </a:r>
              <a:r>
                <a:rPr lang="ja-JP" altLang="en-US" sz="2400" b="1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最近傍法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2D9DF527-6B4B-2F44-A354-CA5C9047F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2428858"/>
              <a:ext cx="0" cy="2658095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B1AFDCD-5AE5-FB43-8463-5FDA92AB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5086171"/>
              <a:ext cx="3816980" cy="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1ACBA91-D726-C244-8A7B-BEFC41F832FF}"/>
                </a:ext>
              </a:extLst>
            </p:cNvPr>
            <p:cNvSpPr/>
            <p:nvPr/>
          </p:nvSpPr>
          <p:spPr>
            <a:xfrm>
              <a:off x="2230213" y="2958889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三角形 187">
              <a:extLst>
                <a:ext uri="{FF2B5EF4-FFF2-40B4-BE49-F238E27FC236}">
                  <a16:creationId xmlns:a16="http://schemas.microsoft.com/office/drawing/2014/main" id="{66973352-2DD0-F540-BE39-67FE2AA5DED7}"/>
                </a:ext>
              </a:extLst>
            </p:cNvPr>
            <p:cNvSpPr/>
            <p:nvPr/>
          </p:nvSpPr>
          <p:spPr>
            <a:xfrm>
              <a:off x="4101360" y="4443133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星 5 188">
              <a:extLst>
                <a:ext uri="{FF2B5EF4-FFF2-40B4-BE49-F238E27FC236}">
                  <a16:creationId xmlns:a16="http://schemas.microsoft.com/office/drawing/2014/main" id="{4D745AB0-53D4-0A45-83E2-72A97F2FE0B1}"/>
                </a:ext>
              </a:extLst>
            </p:cNvPr>
            <p:cNvSpPr/>
            <p:nvPr/>
          </p:nvSpPr>
          <p:spPr>
            <a:xfrm>
              <a:off x="2828809" y="3601665"/>
              <a:ext cx="296133" cy="29613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44ED9E7C-B9CD-C34D-BFFE-501DB1EEF48A}"/>
                </a:ext>
              </a:extLst>
            </p:cNvPr>
            <p:cNvSpPr/>
            <p:nvPr/>
          </p:nvSpPr>
          <p:spPr>
            <a:xfrm>
              <a:off x="2344274" y="3117130"/>
              <a:ext cx="1265202" cy="126520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B79423EB-F104-DD42-A00E-F6EBCF0B0FDB}"/>
                </a:ext>
              </a:extLst>
            </p:cNvPr>
            <p:cNvSpPr/>
            <p:nvPr/>
          </p:nvSpPr>
          <p:spPr>
            <a:xfrm>
              <a:off x="1729129" y="2490973"/>
              <a:ext cx="2492349" cy="249234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0C320CB3-06BD-6543-9F12-0F15647ED09D}"/>
                </a:ext>
              </a:extLst>
            </p:cNvPr>
            <p:cNvSpPr/>
            <p:nvPr/>
          </p:nvSpPr>
          <p:spPr>
            <a:xfrm>
              <a:off x="2534835" y="3429386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三角形 192">
              <a:extLst>
                <a:ext uri="{FF2B5EF4-FFF2-40B4-BE49-F238E27FC236}">
                  <a16:creationId xmlns:a16="http://schemas.microsoft.com/office/drawing/2014/main" id="{06A18833-3EAF-4E45-ABB9-02D403BB06FF}"/>
                </a:ext>
              </a:extLst>
            </p:cNvPr>
            <p:cNvSpPr/>
            <p:nvPr/>
          </p:nvSpPr>
          <p:spPr>
            <a:xfrm>
              <a:off x="3167526" y="3750512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三角形 193">
              <a:extLst>
                <a:ext uri="{FF2B5EF4-FFF2-40B4-BE49-F238E27FC236}">
                  <a16:creationId xmlns:a16="http://schemas.microsoft.com/office/drawing/2014/main" id="{34DB9546-0A14-DB44-B28A-CDEC73D880A7}"/>
                </a:ext>
              </a:extLst>
            </p:cNvPr>
            <p:cNvSpPr/>
            <p:nvPr/>
          </p:nvSpPr>
          <p:spPr>
            <a:xfrm>
              <a:off x="3247491" y="342807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6585F76-D756-BB40-9AC3-5DBF76B55BCF}"/>
                </a:ext>
              </a:extLst>
            </p:cNvPr>
            <p:cNvSpPr/>
            <p:nvPr/>
          </p:nvSpPr>
          <p:spPr>
            <a:xfrm>
              <a:off x="2779918" y="2805538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81E64B2-13E1-CD4C-B7DD-F4BCC596D005}"/>
                </a:ext>
              </a:extLst>
            </p:cNvPr>
            <p:cNvSpPr/>
            <p:nvPr/>
          </p:nvSpPr>
          <p:spPr>
            <a:xfrm>
              <a:off x="1926229" y="3645204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9D279DA-ABF8-9A44-ABE1-DC4B998C3B42}"/>
                </a:ext>
              </a:extLst>
            </p:cNvPr>
            <p:cNvSpPr/>
            <p:nvPr/>
          </p:nvSpPr>
          <p:spPr>
            <a:xfrm>
              <a:off x="1424370" y="2948555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三角形 197">
              <a:extLst>
                <a:ext uri="{FF2B5EF4-FFF2-40B4-BE49-F238E27FC236}">
                  <a16:creationId xmlns:a16="http://schemas.microsoft.com/office/drawing/2014/main" id="{E2576212-9FF9-AA4C-9A1B-21E1E4E941F3}"/>
                </a:ext>
              </a:extLst>
            </p:cNvPr>
            <p:cNvSpPr/>
            <p:nvPr/>
          </p:nvSpPr>
          <p:spPr>
            <a:xfrm>
              <a:off x="4600925" y="4742328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三角形 198">
              <a:extLst>
                <a:ext uri="{FF2B5EF4-FFF2-40B4-BE49-F238E27FC236}">
                  <a16:creationId xmlns:a16="http://schemas.microsoft.com/office/drawing/2014/main" id="{F406F2FA-71D3-F74D-97A6-BADB6291AFC9}"/>
                </a:ext>
              </a:extLst>
            </p:cNvPr>
            <p:cNvSpPr/>
            <p:nvPr/>
          </p:nvSpPr>
          <p:spPr>
            <a:xfrm>
              <a:off x="4700249" y="410351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280FEA80-6E95-7944-A4AD-384DE2F5ABA4}"/>
                </a:ext>
              </a:extLst>
            </p:cNvPr>
            <p:cNvSpPr txBox="1"/>
            <p:nvPr/>
          </p:nvSpPr>
          <p:spPr>
            <a:xfrm>
              <a:off x="2992426" y="5027873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kumimoji="1" lang="en-US" altLang="ja-JP" sz="2400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27981C6A-485B-3A42-9AE7-5B530E32D4DF}"/>
                </a:ext>
              </a:extLst>
            </p:cNvPr>
            <p:cNvSpPr txBox="1"/>
            <p:nvPr/>
          </p:nvSpPr>
          <p:spPr>
            <a:xfrm>
              <a:off x="875211" y="3590065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lang="en-US" altLang="ja-JP" sz="2400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8FF7016B-CD87-0744-8E94-D3A1ADD5F0C6}"/>
                </a:ext>
              </a:extLst>
            </p:cNvPr>
            <p:cNvSpPr txBox="1"/>
            <p:nvPr/>
          </p:nvSpPr>
          <p:spPr>
            <a:xfrm>
              <a:off x="2676266" y="3925477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</a:t>
              </a:r>
              <a:r>
                <a:rPr kumimoji="1" lang="en-US" altLang="ja-JP" sz="2400" dirty="0">
                  <a:latin typeface="DIN Alternate" panose="020B0500000000000000" pitchFamily="34" charset="0"/>
                </a:rPr>
                <a:t>=3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2B533152-AB7D-A243-BD2F-7F96F512A9AC}"/>
                </a:ext>
              </a:extLst>
            </p:cNvPr>
            <p:cNvSpPr txBox="1"/>
            <p:nvPr/>
          </p:nvSpPr>
          <p:spPr>
            <a:xfrm>
              <a:off x="2681514" y="4566122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k=6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BD4B7819-FCEE-3540-B6F8-7427E9D7C75A}"/>
                </a:ext>
              </a:extLst>
            </p:cNvPr>
            <p:cNvSpPr txBox="1"/>
            <p:nvPr/>
          </p:nvSpPr>
          <p:spPr>
            <a:xfrm>
              <a:off x="4276132" y="2220337"/>
              <a:ext cx="1651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■：</a:t>
              </a:r>
              <a:r>
                <a:rPr lang="en-US" altLang="ja-JP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ClassA</a:t>
              </a:r>
            </a:p>
            <a:p>
              <a:r>
                <a:rPr kumimoji="1" lang="ja-JP" altLang="en-US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▲：</a:t>
              </a:r>
              <a:r>
                <a:rPr kumimoji="1" lang="en-US" altLang="ja-JP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ClassB</a:t>
              </a:r>
            </a:p>
            <a:p>
              <a:r>
                <a:rPr lang="ja-JP" altLang="en-US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★：</a:t>
              </a:r>
              <a:r>
                <a:rPr lang="en-US" altLang="ja-JP" dirty="0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Unknown</a:t>
              </a:r>
              <a:endParaRPr kumimoji="1" lang="ja-JP" altLang="en-US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endParaRPr>
            </a:p>
          </p:txBody>
        </p: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973331" y="5487116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特徴量でデータをプロット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特徴が近い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k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個のデータの多数決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750545" y="5487116"/>
            <a:ext cx="4820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画像をベクトルに変換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(KL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展開等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)</a:t>
            </a: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類似度が最も高いクラスに分類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416FF-87C4-410B-BB73-BFDBF60F44C1}"/>
              </a:ext>
            </a:extLst>
          </p:cNvPr>
          <p:cNvGrpSpPr/>
          <p:nvPr/>
        </p:nvGrpSpPr>
        <p:grpSpPr>
          <a:xfrm>
            <a:off x="6311992" y="1619446"/>
            <a:ext cx="5619721" cy="3751765"/>
            <a:chOff x="6311992" y="1619446"/>
            <a:chExt cx="5619721" cy="3751765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2910B834-8668-6142-97A2-6596EB2A17D1}"/>
                </a:ext>
              </a:extLst>
            </p:cNvPr>
            <p:cNvSpPr/>
            <p:nvPr/>
          </p:nvSpPr>
          <p:spPr>
            <a:xfrm>
              <a:off x="8079876" y="161944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13E58EEF-77C3-C54D-9DB5-2E9874AAA588}"/>
                </a:ext>
              </a:extLst>
            </p:cNvPr>
            <p:cNvSpPr/>
            <p:nvPr/>
          </p:nvSpPr>
          <p:spPr>
            <a:xfrm rot="19927612">
              <a:off x="7259588" y="2864308"/>
              <a:ext cx="1134533" cy="586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C6FFD0D0-C215-C64F-8034-807B7B9C377D}"/>
                </a:ext>
              </a:extLst>
            </p:cNvPr>
            <p:cNvSpPr/>
            <p:nvPr/>
          </p:nvSpPr>
          <p:spPr>
            <a:xfrm rot="1458090">
              <a:off x="9660058" y="2651865"/>
              <a:ext cx="1134533" cy="58628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E0E027F0-C0C3-F64C-ACF5-0EEBDFF16B25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H="1" flipV="1">
              <a:off x="7325399" y="3422658"/>
              <a:ext cx="1616251" cy="15800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19E66D0-CB21-194D-9C3F-8BA78C09653C}"/>
                </a:ext>
              </a:extLst>
            </p:cNvPr>
            <p:cNvCxnSpPr>
              <a:stCxn id="208" idx="6"/>
            </p:cNvCxnSpPr>
            <p:nvPr/>
          </p:nvCxnSpPr>
          <p:spPr>
            <a:xfrm>
              <a:off x="8328310" y="2892246"/>
              <a:ext cx="613340" cy="211045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B0502024-29FB-AF49-8F43-5EDFE940E657}"/>
                </a:ext>
              </a:extLst>
            </p:cNvPr>
            <p:cNvCxnSpPr>
              <a:endCxn id="209" idx="2"/>
            </p:cNvCxnSpPr>
            <p:nvPr/>
          </p:nvCxnSpPr>
          <p:spPr>
            <a:xfrm flipV="1">
              <a:off x="8941650" y="2711557"/>
              <a:ext cx="768672" cy="229114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2DD72136-399E-D645-99B6-9D607B0C5F19}"/>
                </a:ext>
              </a:extLst>
            </p:cNvPr>
            <p:cNvCxnSpPr>
              <a:cxnSpLocks/>
              <a:endCxn id="209" idx="6"/>
            </p:cNvCxnSpPr>
            <p:nvPr/>
          </p:nvCxnSpPr>
          <p:spPr>
            <a:xfrm flipV="1">
              <a:off x="8941650" y="3178461"/>
              <a:ext cx="1802677" cy="18242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605FE18A-3EC6-6244-A3F6-48EA608FA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1" y="2668838"/>
              <a:ext cx="354087" cy="2333865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16D61CD9-E896-9848-8FA9-10F68D78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0" y="3073208"/>
              <a:ext cx="1160381" cy="1929495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BCF17996-6B29-D443-9FDB-4D69CF5520D5}"/>
                </a:ext>
              </a:extLst>
            </p:cNvPr>
            <p:cNvCxnSpPr>
              <a:cxnSpLocks/>
            </p:cNvCxnSpPr>
            <p:nvPr/>
          </p:nvCxnSpPr>
          <p:spPr>
            <a:xfrm>
              <a:off x="9295738" y="2746066"/>
              <a:ext cx="806293" cy="327142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66A798BA-32CF-934E-82E1-19B464758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2706" y="3316477"/>
              <a:ext cx="1008946" cy="1686227"/>
            </a:xfrm>
            <a:prstGeom prst="straightConnector1">
              <a:avLst/>
            </a:prstGeom>
            <a:ln w="254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DF5AE52C-4C62-EA43-A721-91D15555C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706" y="2758132"/>
              <a:ext cx="1316913" cy="558345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7BD104BF-3854-6D43-A4B5-B53F87348CD9}"/>
                </a:ext>
              </a:extLst>
            </p:cNvPr>
            <p:cNvSpPr txBox="1"/>
            <p:nvPr/>
          </p:nvSpPr>
          <p:spPr>
            <a:xfrm>
              <a:off x="6325309" y="4494200"/>
              <a:ext cx="175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52F3E36B-E8EE-AE48-878D-76A15852A60B}"/>
                </a:ext>
              </a:extLst>
            </p:cNvPr>
            <p:cNvSpPr txBox="1"/>
            <p:nvPr/>
          </p:nvSpPr>
          <p:spPr>
            <a:xfrm>
              <a:off x="10129036" y="4284626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DF048DD-89F3-C54F-8C8C-2100ED26A786}"/>
                </a:ext>
              </a:extLst>
            </p:cNvPr>
            <p:cNvSpPr txBox="1"/>
            <p:nvPr/>
          </p:nvSpPr>
          <p:spPr>
            <a:xfrm>
              <a:off x="7932706" y="2262291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入力ベクトル</a:t>
              </a:r>
              <a:endParaRPr kumimoji="1" lang="ja-JP" altLang="en-US" dirty="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883648A-2BD7-42AF-8BE9-CE3CF2C62AC6}"/>
                </a:ext>
              </a:extLst>
            </p:cNvPr>
            <p:cNvGrpSpPr/>
            <p:nvPr/>
          </p:nvGrpSpPr>
          <p:grpSpPr>
            <a:xfrm>
              <a:off x="9777400" y="2981812"/>
              <a:ext cx="209593" cy="272357"/>
              <a:chOff x="9625918" y="3025823"/>
              <a:chExt cx="209593" cy="267170"/>
            </a:xfrm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FA1E4CC8-C316-2B4B-9421-43BD98413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1621" y="3025823"/>
                <a:ext cx="78701" cy="205199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34A45B69-AEEC-E749-80A9-8ECAF19B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5918" y="3224371"/>
                <a:ext cx="209593" cy="68622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56E24C2C-DB06-A540-AA11-B16CB6AA94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420" y="3241475"/>
              <a:ext cx="101607" cy="18660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69B9FB3-0F3E-4B44-8C12-87E3D195A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210" y="3419752"/>
              <a:ext cx="196273" cy="7543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3B45C070-2B9E-994B-9340-995869236EC1}"/>
                </a:ext>
              </a:extLst>
            </p:cNvPr>
            <p:cNvSpPr txBox="1"/>
            <p:nvPr/>
          </p:nvSpPr>
          <p:spPr>
            <a:xfrm>
              <a:off x="7559551" y="29895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kumimoji="1" lang="en-US" altLang="ja-JP" baseline="-25000" dirty="0"/>
                <a:t>1</a:t>
              </a:r>
              <a:endParaRPr kumimoji="1" lang="ja-JP" altLang="en-US"/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157059E4-F5C4-1948-A41C-C10D82940713}"/>
                </a:ext>
              </a:extLst>
            </p:cNvPr>
            <p:cNvSpPr txBox="1"/>
            <p:nvPr/>
          </p:nvSpPr>
          <p:spPr>
            <a:xfrm>
              <a:off x="10050727" y="27038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lang="en-US" altLang="ja-JP" baseline="-25000" dirty="0"/>
                <a:t>2</a:t>
              </a:r>
              <a:endParaRPr kumimoji="1" lang="ja-JP" altLang="en-US"/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5078B5A-5055-2F40-83C7-2F1A06DD0F16}"/>
                </a:ext>
              </a:extLst>
            </p:cNvPr>
            <p:cNvSpPr txBox="1"/>
            <p:nvPr/>
          </p:nvSpPr>
          <p:spPr>
            <a:xfrm>
              <a:off x="9061154" y="383358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B91BB4C8-5DE5-6941-8BD7-B150501DAC18}"/>
                </a:ext>
              </a:extLst>
            </p:cNvPr>
            <p:cNvSpPr txBox="1"/>
            <p:nvPr/>
          </p:nvSpPr>
          <p:spPr>
            <a:xfrm>
              <a:off x="8590846" y="3786977"/>
              <a:ext cx="50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lang="en-US" altLang="ja-JP" baseline="-25000" dirty="0">
                  <a:latin typeface="Century" panose="02040604050505020304" pitchFamily="18" charset="0"/>
                </a:rPr>
                <a:t>1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30" name="円弧 229">
              <a:extLst>
                <a:ext uri="{FF2B5EF4-FFF2-40B4-BE49-F238E27FC236}">
                  <a16:creationId xmlns:a16="http://schemas.microsoft.com/office/drawing/2014/main" id="{5E8EBA3C-6725-FF4C-B0A1-C9CD4E411555}"/>
                </a:ext>
              </a:extLst>
            </p:cNvPr>
            <p:cNvSpPr/>
            <p:nvPr/>
          </p:nvSpPr>
          <p:spPr>
            <a:xfrm rot="18666423">
              <a:off x="8465568" y="4176726"/>
              <a:ext cx="733173" cy="733173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弧 230">
              <a:extLst>
                <a:ext uri="{FF2B5EF4-FFF2-40B4-BE49-F238E27FC236}">
                  <a16:creationId xmlns:a16="http://schemas.microsoft.com/office/drawing/2014/main" id="{4BA1FC41-C3B7-C342-B576-E5B1C0DD9568}"/>
                </a:ext>
              </a:extLst>
            </p:cNvPr>
            <p:cNvSpPr/>
            <p:nvPr/>
          </p:nvSpPr>
          <p:spPr>
            <a:xfrm rot="19914076">
              <a:off x="8945752" y="4204764"/>
              <a:ext cx="430137" cy="430137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EC1245B4-3276-5540-B0CF-D3D3855F7F90}"/>
                </a:ext>
              </a:extLst>
            </p:cNvPr>
            <p:cNvGrpSpPr/>
            <p:nvPr/>
          </p:nvGrpSpPr>
          <p:grpSpPr>
            <a:xfrm>
              <a:off x="6311992" y="4049608"/>
              <a:ext cx="1753106" cy="419684"/>
              <a:chOff x="310128" y="4043625"/>
              <a:chExt cx="1753106" cy="419684"/>
            </a:xfrm>
          </p:grpSpPr>
          <p:pic>
            <p:nvPicPr>
              <p:cNvPr id="233" name="図 232">
                <a:extLst>
                  <a:ext uri="{FF2B5EF4-FFF2-40B4-BE49-F238E27FC236}">
                    <a16:creationId xmlns:a16="http://schemas.microsoft.com/office/drawing/2014/main" id="{4DD43C37-B7B3-7847-A56A-4FC6E07B7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9470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4" name="図 233">
                <a:extLst>
                  <a:ext uri="{FF2B5EF4-FFF2-40B4-BE49-F238E27FC236}">
                    <a16:creationId xmlns:a16="http://schemas.microsoft.com/office/drawing/2014/main" id="{76E0B38E-4D7E-2447-BAB2-615CD9AD7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697" y="404954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5" name="図 234">
                <a:extLst>
                  <a:ext uri="{FF2B5EF4-FFF2-40B4-BE49-F238E27FC236}">
                    <a16:creationId xmlns:a16="http://schemas.microsoft.com/office/drawing/2014/main" id="{4B041891-896A-F542-90A0-B27A6E579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28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6" name="図 235">
                <a:extLst>
                  <a:ext uri="{FF2B5EF4-FFF2-40B4-BE49-F238E27FC236}">
                    <a16:creationId xmlns:a16="http://schemas.microsoft.com/office/drawing/2014/main" id="{3BFA25E7-E1CD-F44C-AFFD-B51A644D8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28" y="4046368"/>
                <a:ext cx="413764" cy="413764"/>
              </a:xfrm>
              <a:prstGeom prst="rect">
                <a:avLst/>
              </a:prstGeom>
            </p:spPr>
          </p:pic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2F602FD1-BA14-E34B-B3DD-BF8F3B8E52E2}"/>
                </a:ext>
              </a:extLst>
            </p:cNvPr>
            <p:cNvGrpSpPr/>
            <p:nvPr/>
          </p:nvGrpSpPr>
          <p:grpSpPr>
            <a:xfrm>
              <a:off x="10102031" y="3870543"/>
              <a:ext cx="1772099" cy="418518"/>
              <a:chOff x="4301041" y="3886151"/>
              <a:chExt cx="1772099" cy="418518"/>
            </a:xfrm>
          </p:grpSpPr>
          <p:pic>
            <p:nvPicPr>
              <p:cNvPr id="238" name="図 237">
                <a:extLst>
                  <a:ext uri="{FF2B5EF4-FFF2-40B4-BE49-F238E27FC236}">
                    <a16:creationId xmlns:a16="http://schemas.microsoft.com/office/drawing/2014/main" id="{347E1959-BC45-0642-96FF-214B00F6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625" y="3886151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39" name="図 238">
                <a:extLst>
                  <a:ext uri="{FF2B5EF4-FFF2-40B4-BE49-F238E27FC236}">
                    <a16:creationId xmlns:a16="http://schemas.microsoft.com/office/drawing/2014/main" id="{62B2C8F0-6888-434D-9B97-3D80EC62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8226" y="3886152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0" name="図 239">
                <a:extLst>
                  <a:ext uri="{FF2B5EF4-FFF2-40B4-BE49-F238E27FC236}">
                    <a16:creationId xmlns:a16="http://schemas.microsoft.com/office/drawing/2014/main" id="{7633D791-17EC-8E4A-85C1-A281F35D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8114" y="3886153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1" name="図 240">
                <a:extLst>
                  <a:ext uri="{FF2B5EF4-FFF2-40B4-BE49-F238E27FC236}">
                    <a16:creationId xmlns:a16="http://schemas.microsoft.com/office/drawing/2014/main" id="{52D697D1-967B-074B-9F69-D5EC29DE1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041" y="3886154"/>
                <a:ext cx="418515" cy="418515"/>
              </a:xfrm>
              <a:prstGeom prst="rect">
                <a:avLst/>
              </a:prstGeom>
            </p:spPr>
          </p:pic>
        </p:grpSp>
        <p:pic>
          <p:nvPicPr>
            <p:cNvPr id="242" name="図 241">
              <a:extLst>
                <a:ext uri="{FF2B5EF4-FFF2-40B4-BE49-F238E27FC236}">
                  <a16:creationId xmlns:a16="http://schemas.microsoft.com/office/drawing/2014/main" id="{D2A0DB39-7272-4B4C-966D-81DD1FFC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81475" y="2081110"/>
              <a:ext cx="637130" cy="637130"/>
            </a:xfrm>
            <a:prstGeom prst="rect">
              <a:avLst/>
            </a:prstGeom>
          </p:spPr>
        </p:pic>
        <p:sp>
          <p:nvSpPr>
            <p:cNvPr id="7" name="線吹き出し 1 (枠付き) 6">
              <a:extLst>
                <a:ext uri="{FF2B5EF4-FFF2-40B4-BE49-F238E27FC236}">
                  <a16:creationId xmlns:a16="http://schemas.microsoft.com/office/drawing/2014/main" id="{3CD484E2-C272-CB46-AE13-8A02673C39BF}"/>
                </a:ext>
              </a:extLst>
            </p:cNvPr>
            <p:cNvSpPr/>
            <p:nvPr/>
          </p:nvSpPr>
          <p:spPr>
            <a:xfrm>
              <a:off x="9835511" y="4653958"/>
              <a:ext cx="2036865" cy="717253"/>
            </a:xfrm>
            <a:prstGeom prst="borderCallout1">
              <a:avLst>
                <a:gd name="adj1" fmla="val 831"/>
                <a:gd name="adj2" fmla="val 7494"/>
                <a:gd name="adj3" fmla="val -71440"/>
                <a:gd name="adj4" fmla="val -18045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こちらの方が長い＝類似度が高い</a:t>
              </a:r>
            </a:p>
          </p:txBody>
        </p:sp>
      </p:grpSp>
      <p:sp>
        <p:nvSpPr>
          <p:cNvPr id="6" name="ProgressBar">
            <a:extLst>
              <a:ext uri="{FF2B5EF4-FFF2-40B4-BE49-F238E27FC236}">
                <a16:creationId xmlns:a16="http://schemas.microsoft.com/office/drawing/2014/main" id="{CA6B84C5-3BAD-8A41-B4A7-B890A505E50F}"/>
              </a:ext>
            </a:extLst>
          </p:cNvPr>
          <p:cNvSpPr/>
          <p:nvPr/>
        </p:nvSpPr>
        <p:spPr>
          <a:xfrm>
            <a:off x="0" y="6731000"/>
            <a:ext cx="580571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8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識別部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99AA2CE-9218-D14F-8EA6-DC3E5D2E82DA}"/>
              </a:ext>
            </a:extLst>
          </p:cNvPr>
          <p:cNvSpPr/>
          <p:nvPr/>
        </p:nvSpPr>
        <p:spPr>
          <a:xfrm>
            <a:off x="2687744" y="163263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CNN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845270" y="4124296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畳み込み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形が同じものが検出しやすくなる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プーリング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位置のずれに頑強になる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全結合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誤差逆伝播法で重みを学習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910B834-8668-6142-97A2-6596EB2A17D1}"/>
              </a:ext>
            </a:extLst>
          </p:cNvPr>
          <p:cNvSpPr/>
          <p:nvPr/>
        </p:nvSpPr>
        <p:spPr>
          <a:xfrm>
            <a:off x="8079876" y="1619446"/>
            <a:ext cx="144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 panose="020B0500000000000000"/>
                <a:ea typeface="Hiragino Kaku Gothic Pro W3" panose="020B0300000000000000" pitchFamily="34" charset="-128"/>
              </a:rPr>
              <a:t>LightGBM</a:t>
            </a:r>
            <a:endParaRPr lang="en-US" altLang="ja-JP" sz="2400" b="1" dirty="0">
              <a:latin typeface="DIN Alternate" panose="020B0500000000000000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819567" y="4124296"/>
            <a:ext cx="48397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Microsoft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の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複数の決定木で学習させる手法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特徴量の重要度を出力できる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E82243-86D8-40C9-A808-212601F0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730" y="2185278"/>
            <a:ext cx="4867962" cy="136123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C4DAA7-BEB0-41A6-937C-40C221EE7A5E}"/>
              </a:ext>
            </a:extLst>
          </p:cNvPr>
          <p:cNvSpPr txBox="1"/>
          <p:nvPr/>
        </p:nvSpPr>
        <p:spPr>
          <a:xfrm>
            <a:off x="1181053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a typeface="Hiragino Kaku Gothic Pro W3" panose="020B0300000000000000"/>
              </a:rPr>
              <a:t>畳み込みニューラルネットワークの例</a:t>
            </a:r>
          </a:p>
        </p:txBody>
      </p:sp>
      <p:pic>
        <p:nvPicPr>
          <p:cNvPr id="10" name="図 9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9BF36F08-17BB-4F47-AEB3-684BEC4B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9567" y="2185278"/>
            <a:ext cx="4220122" cy="1465244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1B340D2-D560-42FE-9FC6-F8274D70C5C9}"/>
              </a:ext>
            </a:extLst>
          </p:cNvPr>
          <p:cNvSpPr txBox="1"/>
          <p:nvPr/>
        </p:nvSpPr>
        <p:spPr>
          <a:xfrm>
            <a:off x="6572681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DIN Alternate"/>
                <a:ea typeface="Hiragino Kaku Gothic Pro W3" panose="020B0300000000000000"/>
              </a:rPr>
              <a:t>LightGBM</a:t>
            </a:r>
            <a:r>
              <a:rPr kumimoji="1" lang="ja-JP" altLang="en-US" dirty="0">
                <a:ea typeface="Hiragino Kaku Gothic Pro W3" panose="020B0300000000000000"/>
              </a:rPr>
              <a:t>の基本アルゴリズム</a:t>
            </a:r>
            <a:endParaRPr kumimoji="1" lang="en-US" altLang="ja-JP" dirty="0">
              <a:ea typeface="Hiragino Kaku Gothic Pro W3" panose="020B030000000000000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A068C1-05EA-42BE-8D69-BE6A0527E91E}"/>
              </a:ext>
            </a:extLst>
          </p:cNvPr>
          <p:cNvSpPr/>
          <p:nvPr/>
        </p:nvSpPr>
        <p:spPr>
          <a:xfrm>
            <a:off x="6846154" y="6296197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4"/>
              </a:rPr>
              <a:t>https://github.com/Microsoft/LightGBM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C0F998BC-D3C8-8840-B40E-E2CF94ECF85D}"/>
              </a:ext>
            </a:extLst>
          </p:cNvPr>
          <p:cNvSpPr/>
          <p:nvPr/>
        </p:nvSpPr>
        <p:spPr>
          <a:xfrm>
            <a:off x="0" y="6731000"/>
            <a:ext cx="638628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7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班の方針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Matlab</a:t>
            </a:r>
            <a:r>
              <a:rPr lang="ja-JP" altLang="en-US" dirty="0"/>
              <a:t>と画像処理系ライブラリが豊富な</a:t>
            </a:r>
            <a:r>
              <a:rPr lang="en-US" altLang="ja-JP" dirty="0"/>
              <a:t>Python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200000"/>
              </a:lnSpc>
            </a:pPr>
            <a:r>
              <a:rPr lang="en-US" altLang="ja-JP" sz="2800" b="1" dirty="0" err="1">
                <a:latin typeface="DIN Alternate" panose="020B0500000000000000"/>
              </a:rPr>
              <a:t>Matlab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光太郎・林田和磨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ja-JP" sz="2800" b="1" dirty="0">
                <a:latin typeface="DIN Alternate" panose="020B0500000000000000"/>
              </a:rPr>
              <a:t>Python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広樹・平尾 礼央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基本的に</a:t>
            </a:r>
            <a:r>
              <a:rPr lang="ja-JP" altLang="en-US" b="1" dirty="0">
                <a:solidFill>
                  <a:schemeClr val="accent2"/>
                </a:solidFill>
              </a:rPr>
              <a:t>外部データを使用せず</a:t>
            </a:r>
            <a:r>
              <a:rPr lang="ja-JP" altLang="en-US" dirty="0"/>
              <a:t>に精度の向上を目指す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意図的に検証データ</a:t>
            </a:r>
            <a:r>
              <a:rPr lang="ja-JP" altLang="en-US" b="1">
                <a:solidFill>
                  <a:schemeClr val="accent2"/>
                </a:solidFill>
              </a:rPr>
              <a:t>に寄せる行為</a:t>
            </a:r>
            <a:r>
              <a:rPr lang="ja-JP" altLang="en-US" dirty="0"/>
              <a:t>を禁止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最終的には</a:t>
            </a:r>
            <a:r>
              <a:rPr lang="en-US" altLang="ja-JP" dirty="0"/>
              <a:t>GUI</a:t>
            </a:r>
            <a:r>
              <a:rPr lang="ja-JP" altLang="en-US" dirty="0"/>
              <a:t>を作成し、操作できるようにする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28DE56-0E76-4179-BE82-F38C3F3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14" y="1840153"/>
            <a:ext cx="1488172" cy="13371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28F6B7-8C90-4B57-B76C-4228485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14" y="3479118"/>
            <a:ext cx="1692932" cy="1692932"/>
          </a:xfrm>
          <a:prstGeom prst="rect">
            <a:avLst/>
          </a:prstGeom>
        </p:spPr>
      </p:pic>
      <p:sp>
        <p:nvSpPr>
          <p:cNvPr id="8" name="ProgressBar">
            <a:extLst>
              <a:ext uri="{FF2B5EF4-FFF2-40B4-BE49-F238E27FC236}">
                <a16:creationId xmlns:a16="http://schemas.microsoft.com/office/drawing/2014/main" id="{53E8FFE4-6696-5F4D-A35C-479AEED3B20D}"/>
              </a:ext>
            </a:extLst>
          </p:cNvPr>
          <p:cNvSpPr/>
          <p:nvPr/>
        </p:nvSpPr>
        <p:spPr>
          <a:xfrm>
            <a:off x="0" y="6731000"/>
            <a:ext cx="6966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3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前処理と特徴抽出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顔のトリミング、正規化を実装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学習データの水増し</a:t>
            </a:r>
            <a:r>
              <a:rPr lang="en-US" altLang="ja-JP" dirty="0"/>
              <a:t>(python)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離散コサイン変換</a:t>
            </a:r>
            <a:r>
              <a:rPr lang="en-US" altLang="ja-JP" dirty="0"/>
              <a:t>(DCT)</a:t>
            </a:r>
            <a:r>
              <a:rPr lang="ja-JP" altLang="en-US" dirty="0"/>
              <a:t>で特徴抽出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画像のヒストグラムを取得</a:t>
            </a:r>
            <a:r>
              <a:rPr lang="en-US" altLang="ja-JP" dirty="0"/>
              <a:t>(</a:t>
            </a:r>
            <a:r>
              <a:rPr lang="en-US" altLang="ja-JP" dirty="0" err="1"/>
              <a:t>matlab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Dlib</a:t>
            </a:r>
            <a:r>
              <a:rPr lang="ja-JP" altLang="en-US" dirty="0"/>
              <a:t>を用いた顔の部位検出</a:t>
            </a:r>
            <a:r>
              <a:rPr lang="en-US" altLang="ja-JP" dirty="0"/>
              <a:t>(python)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顔の部位から各部位の長さ等の特徴抽出</a:t>
            </a:r>
            <a:r>
              <a:rPr lang="en-US" altLang="ja-JP" dirty="0"/>
              <a:t>(python)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A575B4-F6F7-44AF-A03A-6A66D144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3" y="1690688"/>
            <a:ext cx="958408" cy="9584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94DB1E-397D-4CC3-90CF-63B83B796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" t="30960" r="2723" b="10517"/>
          <a:stretch/>
        </p:blipFill>
        <p:spPr>
          <a:xfrm>
            <a:off x="8759716" y="3655108"/>
            <a:ext cx="2306523" cy="10696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01E1B7-DC96-4773-8D9A-41E89A79B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188" y="4976734"/>
            <a:ext cx="1611496" cy="1200229"/>
          </a:xfrm>
          <a:prstGeom prst="rect">
            <a:avLst/>
          </a:prstGeom>
        </p:spPr>
      </p:pic>
      <p:sp>
        <p:nvSpPr>
          <p:cNvPr id="9" name="ProgressBar">
            <a:extLst>
              <a:ext uri="{FF2B5EF4-FFF2-40B4-BE49-F238E27FC236}">
                <a16:creationId xmlns:a16="http://schemas.microsoft.com/office/drawing/2014/main" id="{DE7E663D-6152-AC46-823A-8F7A21997042}"/>
              </a:ext>
            </a:extLst>
          </p:cNvPr>
          <p:cNvSpPr/>
          <p:nvPr/>
        </p:nvSpPr>
        <p:spPr>
          <a:xfrm>
            <a:off x="0" y="6731000"/>
            <a:ext cx="7547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5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識別部と</a:t>
            </a:r>
            <a:r>
              <a:rPr kumimoji="1" lang="en-US" altLang="ja-JP" dirty="0"/>
              <a:t>GUI</a:t>
            </a:r>
            <a:r>
              <a:rPr kumimoji="1" lang="ja-JP" altLang="en-US" dirty="0"/>
              <a:t>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4"/>
            <a:ext cx="4864089" cy="408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単純マッチング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matlab,python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K</a:t>
            </a:r>
            <a:r>
              <a:rPr lang="ja-JP" altLang="en-US" sz="2400" dirty="0"/>
              <a:t>最近傍法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部分空間法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CNN(python)</a:t>
            </a:r>
          </a:p>
          <a:p>
            <a:pPr>
              <a:lnSpc>
                <a:spcPct val="10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en-US" altLang="ja-JP" sz="2400" dirty="0"/>
              <a:t>GUI</a:t>
            </a:r>
            <a:r>
              <a:rPr lang="ja-JP" altLang="en-US" sz="2400" dirty="0"/>
              <a:t>作成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データの分析</a:t>
            </a:r>
            <a:r>
              <a:rPr lang="en-US" altLang="ja-JP" sz="2400" dirty="0"/>
              <a:t>(python)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BC8AF58-18A3-4186-AF03-8A86263F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480" y="1440772"/>
            <a:ext cx="2630022" cy="180564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59009E-FF12-4277-AC5E-8286601E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10" y="1440773"/>
            <a:ext cx="2298587" cy="180564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AB05BAD-1BAA-4695-BA43-0CDD4945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3527105"/>
            <a:ext cx="3883841" cy="1086045"/>
          </a:xfrm>
          <a:prstGeom prst="rect">
            <a:avLst/>
          </a:prstGeom>
        </p:spPr>
      </p:pic>
      <p:pic>
        <p:nvPicPr>
          <p:cNvPr id="29" name="図 28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763617C5-0697-4340-8C7E-7D49D710D4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4984728"/>
            <a:ext cx="3509935" cy="1218664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BA5673AE-E0DB-084E-8332-333BA50C4B02}"/>
              </a:ext>
            </a:extLst>
          </p:cNvPr>
          <p:cNvSpPr/>
          <p:nvPr/>
        </p:nvSpPr>
        <p:spPr>
          <a:xfrm>
            <a:off x="0" y="6731000"/>
            <a:ext cx="8128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AB9A-4ACF-47C7-A12C-65427B8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認識精度が高かった手法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EAE2-68A6-433C-871F-1538BD0E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25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DCT</a:t>
            </a:r>
            <a:r>
              <a:rPr kumimoji="1" lang="ja-JP" altLang="en-US" dirty="0"/>
              <a:t>マッチング　</a:t>
            </a:r>
            <a:r>
              <a:rPr kumimoji="1" lang="en-US" altLang="ja-JP" b="1" dirty="0"/>
              <a:t>79%</a:t>
            </a:r>
          </a:p>
          <a:p>
            <a:pPr lvl="1"/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の特徴量を比較し、類似度が高いものに分類する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r>
              <a:rPr kumimoji="1" lang="en-US" altLang="ja-JP" dirty="0"/>
              <a:t>CNN</a:t>
            </a:r>
            <a:r>
              <a:rPr kumimoji="1" lang="ja-JP" altLang="en-US" dirty="0"/>
              <a:t>　</a:t>
            </a:r>
            <a:r>
              <a:rPr kumimoji="1" lang="en-US" altLang="ja-JP" b="1" dirty="0"/>
              <a:t>62%</a:t>
            </a:r>
          </a:p>
          <a:p>
            <a:pPr lvl="1"/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パラメータを変更した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10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種類の画像に水増しし、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CNN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を実行した</a:t>
            </a:r>
            <a:endParaRPr lang="en-US" altLang="ja-JP" dirty="0">
              <a:latin typeface="DIN Alternate" panose="020B0500000000000000"/>
              <a:ea typeface="Hiragino Kaku Gothic Pro W3" panose="020B0300000000000000"/>
            </a:endParaRPr>
          </a:p>
          <a:p>
            <a:r>
              <a:rPr lang="ja-JP" altLang="en-US" dirty="0"/>
              <a:t>ピクセルマッチング　</a:t>
            </a:r>
            <a:r>
              <a:rPr lang="en-US" altLang="ja-JP" b="1" dirty="0"/>
              <a:t>50%</a:t>
            </a:r>
          </a:p>
          <a:p>
            <a:pPr lvl="1"/>
            <a:r>
              <a:rPr kumimoji="1" lang="ja-JP" altLang="en-US" dirty="0">
                <a:ea typeface="Hiragino Kaku Gothic Pro W3" panose="020B0300000000000000"/>
              </a:rPr>
              <a:t>正規化した画像のピクセルを比較し、類似度が高いものに分類する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3B74039-0B44-48E7-9C4F-AEA6B20BA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81767"/>
              </p:ext>
            </p:extLst>
          </p:nvPr>
        </p:nvGraphicFramePr>
        <p:xfrm>
          <a:off x="975360" y="4759387"/>
          <a:ext cx="9784080" cy="196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ProgressBar">
            <a:extLst>
              <a:ext uri="{FF2B5EF4-FFF2-40B4-BE49-F238E27FC236}">
                <a16:creationId xmlns:a16="http://schemas.microsoft.com/office/drawing/2014/main" id="{E075FDAA-0F75-F54E-8328-2D1FD439F71C}"/>
              </a:ext>
            </a:extLst>
          </p:cNvPr>
          <p:cNvSpPr/>
          <p:nvPr/>
        </p:nvSpPr>
        <p:spPr>
          <a:xfrm>
            <a:off x="0" y="6731000"/>
            <a:ext cx="8708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B44A6-28C0-C640-B246-554CF01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1E79-D9FC-9C46-8538-2367D5FE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215"/>
          </a:xfrm>
        </p:spPr>
        <p:txBody>
          <a:bodyPr>
            <a:normAutofit/>
          </a:bodyPr>
          <a:lstStyle/>
          <a:p>
            <a:r>
              <a:rPr lang="en-US" altLang="ja-JP" dirty="0"/>
              <a:t>DCT</a:t>
            </a:r>
            <a:r>
              <a:rPr lang="ja-JP" altLang="en-US"/>
              <a:t>マッチングでは、加工を行わなかった画像と、</a:t>
            </a:r>
            <a:r>
              <a:rPr lang="en-US" altLang="ja-JP" dirty="0"/>
              <a:t>OpenCV</a:t>
            </a:r>
            <a:r>
              <a:rPr lang="ja-JP" altLang="en-US"/>
              <a:t>を用いた</a:t>
            </a:r>
            <a:r>
              <a:rPr lang="en-US" altLang="ja-JP" dirty="0"/>
              <a:t>Canny</a:t>
            </a:r>
            <a:r>
              <a:rPr lang="ja-JP" altLang="en-US"/>
              <a:t>法でエッジ検出を行なった画像を用いて比較を行なった．その結果、加工を行わなかった場合は認識精度が</a:t>
            </a:r>
            <a:r>
              <a:rPr lang="en-US" altLang="ja-JP" dirty="0"/>
              <a:t>52%</a:t>
            </a:r>
            <a:r>
              <a:rPr lang="ja-JP" altLang="en-US"/>
              <a:t>、エッジ検出を行なった場合は</a:t>
            </a:r>
            <a:r>
              <a:rPr lang="en-US" altLang="ja-JP" dirty="0"/>
              <a:t>79%</a:t>
            </a:r>
            <a:r>
              <a:rPr lang="ja-JP" altLang="en-US"/>
              <a:t>となった。</a:t>
            </a:r>
            <a:r>
              <a:rPr lang="en-US" altLang="ja-JP" dirty="0"/>
              <a:t>(</a:t>
            </a:r>
            <a:r>
              <a:rPr lang="ja-JP" altLang="en-US"/>
              <a:t>一部の成分を抽出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この結果から、エッジ検出は有効であることがわかる。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57BFE7-EB60-7F41-AFC5-07BC748D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99" y="4384338"/>
            <a:ext cx="1538941" cy="153894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172E25-F048-9D47-8701-17F1CA73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36" y="4384336"/>
            <a:ext cx="1538941" cy="153894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CEE53A-E704-1A48-BBA6-EAA1322D9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75" y="4384334"/>
            <a:ext cx="1538941" cy="15389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A84A3B-63B0-8546-BD9E-BD93A93D9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955" y="4384335"/>
            <a:ext cx="1538941" cy="1538941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209111-2FA0-EF49-8714-A5657E4A3CF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752140" y="5153806"/>
            <a:ext cx="897815" cy="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1E12A5-4EBA-2249-803E-05CCD5DD2A00}"/>
              </a:ext>
            </a:extLst>
          </p:cNvPr>
          <p:cNvSpPr txBox="1"/>
          <p:nvPr/>
        </p:nvSpPr>
        <p:spPr>
          <a:xfrm>
            <a:off x="2847719" y="469213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624E4F8-1568-0B46-B60D-70ACFA97098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443077" y="5153805"/>
            <a:ext cx="895198" cy="2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64DB6-0099-3548-AB83-3C633AA578B0}"/>
              </a:ext>
            </a:extLst>
          </p:cNvPr>
          <p:cNvSpPr txBox="1"/>
          <p:nvPr/>
        </p:nvSpPr>
        <p:spPr>
          <a:xfrm>
            <a:off x="8538656" y="469213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B87365D9-49AA-884B-AF5B-DD907384044E}"/>
              </a:ext>
            </a:extLst>
          </p:cNvPr>
          <p:cNvSpPr/>
          <p:nvPr/>
        </p:nvSpPr>
        <p:spPr>
          <a:xfrm>
            <a:off x="0" y="6731000"/>
            <a:ext cx="9289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6508" cy="4351338"/>
          </a:xfrm>
        </p:spPr>
        <p:txBody>
          <a:bodyPr/>
          <a:lstStyle/>
          <a:p>
            <a:r>
              <a:rPr lang="en-US" altLang="ja-JP" dirty="0">
                <a:ea typeface="Hiragino Kaku Gothic Pro W3" panose="020B0300000000000000"/>
              </a:rPr>
              <a:t>CNN</a:t>
            </a:r>
            <a:r>
              <a:rPr lang="ja-JP" altLang="en-US" dirty="0">
                <a:ea typeface="Hiragino Kaku Gothic Pro W3" panose="020B0300000000000000"/>
              </a:rPr>
              <a:t>を実行すると、学習データに最適化はされたが、検証データでは</a:t>
            </a:r>
            <a:r>
              <a:rPr lang="en-US" altLang="ja-JP" dirty="0">
                <a:ea typeface="Hiragino Kaku Gothic Pro W3" panose="020B0300000000000000"/>
              </a:rPr>
              <a:t>60%</a:t>
            </a:r>
            <a:r>
              <a:rPr lang="ja-JP" altLang="en-US" dirty="0">
                <a:ea typeface="Hiragino Kaku Gothic Pro W3" panose="020B0300000000000000"/>
              </a:rPr>
              <a:t>程度の精度しか出ない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>
                <a:ea typeface="Hiragino Kaku Gothic Pro W3" panose="020B0300000000000000"/>
              </a:rPr>
              <a:t>学習データが少なく、検証データに対応出来ていない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(</a:t>
            </a:r>
            <a:r>
              <a:rPr lang="ja-JP" altLang="en-US" b="1">
                <a:solidFill>
                  <a:schemeClr val="accent2"/>
                </a:solidFill>
                <a:ea typeface="Hiragino Kaku Gothic Pro W3" panose="020B0300000000000000"/>
              </a:rPr>
              <a:t>過</a:t>
            </a:r>
            <a:r>
              <a:rPr lang="ja-JP" altLang="en-US" b="1" dirty="0">
                <a:solidFill>
                  <a:schemeClr val="accent2"/>
                </a:solidFill>
                <a:ea typeface="Hiragino Kaku Gothic Pro W3" panose="020B0300000000000000"/>
              </a:rPr>
              <a:t>学習</a:t>
            </a:r>
            <a:r>
              <a:rPr lang="ja-JP" altLang="en-US" dirty="0">
                <a:ea typeface="Hiragino Kaku Gothic Pro W3" panose="020B0300000000000000"/>
              </a:rPr>
              <a:t>して</a:t>
            </a:r>
            <a:r>
              <a:rPr lang="ja-JP" altLang="en-US">
                <a:ea typeface="Hiragino Kaku Gothic Pro W3" panose="020B0300000000000000"/>
              </a:rPr>
              <a:t>しまっている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)</a:t>
            </a:r>
          </a:p>
          <a:p>
            <a:r>
              <a:rPr lang="en-US" altLang="ja-JP" dirty="0" err="1">
                <a:ea typeface="Hiragino Kaku Gothic Pro W3" panose="020B0300000000000000"/>
              </a:rPr>
              <a:t>LightGBM</a:t>
            </a:r>
            <a:r>
              <a:rPr lang="ja-JP" altLang="en-US" dirty="0">
                <a:ea typeface="Hiragino Kaku Gothic Pro W3" panose="020B0300000000000000"/>
              </a:rPr>
              <a:t>で顔の部位を用いた特徴の重要度を出力した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顔の長さ、鼻の幅、眉毛の幅及び高さのような順で重要度が高いことがわかった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595F36B-7B74-44FD-867B-FBD09D7B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14358" r="10387" b="3821"/>
          <a:stretch/>
        </p:blipFill>
        <p:spPr>
          <a:xfrm>
            <a:off x="8519927" y="406306"/>
            <a:ext cx="3263499" cy="256876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A346A9-4205-43FE-AFE0-AFD912EB880A}"/>
              </a:ext>
            </a:extLst>
          </p:cNvPr>
          <p:cNvSpPr/>
          <p:nvPr/>
        </p:nvSpPr>
        <p:spPr>
          <a:xfrm>
            <a:off x="8836729" y="2886499"/>
            <a:ext cx="2682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train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データの精度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781040C-B6AD-47DD-903E-A82E164D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731" y="3510389"/>
            <a:ext cx="3699137" cy="221948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3B3E30-AD66-41BB-AD1A-76100C17FB92}"/>
              </a:ext>
            </a:extLst>
          </p:cNvPr>
          <p:cNvSpPr/>
          <p:nvPr/>
        </p:nvSpPr>
        <p:spPr>
          <a:xfrm>
            <a:off x="8982126" y="572987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DIN Alternate" panose="020B0500000000000000"/>
                <a:ea typeface="Hiragino Kaku Gothic Pro W3" panose="020B0300000000000000" pitchFamily="34" charset="-128"/>
              </a:rPr>
              <a:t>特徴量の重要度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44122E4D-7872-3645-AB3C-00A7C5E8EB7B}"/>
              </a:ext>
            </a:extLst>
          </p:cNvPr>
          <p:cNvSpPr/>
          <p:nvPr/>
        </p:nvSpPr>
        <p:spPr>
          <a:xfrm>
            <a:off x="0" y="6731000"/>
            <a:ext cx="986971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7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522443"/>
          </a:xfrm>
        </p:spPr>
        <p:txBody>
          <a:bodyPr/>
          <a:lstStyle/>
          <a:p>
            <a:r>
              <a:rPr lang="ja-JP" altLang="en-US" dirty="0">
                <a:ea typeface="Hiragino Kaku Gothic Pro W3" panose="020B0300000000000000"/>
              </a:rPr>
              <a:t>顔の各部位の特徴量を箱</a:t>
            </a:r>
            <a:r>
              <a:rPr lang="ja-JP" altLang="en-US" dirty="0" err="1">
                <a:ea typeface="Hiragino Kaku Gothic Pro W3" panose="020B0300000000000000"/>
              </a:rPr>
              <a:t>ひげ</a:t>
            </a:r>
            <a:r>
              <a:rPr lang="ja-JP" altLang="en-US" dirty="0">
                <a:ea typeface="Hiragino Kaku Gothic Pro W3" panose="020B0300000000000000"/>
              </a:rPr>
              <a:t>図で観察した結果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CBF548C-4CE4-49C2-947A-C02493B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2327332"/>
            <a:ext cx="3601065" cy="2418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47F0E47-F034-431C-93FA-E16CF8F2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62" y="2327332"/>
            <a:ext cx="3601065" cy="24188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B8CAF81-14D3-423D-B468-5364A777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27" y="2327331"/>
            <a:ext cx="3601064" cy="2418897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7D591D8-03F6-416E-8E4C-53500CFB86CC}"/>
              </a:ext>
            </a:extLst>
          </p:cNvPr>
          <p:cNvSpPr/>
          <p:nvPr/>
        </p:nvSpPr>
        <p:spPr>
          <a:xfrm>
            <a:off x="1651820" y="386732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6E386E0-D9BE-41FC-A798-F70CAF30BD87}"/>
              </a:ext>
            </a:extLst>
          </p:cNvPr>
          <p:cNvSpPr/>
          <p:nvPr/>
        </p:nvSpPr>
        <p:spPr>
          <a:xfrm>
            <a:off x="7674291" y="370263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F4315F2-091D-421A-8E35-AA781D5D19AB}"/>
              </a:ext>
            </a:extLst>
          </p:cNvPr>
          <p:cNvSpPr/>
          <p:nvPr/>
        </p:nvSpPr>
        <p:spPr>
          <a:xfrm>
            <a:off x="9754347" y="3839203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B79CC8-7F67-4760-BA3A-B961A3399A0D}"/>
              </a:ext>
            </a:extLst>
          </p:cNvPr>
          <p:cNvSpPr/>
          <p:nvPr/>
        </p:nvSpPr>
        <p:spPr>
          <a:xfrm>
            <a:off x="2044343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顔の長さ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A845C5-5C1E-4F28-B0A1-A7459711E164}"/>
              </a:ext>
            </a:extLst>
          </p:cNvPr>
          <p:cNvSpPr/>
          <p:nvPr/>
        </p:nvSpPr>
        <p:spPr>
          <a:xfrm>
            <a:off x="5645408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右眉の幅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8284F4-051A-4ED5-A4E7-0579A6E80198}"/>
              </a:ext>
            </a:extLst>
          </p:cNvPr>
          <p:cNvSpPr/>
          <p:nvPr/>
        </p:nvSpPr>
        <p:spPr>
          <a:xfrm>
            <a:off x="9400361" y="474838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A8EC6C1E-33BE-4037-AC83-E432FA1F78AE}"/>
              </a:ext>
            </a:extLst>
          </p:cNvPr>
          <p:cNvSpPr txBox="1">
            <a:spLocks/>
          </p:cNvSpPr>
          <p:nvPr/>
        </p:nvSpPr>
        <p:spPr>
          <a:xfrm>
            <a:off x="784549" y="5325878"/>
            <a:ext cx="11137490" cy="103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i="0" kern="1200">
                <a:solidFill>
                  <a:schemeClr val="tx1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Hiragino Kaku Gothic Pro W3" panose="020B0300000000000000"/>
              </a:rPr>
              <a:t>この</a:t>
            </a:r>
            <a:r>
              <a:rPr lang="en-US" altLang="ja-JP" dirty="0">
                <a:ea typeface="Hiragino Kaku Gothic Pro W3" panose="020B0300000000000000"/>
              </a:rPr>
              <a:t>3</a:t>
            </a:r>
            <a:r>
              <a:rPr lang="ja-JP" altLang="en-US">
                <a:ea typeface="Hiragino Kaku Gothic Pro W3" panose="020B0300000000000000"/>
              </a:rPr>
              <a:t>人は上記の項目</a:t>
            </a:r>
            <a:r>
              <a:rPr lang="ja-JP" altLang="en-US" dirty="0">
                <a:ea typeface="Hiragino Kaku Gothic Pro W3" panose="020B0300000000000000"/>
              </a:rPr>
              <a:t>を見れば分類できると考えられる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ja-JP" altLang="en-US" dirty="0">
                <a:ea typeface="Hiragino Kaku Gothic Pro W3" panose="020B0300000000000000"/>
              </a:rPr>
              <a:t>このように固有のデータをもっと特徴量として抽出する必要がある</a:t>
            </a:r>
            <a:endParaRPr lang="en-US" altLang="ja-JP" dirty="0">
              <a:ea typeface="Hiragino Kaku Gothic Pro W3" panose="020B0300000000000000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BF67D258-8666-BE45-9472-120106D94633}"/>
              </a:ext>
            </a:extLst>
          </p:cNvPr>
          <p:cNvSpPr/>
          <p:nvPr/>
        </p:nvSpPr>
        <p:spPr>
          <a:xfrm>
            <a:off x="0" y="6731000"/>
            <a:ext cx="1045028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5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GUI(PyQt5</a:t>
            </a:r>
            <a:r>
              <a:rPr lang="ja-JP" altLang="en-US"/>
              <a:t>を使用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6" cy="44564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データベースとクエリを</a:t>
            </a:r>
            <a:r>
              <a:rPr lang="en-US" altLang="ja-JP" dirty="0"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で操作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認識精度が最も良いアルゴリズムを適用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追加機能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カメラで顔登録する機能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顔の読み取りでロック解除など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改善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87F01D6-01AC-4038-9BD4-32F978D2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99" y="2076345"/>
            <a:ext cx="4703980" cy="29054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CFCED6-B886-45EB-B09D-25A361307CD4}"/>
              </a:ext>
            </a:extLst>
          </p:cNvPr>
          <p:cNvSpPr/>
          <p:nvPr/>
        </p:nvSpPr>
        <p:spPr>
          <a:xfrm>
            <a:off x="8513841" y="505883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試作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GUI</a:t>
            </a: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126FCD72-2FD7-3A40-8AFC-72D4230B98EE}"/>
              </a:ext>
            </a:extLst>
          </p:cNvPr>
          <p:cNvSpPr/>
          <p:nvPr/>
        </p:nvSpPr>
        <p:spPr>
          <a:xfrm>
            <a:off x="0" y="6731000"/>
            <a:ext cx="11030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7350" cy="3831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「キムタクに一番似ているのは誰か」という疑問や、「顔をパスワードの代わりとして利用したい」と言った要求に答えるシステムを開発する。代表的なパターン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識別手法 </a:t>
            </a:r>
            <a:r>
              <a:rPr lang="en-US" altLang="ja-JP" sz="3200" dirty="0"/>
              <a:t>(K </a:t>
            </a:r>
            <a:r>
              <a:rPr lang="ja-JP" altLang="en-US" sz="3200" dirty="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 dirty="0"/>
              <a:t>を学びながら、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6C8-4007-42FD-A640-2406ACF0450F}"/>
              </a:ext>
            </a:extLst>
          </p:cNvPr>
          <p:cNvSpPr txBox="1"/>
          <p:nvPr/>
        </p:nvSpPr>
        <p:spPr>
          <a:xfrm>
            <a:off x="2182368" y="6001623"/>
            <a:ext cx="91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『</a:t>
            </a:r>
            <a:r>
              <a:rPr kumimoji="1"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情報プロジェクト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：マルチメディア情報検索</a:t>
            </a:r>
            <a:r>
              <a:rPr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』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配布資料</a:t>
            </a:r>
            <a:endParaRPr kumimoji="1" lang="ja-JP" altLang="en-US" sz="24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B0C65F1C-96A5-164B-9442-70DFF1DE0335}"/>
              </a:ext>
            </a:extLst>
          </p:cNvPr>
          <p:cNvSpPr/>
          <p:nvPr/>
        </p:nvSpPr>
        <p:spPr>
          <a:xfrm>
            <a:off x="0" y="6731000"/>
            <a:ext cx="1161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</a:t>
            </a:r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有効な特徴量の探索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更なる精度の向上</a:t>
            </a:r>
            <a:r>
              <a:rPr lang="en-US" altLang="ja-JP" dirty="0"/>
              <a:t>(80%</a:t>
            </a:r>
            <a:r>
              <a:rPr lang="ja-JP" altLang="en-US" dirty="0"/>
              <a:t>以上を目標とする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未登録の場合未登録だと判定する機能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カメラを利用した顔認識システムの構築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GUI</a:t>
            </a:r>
            <a:r>
              <a:rPr kumimoji="1" lang="ja-JP" altLang="en-US" dirty="0"/>
              <a:t>改良</a:t>
            </a:r>
            <a:endParaRPr kumimoji="1" lang="en-US" altLang="ja-JP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9F0C8E8E-84F5-5142-A3E4-7E51D5E7D540}"/>
              </a:ext>
            </a:extLst>
          </p:cNvPr>
          <p:cNvSpPr/>
          <p:nvPr/>
        </p:nvSpPr>
        <p:spPr>
          <a:xfrm>
            <a:off x="0" y="6731000"/>
            <a:ext cx="11611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96B61B2A-7A21-104F-B7E6-E8A1FFD4C3AB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E2C0F-A7BC-404F-B4EF-08881F14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</a:t>
            </a:r>
            <a:r>
              <a:rPr lang="en-US" altLang="ja-JP" dirty="0"/>
              <a:t>NN</a:t>
            </a:r>
            <a:r>
              <a:rPr lang="ja-JP" altLang="en-US" dirty="0"/>
              <a:t>に前処理として畳み込みとプーリングを行う手法</a:t>
            </a:r>
            <a:endParaRPr lang="en-US" altLang="ja-JP" dirty="0"/>
          </a:p>
          <a:p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lang="ja-JP" altLang="en-US" dirty="0"/>
              <a:t>フィルターを作成し、特徴を抽出する</a:t>
            </a:r>
            <a:endParaRPr lang="en-US" altLang="ja-JP" dirty="0"/>
          </a:p>
          <a:p>
            <a:pPr lvl="1"/>
            <a:r>
              <a:rPr lang="ja-JP" altLang="en-US" dirty="0"/>
              <a:t>形が同じものが検出しやすくなる</a:t>
            </a:r>
            <a:endParaRPr lang="en-US" altLang="ja-JP" dirty="0"/>
          </a:p>
          <a:p>
            <a:r>
              <a:rPr lang="ja-JP" altLang="en-US" dirty="0"/>
              <a:t>プーリング</a:t>
            </a:r>
            <a:endParaRPr lang="en-US" altLang="ja-JP" dirty="0"/>
          </a:p>
          <a:p>
            <a:pPr lvl="1"/>
            <a:r>
              <a:rPr lang="ja-JP" altLang="en-US" dirty="0"/>
              <a:t>複数ピクセルの最大値で画像を縮小させる</a:t>
            </a:r>
            <a:endParaRPr lang="en-US" altLang="ja-JP" dirty="0"/>
          </a:p>
          <a:p>
            <a:pPr lvl="1"/>
            <a:r>
              <a:rPr lang="ja-JP" altLang="en-US" dirty="0"/>
              <a:t>位置のずれに頑強になる</a:t>
            </a:r>
            <a:endParaRPr lang="en-US" altLang="ja-JP" dirty="0"/>
          </a:p>
          <a:p>
            <a:r>
              <a:rPr lang="ja-JP" altLang="en-US" dirty="0"/>
              <a:t>全結合</a:t>
            </a:r>
            <a:endParaRPr lang="en-US" altLang="ja-JP" dirty="0"/>
          </a:p>
          <a:p>
            <a:pPr lvl="1"/>
            <a:r>
              <a:rPr lang="ja-JP" altLang="en-US" dirty="0"/>
              <a:t>それまでの層からの出力をもとにニューロンを作成、結合</a:t>
            </a:r>
            <a:endParaRPr lang="en-US" altLang="ja-JP" dirty="0"/>
          </a:p>
          <a:p>
            <a:pPr lvl="1"/>
            <a:r>
              <a:rPr lang="ja-JP" altLang="en-US" dirty="0"/>
              <a:t>誤差逆伝播法で重みを学習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98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/>
              <a:t>LightGradientBoostingMachine</a:t>
            </a:r>
            <a:r>
              <a:rPr lang="ja-JP" altLang="en-US" sz="4000" dirty="0"/>
              <a:t>の説明</a:t>
            </a:r>
            <a:endParaRPr kumimoji="1" lang="ja-JP" altLang="en-US" sz="40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2F328-3EB0-4163-9B32-05E689A3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5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Microsoft</a:t>
            </a:r>
            <a:r>
              <a:rPr lang="ja-JP" altLang="en-US" sz="2400" dirty="0"/>
              <a:t>の</a:t>
            </a:r>
            <a:r>
              <a:rPr lang="en-US" altLang="ja-JP" sz="2400" dirty="0"/>
              <a:t>OSS(</a:t>
            </a:r>
            <a:r>
              <a:rPr lang="en-US" altLang="ja-JP" sz="2400" dirty="0" err="1"/>
              <a:t>LightGBM</a:t>
            </a:r>
            <a:r>
              <a:rPr lang="ja-JP" altLang="en-US" sz="2400" dirty="0"/>
              <a:t>はアルゴリズム名</a:t>
            </a:r>
            <a:r>
              <a:rPr lang="en-US" altLang="ja-JP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https://github.com/Microsoft/LightGBM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2016</a:t>
            </a:r>
            <a:r>
              <a:rPr kumimoji="1" lang="ja-JP" altLang="en-US" sz="2400" dirty="0"/>
              <a:t>年に他の</a:t>
            </a:r>
            <a:r>
              <a:rPr kumimoji="1" lang="en-US" altLang="ja-JP" sz="2400" dirty="0"/>
              <a:t>GBDT</a:t>
            </a:r>
            <a:r>
              <a:rPr kumimoji="1" lang="ja-JP" altLang="en-US" sz="2400" dirty="0"/>
              <a:t>に圧勝した</a:t>
            </a:r>
            <a:r>
              <a:rPr kumimoji="1" lang="en-US" altLang="ja-JP" sz="2400" dirty="0" err="1"/>
              <a:t>XGBoost</a:t>
            </a:r>
            <a:r>
              <a:rPr kumimoji="1" lang="ja-JP" altLang="en-US" sz="2400" dirty="0"/>
              <a:t>より高性能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GBDT</a:t>
            </a:r>
            <a:r>
              <a:rPr kumimoji="1" lang="ja-JP" altLang="en-US" sz="2400" dirty="0"/>
              <a:t>は複数の決定木で学習させる手法</a:t>
            </a:r>
            <a:r>
              <a:rPr kumimoji="1" lang="en-US" altLang="ja-JP" sz="2400" dirty="0"/>
              <a:t>(Random Forest)</a:t>
            </a:r>
          </a:p>
          <a:p>
            <a:pPr>
              <a:lnSpc>
                <a:spcPct val="15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 = GBDT(Gradient Boosting Decision Tree) + GOSS(</a:t>
            </a:r>
            <a:r>
              <a:rPr lang="en-US" altLang="ja-JP" sz="2400" dirty="0" err="1"/>
              <a:t>Gradien</a:t>
            </a:r>
            <a:r>
              <a:rPr lang="en-US" altLang="ja-JP" sz="2400" dirty="0"/>
              <a:t>-based One-side Sampling) + EFB(Exclusive Feature Bundling)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GOSS</a:t>
            </a:r>
            <a:r>
              <a:rPr lang="ja-JP" altLang="en-US" sz="2000" dirty="0"/>
              <a:t>で全データを走査せずに分岐スコアを算出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kumimoji="1" lang="en-US" altLang="ja-JP" sz="2000" dirty="0">
                <a:latin typeface="DIN Alternate" panose="020B0500000000000000" pitchFamily="34" charset="0"/>
              </a:rPr>
              <a:t>EFB</a:t>
            </a:r>
            <a:r>
              <a:rPr kumimoji="1" lang="ja-JP" altLang="en-US" sz="2000" dirty="0"/>
              <a:t>で特徴量をまとめて計算量を削減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2A8BBB-744F-4152-B01A-9009C8DF7F00}"/>
              </a:ext>
            </a:extLst>
          </p:cNvPr>
          <p:cNvSpPr/>
          <p:nvPr/>
        </p:nvSpPr>
        <p:spPr>
          <a:xfrm>
            <a:off x="711200" y="5842337"/>
            <a:ext cx="1076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元論文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hlinkClick r:id="rId2"/>
              </a:rPr>
              <a:t>https://papers.nips.cc/paper/6907-lightgbm-a-highly-efficient-gradient-boosting-decision-tree.pdf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参考スライド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en-US" altLang="ja-JP" sz="1200" dirty="0">
                <a:latin typeface="DIN Alternate" panose="020B0500000000000000" pitchFamily="34" charset="0"/>
                <a:hlinkClick r:id="rId3"/>
              </a:rPr>
              <a:t>https://www.slideshare.net/tkm2261/kaggle-in?next_slideshow=1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endParaRPr lang="en-US" altLang="ja-JP" sz="1200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5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D6DE6-4161-4EB4-BC54-F70853C9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参考資料</a:t>
            </a:r>
          </a:p>
        </p:txBody>
      </p:sp>
      <p:pic>
        <p:nvPicPr>
          <p:cNvPr id="4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188E248-6C2E-44E8-8FB1-518AD192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09" y="3163260"/>
            <a:ext cx="3438952" cy="2769373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898F231-306E-4D2A-837F-11D7702C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690688"/>
            <a:ext cx="4615571" cy="12113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61214A-589F-426D-8F08-8EC3A7378856}"/>
              </a:ext>
            </a:extLst>
          </p:cNvPr>
          <p:cNvSpPr/>
          <p:nvPr/>
        </p:nvSpPr>
        <p:spPr>
          <a:xfrm>
            <a:off x="889285" y="6095024"/>
            <a:ext cx="552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r>
              <a:rPr lang="en-US" altLang="ja-JP" dirty="0">
                <a:latin typeface="DIN Alternate" panose="020B0500000000000000" pitchFamily="34" charset="0"/>
              </a:rPr>
              <a:t>: A Scalable Tree Boosting System(Chen+ 2016)</a:t>
            </a:r>
          </a:p>
        </p:txBody>
      </p:sp>
      <p:pic>
        <p:nvPicPr>
          <p:cNvPr id="9" name="図 8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4775FB-200C-4D95-ADA7-8B3C0D6E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02" y="2121094"/>
            <a:ext cx="5033486" cy="387191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6CCB2E-0670-4F1C-8F8A-7B536EECFD2D}"/>
              </a:ext>
            </a:extLst>
          </p:cNvPr>
          <p:cNvSpPr/>
          <p:nvPr/>
        </p:nvSpPr>
        <p:spPr>
          <a:xfrm>
            <a:off x="7645078" y="609502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LightGBM</a:t>
            </a:r>
            <a:r>
              <a:rPr lang="en-US" altLang="ja-JP" dirty="0">
                <a:latin typeface="DIN Alternate" panose="020B0500000000000000" pitchFamily="34" charset="0"/>
              </a:rPr>
              <a:t> vs </a:t>
            </a:r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endParaRPr lang="en-US" altLang="ja-JP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 dirty="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 dirty="0"/>
              <a:t>枚ずつ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iragino Kaku Gothic Pro W3" panose="020B0300000000000000" pitchFamily="34" charset="-128"/>
              </a:rPr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 dirty="0">
                <a:latin typeface="Hiragino Kaku Gothic Pro W3" panose="020B0300000000000000" pitchFamily="34" charset="-128"/>
              </a:rPr>
              <a:t>枚</a:t>
            </a:r>
            <a:endParaRPr lang="en-US" altLang="ja-JP" sz="3600" dirty="0">
              <a:latin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人によって枚数は異なる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58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枚の内</a:t>
            </a: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2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枚は</a:t>
            </a:r>
            <a:r>
              <a:rPr lang="ja-JP" altLang="en-US" sz="3600" b="1" dirty="0">
                <a:solidFill>
                  <a:schemeClr val="accent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登録されていない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人物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/>
              <a:t>認識精度は「</a:t>
            </a:r>
            <a:r>
              <a:rPr lang="ja-JP" altLang="en-US" sz="3600" b="1" dirty="0">
                <a:solidFill>
                  <a:schemeClr val="accent2"/>
                </a:solidFill>
              </a:rPr>
              <a:t>正解数</a:t>
            </a:r>
            <a:r>
              <a:rPr lang="en-US" altLang="ja-JP" sz="3600" b="1" dirty="0">
                <a:solidFill>
                  <a:schemeClr val="accent2"/>
                </a:solidFill>
              </a:rPr>
              <a:t>÷</a:t>
            </a:r>
            <a:r>
              <a:rPr lang="ja-JP" altLang="en-US" sz="3600" b="1" dirty="0">
                <a:solidFill>
                  <a:schemeClr val="accent2"/>
                </a:solidFill>
              </a:rPr>
              <a:t>クエリ数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(</a:t>
            </a:r>
            <a:r>
              <a:rPr lang="en-US" altLang="ja-JP" sz="3600" b="1" dirty="0">
                <a:solidFill>
                  <a:schemeClr val="accent2"/>
                </a:solidFill>
              </a:rPr>
              <a:t>58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)</a:t>
            </a:r>
            <a:r>
              <a:rPr lang="ja-JP" altLang="en-US" sz="3600" dirty="0">
                <a:ea typeface="Hiragino Kaku Gothic Pro W3" panose="020B0300000000000000"/>
              </a:rPr>
              <a:t>」</a:t>
            </a:r>
            <a:r>
              <a:rPr lang="ja-JP" altLang="en-US" sz="3600" dirty="0"/>
              <a:t>で計算</a:t>
            </a:r>
            <a:endParaRPr lang="en-US" altLang="ja-JP" sz="3600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2E99E5BA-3891-154B-9A6E-893DF241C2D9}"/>
              </a:ext>
            </a:extLst>
          </p:cNvPr>
          <p:cNvSpPr/>
          <p:nvPr/>
        </p:nvSpPr>
        <p:spPr>
          <a:xfrm>
            <a:off x="0" y="6731000"/>
            <a:ext cx="174171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3F06A-42DE-8F4F-A1FB-A0C8617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8E1C1C-7193-1041-9D16-24FA7D4D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26" y="1567987"/>
            <a:ext cx="1432188" cy="10666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02E28E-6C9C-6F49-8C57-0D5CEE08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39" y="1604574"/>
            <a:ext cx="1432188" cy="10666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7026380-9F96-3741-85B1-878324B7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52" y="1645161"/>
            <a:ext cx="1432188" cy="10666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6D0022D-BB92-654D-9D0A-4102C51F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54" y="1689759"/>
            <a:ext cx="1432188" cy="10666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F8BDD55-FE2B-3640-8BC1-19EA6DE7D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34" y="1732590"/>
            <a:ext cx="1432188" cy="106668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9A5874B-B25A-1D47-855B-29363A161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035" y="1551145"/>
            <a:ext cx="1432188" cy="106668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58A73A0-42DB-E640-9B2D-E52EF3212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493" y="1590875"/>
            <a:ext cx="1432188" cy="106668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BEEE504-0B88-954C-8884-08FF11AF0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0378" y="1643492"/>
            <a:ext cx="1432188" cy="106668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B28F382-7ED6-FD40-A06A-F4CDA91CF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9733" y="1699750"/>
            <a:ext cx="1432188" cy="106668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92E96A0-C2CD-4245-B15C-33575E7580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304" y="1745703"/>
            <a:ext cx="1432188" cy="106668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2E41D87-291D-EE4B-A2CD-0C17612EFF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9242" y="1561763"/>
            <a:ext cx="1452426" cy="10817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FDC87BB-1404-AA41-A930-46BBE30F3C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4705" y="1598696"/>
            <a:ext cx="1452426" cy="108175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96E31B87-8174-2D4C-BA3E-A754FCF24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1002" y="1642036"/>
            <a:ext cx="1452426" cy="108175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7383EE7-AF28-F44D-8FD1-F1187302C8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1675" y="1686989"/>
            <a:ext cx="1452426" cy="108175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8DD424A-E839-1B40-A18B-DFED0AE831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3125" y="1732590"/>
            <a:ext cx="1452426" cy="108175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8DE3C90-C9F1-6D4D-9A52-ED7C38DE61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43230" y="1545175"/>
            <a:ext cx="1452426" cy="108175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F6A04A6-0D6B-2E45-80FF-F44BFE8BDD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9920" y="1585694"/>
            <a:ext cx="1452426" cy="108175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91F18481-D6DD-BB49-97D7-77382DA5C6E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54557" y="1632611"/>
            <a:ext cx="1452426" cy="1081755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B8A8635B-966C-2543-A84F-6D1EAC9F61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18441" y="1680488"/>
            <a:ext cx="1452426" cy="1081755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F6297C75-B3C9-3146-9EA5-4ACED82CA9C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77613" y="1723888"/>
            <a:ext cx="1452426" cy="1081755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BE5746FB-E02B-8542-BDFC-53357EF9B8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53797" y="1565485"/>
            <a:ext cx="1454148" cy="108303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5D75CA8-C895-C94B-B06A-B14313D22B7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13882" y="1605901"/>
            <a:ext cx="1454148" cy="1083037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657F3F8B-AC5B-E744-BF9A-9F217E542DE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77500" y="1635975"/>
            <a:ext cx="1454148" cy="1083037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767CB1A6-DA4C-D847-9224-DAE155C4751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0522" y="1673035"/>
            <a:ext cx="1454148" cy="1083037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0E366E86-E9A9-084B-AE09-502AC6719CA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99872" y="1716235"/>
            <a:ext cx="1454148" cy="1083037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705DA08-B3EF-D940-9FD9-24AEE0ED7A30}"/>
              </a:ext>
            </a:extLst>
          </p:cNvPr>
          <p:cNvSpPr txBox="1"/>
          <p:nvPr/>
        </p:nvSpPr>
        <p:spPr>
          <a:xfrm>
            <a:off x="9873472" y="198372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383D164C-7F4F-1348-9D96-D1E792CBB62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30875" y="4820689"/>
            <a:ext cx="1452426" cy="108175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E5A14569-1074-6746-9FC3-6DB5CA6D96D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30875" y="3578474"/>
            <a:ext cx="1432189" cy="1066683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FABB8A68-4328-9F44-8CB7-1BC87F1147D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6182" y="4820688"/>
            <a:ext cx="1452426" cy="1081755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B86F64EE-920A-2E4F-A580-34C5573E60C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85775" y="3578225"/>
            <a:ext cx="1452426" cy="1081755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7146DE68-C3D7-E945-B1B7-BBE305625AC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649542" y="4820687"/>
            <a:ext cx="1452426" cy="1081755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FEAFD79D-72BA-6F4A-AEA5-793CD2656CC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49542" y="3575913"/>
            <a:ext cx="1452426" cy="1081755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3E80522B-DBD0-7D43-846F-296A36FAF8E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98712" y="4827630"/>
            <a:ext cx="1452427" cy="108175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A28282A-B8C4-6544-ABB2-2282859D5DE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393654" y="3578224"/>
            <a:ext cx="1452427" cy="1081756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79E19303-CC52-D140-8D13-4D87047E239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37767" y="4827631"/>
            <a:ext cx="1452426" cy="1081755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0007E68E-EB29-B942-B4B7-C7CFEEFA7FF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137767" y="3575913"/>
            <a:ext cx="1452429" cy="1081757"/>
          </a:xfrm>
          <a:prstGeom prst="rect">
            <a:avLst/>
          </a:prstGeom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B63857A-86A8-514C-99BE-6E960B1C5E35}"/>
              </a:ext>
            </a:extLst>
          </p:cNvPr>
          <p:cNvSpPr txBox="1"/>
          <p:nvPr/>
        </p:nvSpPr>
        <p:spPr>
          <a:xfrm>
            <a:off x="9697010" y="452308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・・・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C98384B-88A4-464B-91D0-FB6D89564AC6}"/>
              </a:ext>
            </a:extLst>
          </p:cNvPr>
          <p:cNvSpPr txBox="1"/>
          <p:nvPr/>
        </p:nvSpPr>
        <p:spPr>
          <a:xfrm>
            <a:off x="4466114" y="29053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学習データ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55D4D14-BCBB-0848-AB06-0F366E2E2336}"/>
              </a:ext>
            </a:extLst>
          </p:cNvPr>
          <p:cNvSpPr txBox="1"/>
          <p:nvPr/>
        </p:nvSpPr>
        <p:spPr>
          <a:xfrm>
            <a:off x="3411503" y="6031210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検証用データ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ja-JP" altLang="en-US" sz="2400">
                <a:latin typeface="DIN Alternate" panose="020B0500000000000000"/>
                <a:ea typeface="Hiragino Kaku Gothic Pro W3" panose="020B0300000000000000"/>
              </a:rPr>
              <a:t>クエリデータ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399E515D-B0FA-8B47-961A-A42F05F6F5D2}"/>
              </a:ext>
            </a:extLst>
          </p:cNvPr>
          <p:cNvSpPr/>
          <p:nvPr/>
        </p:nvSpPr>
        <p:spPr>
          <a:xfrm>
            <a:off x="0" y="6731000"/>
            <a:ext cx="232228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54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9" y="1539023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8" y="1460331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4314677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2669524" y="4278738"/>
            <a:ext cx="1516556" cy="9267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6006528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B4FB17-FCBE-45B8-815D-00F3CD7FCCCB}"/>
              </a:ext>
            </a:extLst>
          </p:cNvPr>
          <p:cNvGrpSpPr/>
          <p:nvPr/>
        </p:nvGrpSpPr>
        <p:grpSpPr>
          <a:xfrm>
            <a:off x="1783268" y="5105163"/>
            <a:ext cx="722032" cy="704877"/>
            <a:chOff x="5745047" y="2131445"/>
            <a:chExt cx="989490" cy="96598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D121241-F0DE-264B-B4AD-6BEB428C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8" y="2131445"/>
              <a:ext cx="898879" cy="89887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B1BDA36-E45D-194F-8CEA-EBE70419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945" y="2180872"/>
              <a:ext cx="845337" cy="84533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B21CFBB-8FF4-4443-A2F7-B6FEA8B4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047" y="2252088"/>
              <a:ext cx="845337" cy="845337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4095149" y="319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2628757" y="537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単純マッチング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5338329" y="53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1476104" y="583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8CC74B-3CA0-4286-B414-C96644BA6210}"/>
              </a:ext>
            </a:extLst>
          </p:cNvPr>
          <p:cNvSpPr/>
          <p:nvPr/>
        </p:nvSpPr>
        <p:spPr>
          <a:xfrm>
            <a:off x="7714705" y="2115249"/>
            <a:ext cx="1800590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特徴抽出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7E15B2-40DF-4C23-B6BA-B802D6359367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>
            <a:off x="2654334" y="2579142"/>
            <a:ext cx="166034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27306FA-4A9C-4D6F-ADDD-1BFD96F8E9D4}"/>
              </a:ext>
            </a:extLst>
          </p:cNvPr>
          <p:cNvSpPr/>
          <p:nvPr/>
        </p:nvSpPr>
        <p:spPr>
          <a:xfrm>
            <a:off x="9587372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ED714D7-D706-4EC1-97B3-AF26154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5" t="11004" r="28787" b="23547"/>
          <a:stretch/>
        </p:blipFill>
        <p:spPr>
          <a:xfrm>
            <a:off x="9676821" y="1220218"/>
            <a:ext cx="1112748" cy="1174616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230474-3A5A-45CE-B246-21DA6B5C16C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990211" y="2578137"/>
            <a:ext cx="1724494" cy="10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6897953-BF88-4A81-B47E-EE372C02F82C}"/>
              </a:ext>
            </a:extLst>
          </p:cNvPr>
          <p:cNvSpPr txBox="1"/>
          <p:nvPr/>
        </p:nvSpPr>
        <p:spPr>
          <a:xfrm>
            <a:off x="7507328" y="3192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顔の部位検出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46ECC1-A5D9-4538-9345-CA57BBFA60E2}"/>
              </a:ext>
            </a:extLst>
          </p:cNvPr>
          <p:cNvSpPr txBox="1"/>
          <p:nvPr/>
        </p:nvSpPr>
        <p:spPr>
          <a:xfrm>
            <a:off x="9424786" y="53699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番号で分類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44BC1E-CA8C-4E50-86B8-CA413398F2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99620" y="4742128"/>
            <a:ext cx="969904" cy="0"/>
          </a:xfrm>
          <a:prstGeom prst="straightConnector1">
            <a:avLst/>
          </a:prstGeom>
          <a:ln w="44450">
            <a:gradFill flip="none" rotWithShape="1">
              <a:gsLst>
                <a:gs pos="37000">
                  <a:srgbClr val="595A5B"/>
                </a:gs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rgbClr val="101011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5D56BB-CBB3-49EE-84D8-B44D6A8DD7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15295" y="2578137"/>
            <a:ext cx="1130205" cy="1005"/>
          </a:xfrm>
          <a:prstGeom prst="line">
            <a:avLst/>
          </a:prstGeom>
          <a:ln w="44450">
            <a:gradFill flip="none" rotWithShape="1">
              <a:gsLst>
                <a:gs pos="66000">
                  <a:srgbClr val="909090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1283F44-3834-41BD-8170-7D5355F0488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86080" y="4742128"/>
            <a:ext cx="1820448" cy="4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AC4D607-944D-41E4-B6C8-AAC284310D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523084" y="4742562"/>
            <a:ext cx="206428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591688-25D1-4F96-809D-E48E1B3F5DA4}"/>
              </a:ext>
            </a:extLst>
          </p:cNvPr>
          <p:cNvSpPr txBox="1"/>
          <p:nvPr/>
        </p:nvSpPr>
        <p:spPr>
          <a:xfrm>
            <a:off x="4501429" y="4027507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0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60%</a:t>
            </a:r>
          </a:p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10%…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5CA4477-F16B-473F-BD87-5CD8FA266E7C}"/>
              </a:ext>
            </a:extLst>
          </p:cNvPr>
          <p:cNvSpPr txBox="1"/>
          <p:nvPr/>
        </p:nvSpPr>
        <p:spPr>
          <a:xfrm>
            <a:off x="7839583" y="423328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He is Mr.0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779A391-00D6-465C-A9E3-D4151378C6B6}"/>
              </a:ext>
            </a:extLst>
          </p:cNvPr>
          <p:cNvSpPr/>
          <p:nvPr/>
        </p:nvSpPr>
        <p:spPr>
          <a:xfrm>
            <a:off x="978800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CB508BE-EC28-410D-9C16-36B800FB328F}"/>
              </a:ext>
            </a:extLst>
          </p:cNvPr>
          <p:cNvSpPr txBox="1"/>
          <p:nvPr/>
        </p:nvSpPr>
        <p:spPr>
          <a:xfrm>
            <a:off x="859372" y="3195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顔画像を入力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ProgressBar">
            <a:extLst>
              <a:ext uri="{FF2B5EF4-FFF2-40B4-BE49-F238E27FC236}">
                <a16:creationId xmlns:a16="http://schemas.microsoft.com/office/drawing/2014/main" id="{264B717D-012F-CD48-AB92-1A4393871222}"/>
              </a:ext>
            </a:extLst>
          </p:cNvPr>
          <p:cNvSpPr/>
          <p:nvPr/>
        </p:nvSpPr>
        <p:spPr>
          <a:xfrm>
            <a:off x="0" y="6731000"/>
            <a:ext cx="290285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顔のトリミング</a:t>
            </a:r>
            <a:endParaRPr kumimoji="1" lang="en-US" altLang="ja-JP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1155604" y="5135557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OpenCV</a:t>
            </a:r>
            <a:r>
              <a:rPr lang="ja-JP" altLang="en-US" sz="2400" dirty="0">
                <a:latin typeface="DIN Alternate" panose="020B0500000000000000"/>
                <a:ea typeface="Hiragino Kaku Gothic Pro W3" panose="020B0300000000000000"/>
              </a:rPr>
              <a:t>で顔を切り出し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460202" y="6392446"/>
            <a:ext cx="559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600" dirty="0">
                <a:latin typeface="DIN Alternate" panose="020B0500000000000000"/>
              </a:rPr>
              <a:t>OpenCV Face Detection: Visualized  https://vimeo.com/12774628</a:t>
            </a:r>
            <a:endParaRPr kumimoji="1" lang="ja-JP" altLang="en-US" sz="1600" dirty="0">
              <a:latin typeface="DIN Alternate" panose="020B050000000000000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86" y="2459709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455024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6952944" y="513555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DIN Alternate" panose="020B0500000000000000"/>
                <a:ea typeface="Hiragino Kaku Gothic Pro W3" panose="020B0300000000000000"/>
              </a:rPr>
              <a:t>Dlib</a:t>
            </a:r>
            <a:r>
              <a:rPr lang="ja-JP" altLang="en-US" sz="2400" dirty="0">
                <a:ea typeface="Hiragino Kaku Gothic Pro W3" panose="020B0300000000000000"/>
              </a:rPr>
              <a:t>で顔の部位をプロット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7348198" y="6392446"/>
            <a:ext cx="2998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600" dirty="0">
                <a:latin typeface="DIN Alternate" panose="020B0500000000000000"/>
              </a:rPr>
              <a:t>https://github.com/davisking/dlib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349E19-1C75-446E-A2ED-371273D1852A}"/>
              </a:ext>
            </a:extLst>
          </p:cNvPr>
          <p:cNvSpPr/>
          <p:nvPr/>
        </p:nvSpPr>
        <p:spPr>
          <a:xfrm>
            <a:off x="7033846" y="5597221"/>
            <a:ext cx="4959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全体</a:t>
            </a:r>
            <a:r>
              <a:rPr lang="en-US" altLang="ja-JP" sz="2000" dirty="0">
                <a:ea typeface="Hiragino Kaku Gothic Pro W3" panose="020B0300000000000000"/>
              </a:rPr>
              <a:t>/</a:t>
            </a:r>
            <a:r>
              <a:rPr lang="ja-JP" altLang="en-US" sz="2000" dirty="0">
                <a:ea typeface="Hiragino Kaku Gothic Pro W3" panose="020B0300000000000000"/>
              </a:rPr>
              <a:t>部位ごとのトリミングも可能</a:t>
            </a:r>
            <a:endParaRPr lang="en-US" altLang="ja-JP" sz="2000" dirty="0">
              <a:ea typeface="Hiragino Kaku Gothic Pro W3" panose="020B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点の座標から特徴抽出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3D5E84-E01F-458D-AF16-86E0A87E7B85}"/>
              </a:ext>
            </a:extLst>
          </p:cNvPr>
          <p:cNvSpPr/>
          <p:nvPr/>
        </p:nvSpPr>
        <p:spPr>
          <a:xfrm>
            <a:off x="1155604" y="5515283"/>
            <a:ext cx="5197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cascade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分類器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en-US" altLang="ja-JP" sz="2000" dirty="0" err="1">
                <a:latin typeface="DIN Alternate" panose="020B0500000000000000"/>
                <a:ea typeface="Hiragino Kaku Gothic Pro W3" panose="020B0300000000000000"/>
              </a:rPr>
              <a:t>Haar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-Like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特徴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検出領域の明暗差により特徴を捉える</a:t>
            </a: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C72C0F80-EDCE-DD41-B332-6D9E259C6CFD}"/>
              </a:ext>
            </a:extLst>
          </p:cNvPr>
          <p:cNvSpPr/>
          <p:nvPr/>
        </p:nvSpPr>
        <p:spPr>
          <a:xfrm>
            <a:off x="0" y="6731000"/>
            <a:ext cx="348342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6276310" y="581066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1203228" y="5808512"/>
            <a:ext cx="377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</a:t>
            </a:r>
            <a:r>
              <a:rPr lang="en-US" altLang="ja-JP" sz="2400" dirty="0">
                <a:latin typeface="DIN Alternate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0FFF6F-361D-44B6-BE58-C81A1C45862B}"/>
              </a:ext>
            </a:extLst>
          </p:cNvPr>
          <p:cNvGrpSpPr/>
          <p:nvPr/>
        </p:nvGrpSpPr>
        <p:grpSpPr>
          <a:xfrm>
            <a:off x="1322533" y="2355737"/>
            <a:ext cx="3356689" cy="3206812"/>
            <a:chOff x="1322533" y="2355737"/>
            <a:chExt cx="3356689" cy="32068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7AEE2EA-D09A-FE49-A724-EC08A9EE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44" y="2355737"/>
              <a:ext cx="1270000" cy="127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E96E18-0A8B-DE49-A46F-7AD50C18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533" y="3995564"/>
              <a:ext cx="1566985" cy="156698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0177C2-26CF-604D-9505-4C175025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222" y="4150588"/>
              <a:ext cx="1270000" cy="1270000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BF7F3A9-7BBA-AE4A-B6A9-79FFB14C2716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2894544" y="2990737"/>
              <a:ext cx="511481" cy="0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85EF8FF-0DB2-9B49-919A-96F2DF1C912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2889518" y="4779057"/>
              <a:ext cx="519704" cy="653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C3B7803-79C3-474C-BD97-DFC9ADC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6025" y="2355737"/>
              <a:ext cx="1270000" cy="1270000"/>
            </a:xfrm>
            <a:prstGeom prst="rect">
              <a:avLst/>
            </a:prstGeom>
          </p:spPr>
        </p:pic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D2551E6C-1FC1-F04A-BEDB-4CD631067848}"/>
              </a:ext>
            </a:extLst>
          </p:cNvPr>
          <p:cNvSpPr/>
          <p:nvPr/>
        </p:nvSpPr>
        <p:spPr>
          <a:xfrm>
            <a:off x="0" y="6731000"/>
            <a:ext cx="4064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特徴抽出</a:t>
            </a:r>
            <a:r>
              <a:rPr lang="ja-JP" altLang="en-US" dirty="0"/>
              <a:t>部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81E88C-2ED3-4C48-B355-402026590ACF}"/>
              </a:ext>
            </a:extLst>
          </p:cNvPr>
          <p:cNvSpPr/>
          <p:nvPr/>
        </p:nvSpPr>
        <p:spPr>
          <a:xfrm>
            <a:off x="1655559" y="1690688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/>
                <a:ea typeface="Hiragino Kaku Gothic Pro W3" panose="020B0300000000000000" pitchFamily="34" charset="-128"/>
              </a:rPr>
              <a:t>Dlib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を使った部位情報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983A7-2E70-4D4E-9494-ADE89CFE78C8}"/>
              </a:ext>
            </a:extLst>
          </p:cNvPr>
          <p:cNvSpPr/>
          <p:nvPr/>
        </p:nvSpPr>
        <p:spPr>
          <a:xfrm>
            <a:off x="838200" y="5487832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口の大きさ、目の大きさ、顔の幅、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各部位間の距離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8F3CDE-9C3E-4647-9B84-6A5C1524A367}"/>
              </a:ext>
            </a:extLst>
          </p:cNvPr>
          <p:cNvSpPr/>
          <p:nvPr/>
        </p:nvSpPr>
        <p:spPr>
          <a:xfrm>
            <a:off x="6988048" y="1690688"/>
            <a:ext cx="414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次元離散コサイン変換</a:t>
            </a:r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(DCT)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AFB27-D0D6-2E4B-BA22-AD583299F01D}"/>
              </a:ext>
            </a:extLst>
          </p:cNvPr>
          <p:cNvSpPr/>
          <p:nvPr/>
        </p:nvSpPr>
        <p:spPr>
          <a:xfrm>
            <a:off x="6624707" y="54871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画像を余弦波の周波数と係数に変換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5CF147-122F-5B4F-BF5F-2743961B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30960" r="2723" b="10517"/>
          <a:stretch/>
        </p:blipFill>
        <p:spPr>
          <a:xfrm>
            <a:off x="6507141" y="2516875"/>
            <a:ext cx="5101876" cy="23660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A25DF0-7473-9D43-B7F8-FC43290B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2349603"/>
            <a:ext cx="3592747" cy="2675848"/>
          </a:xfrm>
          <a:prstGeom prst="rect">
            <a:avLst/>
          </a:prstGeom>
        </p:spPr>
      </p:pic>
      <p:sp>
        <p:nvSpPr>
          <p:cNvPr id="11" name="ProgressBar">
            <a:extLst>
              <a:ext uri="{FF2B5EF4-FFF2-40B4-BE49-F238E27FC236}">
                <a16:creationId xmlns:a16="http://schemas.microsoft.com/office/drawing/2014/main" id="{9513A9B3-2CDD-9843-83A7-A8951B398208}"/>
              </a:ext>
            </a:extLst>
          </p:cNvPr>
          <p:cNvSpPr/>
          <p:nvPr/>
        </p:nvSpPr>
        <p:spPr>
          <a:xfrm>
            <a:off x="0" y="6731000"/>
            <a:ext cx="464457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33680" cy="4351338"/>
          </a:xfrm>
        </p:spPr>
        <p:txBody>
          <a:bodyPr/>
          <a:lstStyle/>
          <a:p>
            <a:r>
              <a:rPr lang="ja-JP" altLang="en-US" dirty="0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/>
                <a:ea typeface="Hiragino Kaku Gothic Pro W3" panose="020B0300000000000000" pitchFamily="34" charset="-128"/>
              </a:rPr>
              <a:t>NN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dirty="0"/>
              <a:t>前処理で出力した特徴量を使用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b="1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1" name="ProgressBar">
            <a:extLst>
              <a:ext uri="{FF2B5EF4-FFF2-40B4-BE49-F238E27FC236}">
                <a16:creationId xmlns:a16="http://schemas.microsoft.com/office/drawing/2014/main" id="{14BB7519-ECF9-6E4F-BB03-EAA42C458002}"/>
              </a:ext>
            </a:extLst>
          </p:cNvPr>
          <p:cNvSpPr/>
          <p:nvPr/>
        </p:nvSpPr>
        <p:spPr>
          <a:xfrm>
            <a:off x="0" y="6731000"/>
            <a:ext cx="522514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1232</Words>
  <Application>Microsoft Macintosh PowerPoint</Application>
  <PresentationFormat>ワイド画面</PresentationFormat>
  <Paragraphs>217</Paragraphs>
  <Slides>24</Slides>
  <Notes>9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3" baseType="lpstr">
      <vt:lpstr>Hiragino Kaku Gothic Pro W3</vt:lpstr>
      <vt:lpstr>Hiragino Kaku Gothic Pro W6</vt:lpstr>
      <vt:lpstr>游ゴシック</vt:lpstr>
      <vt:lpstr>Arial</vt:lpstr>
      <vt:lpstr>Century</vt:lpstr>
      <vt:lpstr>DIN Alternate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データセット</vt:lpstr>
      <vt:lpstr>システムの全体像</vt:lpstr>
      <vt:lpstr>前処理　顔検出</vt:lpstr>
      <vt:lpstr>前処理　正規化</vt:lpstr>
      <vt:lpstr>特徴抽出部</vt:lpstr>
      <vt:lpstr>識別部</vt:lpstr>
      <vt:lpstr>識別部</vt:lpstr>
      <vt:lpstr>識別部</vt:lpstr>
      <vt:lpstr>班の方針</vt:lpstr>
      <vt:lpstr>進捗　前処理と特徴抽出</vt:lpstr>
      <vt:lpstr>進捗　識別部とGUI等</vt:lpstr>
      <vt:lpstr>認識精度が高かった手法</vt:lpstr>
      <vt:lpstr>考察</vt:lpstr>
      <vt:lpstr>考察</vt:lpstr>
      <vt:lpstr>考察</vt:lpstr>
      <vt:lpstr>GUI(PyQt5を使用)</vt:lpstr>
      <vt:lpstr>今後のスケジュール</vt:lpstr>
      <vt:lpstr>ご静聴ありがとうございました</vt:lpstr>
      <vt:lpstr>CNNの説明</vt:lpstr>
      <vt:lpstr>LightGradientBoostingMachineの説明</vt:lpstr>
      <vt:lpstr>LightGBM参考資料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s13137@numazu.kosen-ac.jp</cp:lastModifiedBy>
  <cp:revision>88</cp:revision>
  <dcterms:created xsi:type="dcterms:W3CDTF">2018-11-22T05:51:47Z</dcterms:created>
  <dcterms:modified xsi:type="dcterms:W3CDTF">2018-11-28T17:10:06Z</dcterms:modified>
</cp:coreProperties>
</file>