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58" r:id="rId3"/>
    <p:sldId id="259" r:id="rId4"/>
    <p:sldId id="261" r:id="rId5"/>
    <p:sldId id="260" r:id="rId6"/>
    <p:sldId id="262" r:id="rId7"/>
    <p:sldId id="266" r:id="rId8"/>
    <p:sldId id="272" r:id="rId9"/>
    <p:sldId id="267" r:id="rId10"/>
    <p:sldId id="297" r:id="rId11"/>
    <p:sldId id="270" r:id="rId12"/>
    <p:sldId id="296" r:id="rId13"/>
    <p:sldId id="264" r:id="rId14"/>
    <p:sldId id="298" r:id="rId15"/>
    <p:sldId id="265" r:id="rId16"/>
    <p:sldId id="277" r:id="rId17"/>
    <p:sldId id="299" r:id="rId18"/>
    <p:sldId id="257" r:id="rId19"/>
    <p:sldId id="278" r:id="rId20"/>
  </p:sldIdLst>
  <p:sldSz cx="9144000" cy="5143500" type="screen16x9"/>
  <p:notesSz cx="6858000" cy="9144000"/>
  <p:embeddedFontLst>
    <p:embeddedFont>
      <p:font typeface="Amatic SC" panose="020B0604020202020204" charset="-79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Nunito SemiBold" panose="020B0604020202020204" charset="0"/>
      <p:regular r:id="rId28"/>
      <p:bold r:id="rId29"/>
      <p:italic r:id="rId30"/>
      <p:boldItalic r:id="rId31"/>
    </p:embeddedFont>
    <p:embeddedFont>
      <p:font typeface="Nunit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783842-8F8A-472B-A6D1-50C4D95656BF}">
  <a:tblStyle styleId="{1D783842-8F8A-472B-A6D1-50C4D95656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1AE5276-7758-4A38-8905-6FA3DC8E0E1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162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c2361932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c2361932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926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398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327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31132" y="970673"/>
            <a:ext cx="6763228" cy="3485055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1037241" y="754927"/>
            <a:ext cx="6602284" cy="352662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119881" y="694338"/>
            <a:ext cx="726561" cy="922052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2045499" y="1815219"/>
            <a:ext cx="4825646" cy="151553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 dirty="0"/>
          </a:p>
        </p:txBody>
      </p:sp>
      <p:sp>
        <p:nvSpPr>
          <p:cNvPr id="19" name="Google Shape;19;p2"/>
          <p:cNvSpPr/>
          <p:nvPr/>
        </p:nvSpPr>
        <p:spPr>
          <a:xfrm rot="-871776">
            <a:off x="636179" y="738375"/>
            <a:ext cx="1101916" cy="1254048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9918" y="3262052"/>
            <a:ext cx="511961" cy="243844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_1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avLst/>
            <a:gdLst/>
            <a:ahLst/>
            <a:cxnLst/>
            <a:rect l="l" t="t" r="r" b="b"/>
            <a:pathLst>
              <a:path w="462239" h="507799" extrusionOk="0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1711339" y="1054787"/>
            <a:ext cx="2954" cy="1397"/>
          </a:xfrm>
          <a:custGeom>
            <a:avLst/>
            <a:gdLst/>
            <a:ahLst/>
            <a:cxnLst/>
            <a:rect l="l" t="t" r="r" b="b"/>
            <a:pathLst>
              <a:path w="1400" h="662" extrusionOk="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789941" y="506013"/>
            <a:ext cx="7919231" cy="4371184"/>
          </a:xfrm>
          <a:custGeom>
            <a:avLst/>
            <a:gdLst/>
            <a:ahLst/>
            <a:cxnLst/>
            <a:rect l="l" t="t" r="r" b="b"/>
            <a:pathLst>
              <a:path w="3753190" h="2071651" extrusionOk="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529421" y="349800"/>
            <a:ext cx="8062595" cy="4512254"/>
          </a:xfrm>
          <a:custGeom>
            <a:avLst/>
            <a:gdLst/>
            <a:ahLst/>
            <a:cxnLst/>
            <a:rect l="l" t="t" r="r" b="b"/>
            <a:pathLst>
              <a:path w="3821135" h="2138509" extrusionOk="0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4"/>
          <p:cNvGrpSpPr/>
          <p:nvPr/>
        </p:nvGrpSpPr>
        <p:grpSpPr>
          <a:xfrm>
            <a:off x="550224" y="368620"/>
            <a:ext cx="878229" cy="627539"/>
            <a:chOff x="550224" y="368620"/>
            <a:chExt cx="878229" cy="627539"/>
          </a:xfrm>
        </p:grpSpPr>
        <p:sp>
          <p:nvSpPr>
            <p:cNvPr id="41" name="Google Shape;41;p4"/>
            <p:cNvSpPr/>
            <p:nvPr/>
          </p:nvSpPr>
          <p:spPr>
            <a:xfrm>
              <a:off x="550224" y="368620"/>
              <a:ext cx="430805" cy="627539"/>
            </a:xfrm>
            <a:custGeom>
              <a:avLst/>
              <a:gdLst/>
              <a:ahLst/>
              <a:cxnLst/>
              <a:rect l="l" t="t" r="r" b="b"/>
              <a:pathLst>
                <a:path w="204173" h="297412" extrusionOk="0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07307" y="372376"/>
              <a:ext cx="421145" cy="613504"/>
            </a:xfrm>
            <a:custGeom>
              <a:avLst/>
              <a:gdLst/>
              <a:ahLst/>
              <a:cxnLst/>
              <a:rect l="l" t="t" r="r" b="b"/>
              <a:pathLst>
                <a:path w="199595" h="290760" extrusionOk="0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05031" y="475050"/>
              <a:ext cx="59409" cy="175613"/>
            </a:xfrm>
            <a:custGeom>
              <a:avLst/>
              <a:gdLst/>
              <a:ahLst/>
              <a:cxnLst/>
              <a:rect l="l" t="t" r="r" b="b"/>
              <a:pathLst>
                <a:path w="28156" h="83229" extrusionOk="0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260832" y="642594"/>
              <a:ext cx="30076" cy="31226"/>
            </a:xfrm>
            <a:custGeom>
              <a:avLst/>
              <a:gdLst/>
              <a:ahLst/>
              <a:cxnLst/>
              <a:rect l="l" t="t" r="r" b="b"/>
              <a:pathLst>
                <a:path w="14254" h="14799" extrusionOk="0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1671" y="601479"/>
              <a:ext cx="103968" cy="202921"/>
            </a:xfrm>
            <a:custGeom>
              <a:avLst/>
              <a:gdLst/>
              <a:ahLst/>
              <a:cxnLst/>
              <a:rect l="l" t="t" r="r" b="b"/>
              <a:pathLst>
                <a:path w="49274" h="96171" extrusionOk="0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marL="914400" lvl="1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L="1371600" lvl="2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L="1828800" lvl="3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L="2286000" lvl="4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L="2743200" lvl="5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L="3200400" lvl="6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L="3657600" lvl="7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L="4114800" lvl="8" indent="-406400" algn="ctr" rtl="0">
              <a:spcBef>
                <a:spcPts val="1000"/>
              </a:spcBef>
              <a:spcAft>
                <a:spcPts val="100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8" name="Google Shape;48;p4"/>
          <p:cNvSpPr/>
          <p:nvPr/>
        </p:nvSpPr>
        <p:spPr>
          <a:xfrm rot="-10653455">
            <a:off x="308904" y="3412015"/>
            <a:ext cx="814998" cy="1023408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 rot="5624237">
            <a:off x="8289671" y="2866841"/>
            <a:ext cx="540119" cy="264234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5400000">
            <a:off x="6259143" y="-119213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 rot="5400000">
            <a:off x="6459663" y="73310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486100" y="253760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509560" y="230637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4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rot="10800000">
            <a:off x="478120" y="499499"/>
            <a:ext cx="3891580" cy="4389451"/>
          </a:xfrm>
          <a:custGeom>
            <a:avLst/>
            <a:gdLst/>
            <a:ahLst/>
            <a:cxnLst/>
            <a:rect l="l" t="t" r="r" b="b"/>
            <a:pathLst>
              <a:path w="873041" h="513236" extrusionOk="0">
                <a:moveTo>
                  <a:pt x="807026" y="87874"/>
                </a:moveTo>
                <a:cubicBezTo>
                  <a:pt x="687888" y="-12496"/>
                  <a:pt x="94894" y="-27493"/>
                  <a:pt x="35062" y="46020"/>
                </a:cubicBezTo>
                <a:cubicBezTo>
                  <a:pt x="-6967" y="97718"/>
                  <a:pt x="2767" y="252111"/>
                  <a:pt x="1233" y="323344"/>
                </a:cubicBezTo>
                <a:cubicBezTo>
                  <a:pt x="-5849" y="404706"/>
                  <a:pt x="16010" y="492163"/>
                  <a:pt x="108027" y="508036"/>
                </a:cubicBezTo>
                <a:cubicBezTo>
                  <a:pt x="181211" y="520007"/>
                  <a:pt x="256478" y="507488"/>
                  <a:pt x="330298" y="508036"/>
                </a:cubicBezTo>
                <a:cubicBezTo>
                  <a:pt x="482038" y="490497"/>
                  <a:pt x="728667" y="541318"/>
                  <a:pt x="831077" y="410055"/>
                </a:cubicBezTo>
                <a:cubicBezTo>
                  <a:pt x="891479" y="316196"/>
                  <a:pt x="889396" y="168425"/>
                  <a:pt x="807026" y="878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359638" y="371200"/>
            <a:ext cx="3869146" cy="4400299"/>
          </a:xfrm>
          <a:custGeom>
            <a:avLst/>
            <a:gdLst/>
            <a:ahLst/>
            <a:cxnLst/>
            <a:rect l="l" t="t" r="r" b="b"/>
            <a:pathLst>
              <a:path w="1717712" h="1953518" extrusionOk="0">
                <a:moveTo>
                  <a:pt x="1717677" y="1051758"/>
                </a:moveTo>
                <a:cubicBezTo>
                  <a:pt x="1717041" y="813899"/>
                  <a:pt x="1713292" y="575995"/>
                  <a:pt x="1710661" y="338136"/>
                </a:cubicBezTo>
                <a:cubicBezTo>
                  <a:pt x="1721382" y="143007"/>
                  <a:pt x="1668478" y="-11692"/>
                  <a:pt x="1396636" y="695"/>
                </a:cubicBezTo>
                <a:cubicBezTo>
                  <a:pt x="1075945" y="147"/>
                  <a:pt x="626492" y="30556"/>
                  <a:pt x="313102" y="62895"/>
                </a:cubicBezTo>
                <a:cubicBezTo>
                  <a:pt x="228254" y="71248"/>
                  <a:pt x="127029" y="84929"/>
                  <a:pt x="80877" y="166423"/>
                </a:cubicBezTo>
                <a:cubicBezTo>
                  <a:pt x="57506" y="207641"/>
                  <a:pt x="52222" y="256313"/>
                  <a:pt x="47991" y="302574"/>
                </a:cubicBezTo>
                <a:cubicBezTo>
                  <a:pt x="26527" y="536443"/>
                  <a:pt x="5742" y="770773"/>
                  <a:pt x="765" y="1005673"/>
                </a:cubicBezTo>
                <a:cubicBezTo>
                  <a:pt x="-2436" y="1229303"/>
                  <a:pt x="2826" y="1455674"/>
                  <a:pt x="47355" y="1675512"/>
                </a:cubicBezTo>
                <a:cubicBezTo>
                  <a:pt x="105433" y="1930275"/>
                  <a:pt x="294247" y="1910587"/>
                  <a:pt x="507266" y="1924377"/>
                </a:cubicBezTo>
                <a:cubicBezTo>
                  <a:pt x="802152" y="1942663"/>
                  <a:pt x="1097629" y="1958514"/>
                  <a:pt x="1393172" y="1952046"/>
                </a:cubicBezTo>
                <a:cubicBezTo>
                  <a:pt x="1441055" y="1950775"/>
                  <a:pt x="1490210" y="1947420"/>
                  <a:pt x="1535440" y="1930429"/>
                </a:cubicBezTo>
                <a:cubicBezTo>
                  <a:pt x="1677402" y="1878007"/>
                  <a:pt x="1689065" y="1706645"/>
                  <a:pt x="1699874" y="1577005"/>
                </a:cubicBezTo>
                <a:cubicBezTo>
                  <a:pt x="1715068" y="1402398"/>
                  <a:pt x="1718093" y="1226979"/>
                  <a:pt x="1717677" y="1051758"/>
                </a:cubicBezTo>
                <a:close/>
                <a:moveTo>
                  <a:pt x="1684308" y="1587616"/>
                </a:moveTo>
                <a:cubicBezTo>
                  <a:pt x="1671833" y="1818701"/>
                  <a:pt x="1618008" y="1947946"/>
                  <a:pt x="1360789" y="1937861"/>
                </a:cubicBezTo>
                <a:cubicBezTo>
                  <a:pt x="1016574" y="1942663"/>
                  <a:pt x="672358" y="1921374"/>
                  <a:pt x="329042" y="1897608"/>
                </a:cubicBezTo>
                <a:cubicBezTo>
                  <a:pt x="86951" y="1886316"/>
                  <a:pt x="53428" y="1699979"/>
                  <a:pt x="34726" y="1498208"/>
                </a:cubicBezTo>
                <a:cubicBezTo>
                  <a:pt x="-9452" y="1099970"/>
                  <a:pt x="26790" y="698817"/>
                  <a:pt x="62702" y="301390"/>
                </a:cubicBezTo>
                <a:cubicBezTo>
                  <a:pt x="68753" y="111151"/>
                  <a:pt x="183835" y="84798"/>
                  <a:pt x="348357" y="74011"/>
                </a:cubicBezTo>
                <a:cubicBezTo>
                  <a:pt x="645698" y="44939"/>
                  <a:pt x="1089889" y="7404"/>
                  <a:pt x="1389160" y="15363"/>
                </a:cubicBezTo>
                <a:cubicBezTo>
                  <a:pt x="1422529" y="16262"/>
                  <a:pt x="1545876" y="-5817"/>
                  <a:pt x="1635416" y="89906"/>
                </a:cubicBezTo>
                <a:cubicBezTo>
                  <a:pt x="1708337" y="167848"/>
                  <a:pt x="1693692" y="282645"/>
                  <a:pt x="1696388" y="380999"/>
                </a:cubicBezTo>
                <a:cubicBezTo>
                  <a:pt x="1696805" y="783117"/>
                  <a:pt x="1718115" y="1186353"/>
                  <a:pt x="1684242" y="15876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5" name="Google Shape;75;p6"/>
          <p:cNvSpPr/>
          <p:nvPr/>
        </p:nvSpPr>
        <p:spPr>
          <a:xfrm rot="5400000">
            <a:off x="3614542" y="2581686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 rot="5400000">
            <a:off x="4155556" y="35228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 rot="10800000">
            <a:off x="542537" y="4490175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 rot="5130764">
            <a:off x="247642" y="411835"/>
            <a:ext cx="745888" cy="775329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2994774" y="300554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1495696" y="462807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 rot="10800000">
            <a:off x="545766" y="4680253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2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avLst/>
            <a:gdLst/>
            <a:ahLst/>
            <a:cxnLst/>
            <a:rect l="l" t="t" r="r" b="b"/>
            <a:pathLst>
              <a:path w="124229" h="109530" extrusionOk="0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body" idx="2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3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6" name="Google Shape;106;p8"/>
          <p:cNvSpPr/>
          <p:nvPr/>
        </p:nvSpPr>
        <p:spPr>
          <a:xfrm rot="10338673">
            <a:off x="8747978" y="1166276"/>
            <a:ext cx="113410" cy="95472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rot="10338673">
            <a:off x="8873347" y="1615232"/>
            <a:ext cx="80494" cy="39932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3152266" y="3811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4094271" y="4119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4264152" y="4115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5534346">
            <a:off x="22341" y="3409311"/>
            <a:ext cx="681569" cy="214495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6092030" y="4766054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6467384" y="4872362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2910561" y="377935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4390454" y="411302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8624662" y="1757104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4654424" y="455549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 smtClean="0"/>
              <a:t>A MEDIAÇÃO NAS DISCIPLINAS REGULARES </a:t>
            </a:r>
            <a:endParaRPr sz="6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873" y="224119"/>
            <a:ext cx="1657174" cy="607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>
            <a:spLocks noGrp="1"/>
          </p:cNvSpPr>
          <p:nvPr>
            <p:ph type="body" idx="1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 smtClean="0"/>
              <a:t>As atribuições de</a:t>
            </a:r>
            <a:r>
              <a:rPr lang="en" b="1" dirty="0" smtClean="0"/>
              <a:t> supervisores e facilitadores </a:t>
            </a:r>
            <a:r>
              <a:rPr lang="en" dirty="0" smtClean="0"/>
              <a:t>acontecem </a:t>
            </a:r>
            <a:r>
              <a:rPr lang="en" b="1" dirty="0" smtClean="0"/>
              <a:t>todos os bimestres </a:t>
            </a:r>
            <a:r>
              <a:rPr lang="en" dirty="0" smtClean="0"/>
              <a:t>conforme: área de formação, afinidade e necessidade.</a:t>
            </a:r>
          </a:p>
        </p:txBody>
      </p:sp>
      <p:sp>
        <p:nvSpPr>
          <p:cNvPr id="220" name="Google Shape;220;p1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527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>
            <a:spLocks noGrp="1"/>
          </p:cNvSpPr>
          <p:nvPr>
            <p:ph type="ctrTitle" idx="4294967295"/>
          </p:nvPr>
        </p:nvSpPr>
        <p:spPr>
          <a:xfrm>
            <a:off x="855300" y="1642800"/>
            <a:ext cx="7433400" cy="140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0" dirty="0" smtClean="0">
                <a:solidFill>
                  <a:schemeClr val="accent1"/>
                </a:solidFill>
              </a:rPr>
              <a:t>11.000</a:t>
            </a:r>
            <a:endParaRPr sz="12000" dirty="0">
              <a:solidFill>
                <a:schemeClr val="accent1"/>
              </a:solidFill>
            </a:endParaRPr>
          </a:p>
        </p:txBody>
      </p:sp>
      <p:sp>
        <p:nvSpPr>
          <p:cNvPr id="320" name="Google Shape;320;p29"/>
          <p:cNvSpPr txBox="1">
            <a:spLocks noGrp="1"/>
          </p:cNvSpPr>
          <p:nvPr>
            <p:ph type="subTitle" idx="4294967295"/>
          </p:nvPr>
        </p:nvSpPr>
        <p:spPr>
          <a:xfrm>
            <a:off x="855300" y="3141002"/>
            <a:ext cx="7433400" cy="35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Vagas oferecidas no Vestibular Univesp de 2021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21" name="Google Shape;321;p2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11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0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 ACOMPANHAMENTO DAS DISCIPLINAS REGULARES</a:t>
            </a:r>
            <a:endParaRPr dirty="0"/>
          </a:p>
        </p:txBody>
      </p:sp>
      <p:sp>
        <p:nvSpPr>
          <p:cNvPr id="436" name="Google Shape;436;p40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 dirty="0" smtClean="0"/>
              <a:t>Facilitadores de Aprendizagem</a:t>
            </a:r>
            <a:endParaRPr dirty="0"/>
          </a:p>
        </p:txBody>
      </p:sp>
      <p:sp>
        <p:nvSpPr>
          <p:cNvPr id="437" name="Google Shape;437;p40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2</a:t>
            </a:r>
            <a:endParaRPr sz="72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416746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Atividades práticas nas disciplinas regulares</a:t>
            </a:r>
            <a:endParaRPr dirty="0"/>
          </a:p>
        </p:txBody>
      </p:sp>
      <p:sp>
        <p:nvSpPr>
          <p:cNvPr id="254" name="Google Shape;254;p23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/>
              <a:t>Comunicação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 smtClean="0"/>
              <a:t>Acompanhamento de </a:t>
            </a:r>
            <a:r>
              <a:rPr lang="en" b="1" dirty="0" smtClean="0"/>
              <a:t>e-mail</a:t>
            </a:r>
            <a:r>
              <a:rPr lang="en" dirty="0" smtClean="0"/>
              <a:t>, </a:t>
            </a:r>
            <a:r>
              <a:rPr lang="en" b="1" dirty="0" smtClean="0"/>
              <a:t>mensagens</a:t>
            </a:r>
            <a:r>
              <a:rPr lang="en" dirty="0" smtClean="0"/>
              <a:t> (AVA) e canais do </a:t>
            </a:r>
            <a:r>
              <a:rPr lang="en" b="1" dirty="0" smtClean="0"/>
              <a:t>Teams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255" name="Google Shape;255;p23"/>
          <p:cNvSpPr txBox="1">
            <a:spLocks noGrp="1"/>
          </p:cNvSpPr>
          <p:nvPr>
            <p:ph type="body" idx="2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/>
              <a:t>Estudo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 smtClean="0"/>
              <a:t>Estudo dos conteúdos da disciplina no AVA.</a:t>
            </a:r>
            <a:endParaRPr dirty="0"/>
          </a:p>
        </p:txBody>
      </p:sp>
      <p:sp>
        <p:nvSpPr>
          <p:cNvPr id="256" name="Google Shape;256;p23"/>
          <p:cNvSpPr txBox="1">
            <a:spLocks noGrp="1"/>
          </p:cNvSpPr>
          <p:nvPr>
            <p:ph type="body" idx="3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Revisão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b="1" dirty="0" smtClean="0"/>
              <a:t>Revisão </a:t>
            </a:r>
            <a:r>
              <a:rPr lang="pt-BR" dirty="0" smtClean="0"/>
              <a:t>dos conteúdos e materiais e preenchimento de uma </a:t>
            </a:r>
            <a:r>
              <a:rPr lang="pt-BR" b="1" dirty="0" smtClean="0"/>
              <a:t>planilha de inconsistências</a:t>
            </a:r>
            <a:r>
              <a:rPr lang="pt-BR" dirty="0" smtClean="0"/>
              <a:t>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57" name="Google Shape;257;p2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58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Atividades práticas nas disciplinas regulares</a:t>
            </a:r>
            <a:endParaRPr dirty="0"/>
          </a:p>
        </p:txBody>
      </p:sp>
      <p:sp>
        <p:nvSpPr>
          <p:cNvPr id="254" name="Google Shape;254;p23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/>
              <a:t>Fóruns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 smtClean="0"/>
              <a:t>Acompanhamento dos </a:t>
            </a:r>
            <a:r>
              <a:rPr lang="en" b="1" dirty="0" smtClean="0"/>
              <a:t>fóruns de dúvidas </a:t>
            </a:r>
            <a:r>
              <a:rPr lang="en" dirty="0" smtClean="0"/>
              <a:t>e do </a:t>
            </a:r>
            <a:r>
              <a:rPr lang="en" b="1" dirty="0" smtClean="0"/>
              <a:t>fórum temático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255" name="Google Shape;255;p23"/>
          <p:cNvSpPr txBox="1">
            <a:spLocks noGrp="1"/>
          </p:cNvSpPr>
          <p:nvPr>
            <p:ph type="body" idx="2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 smtClean="0"/>
              <a:t>Lives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 smtClean="0"/>
              <a:t>Realização de </a:t>
            </a:r>
            <a:r>
              <a:rPr lang="en" b="1" dirty="0" smtClean="0"/>
              <a:t>lives semanais</a:t>
            </a:r>
            <a:r>
              <a:rPr lang="en" dirty="0" smtClean="0"/>
              <a:t> em grupos.</a:t>
            </a:r>
            <a:endParaRPr dirty="0"/>
          </a:p>
        </p:txBody>
      </p:sp>
      <p:sp>
        <p:nvSpPr>
          <p:cNvPr id="256" name="Google Shape;256;p23"/>
          <p:cNvSpPr txBox="1">
            <a:spLocks noGrp="1"/>
          </p:cNvSpPr>
          <p:nvPr>
            <p:ph type="body" idx="3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/>
              <a:t>Correção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 smtClean="0"/>
              <a:t>Correção das </a:t>
            </a:r>
            <a:r>
              <a:rPr lang="pt-BR" b="1" dirty="0" smtClean="0"/>
              <a:t>provas regulares </a:t>
            </a:r>
            <a:r>
              <a:rPr lang="pt-BR" dirty="0" smtClean="0"/>
              <a:t>e de </a:t>
            </a:r>
            <a:r>
              <a:rPr lang="pt-BR" b="1" dirty="0" smtClean="0"/>
              <a:t>exame </a:t>
            </a:r>
            <a:r>
              <a:rPr lang="pt-BR" dirty="0" smtClean="0"/>
              <a:t>da disciplina.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57" name="Google Shape;257;p2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58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491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REUNIÕES DE SUPERVISÃO</a:t>
            </a:r>
            <a:endParaRPr dirty="0"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1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 dirty="0" smtClean="0"/>
              <a:t>É</a:t>
            </a:r>
            <a:r>
              <a:rPr lang="en" dirty="0" smtClean="0"/>
              <a:t> fundamental comparecer às </a:t>
            </a:r>
            <a:r>
              <a:rPr lang="en" b="1" dirty="0" smtClean="0"/>
              <a:t>reuniões com seu supervisor</a:t>
            </a:r>
            <a:r>
              <a:rPr lang="en" dirty="0" smtClean="0"/>
              <a:t>, que contam muitas vezes com a presença do </a:t>
            </a:r>
            <a:r>
              <a:rPr lang="en" b="1" dirty="0" smtClean="0"/>
              <a:t>professor-autor </a:t>
            </a:r>
            <a:r>
              <a:rPr lang="en" dirty="0" smtClean="0"/>
              <a:t>da disciplina.</a:t>
            </a:r>
            <a:endParaRPr dirty="0"/>
          </a:p>
        </p:txBody>
      </p:sp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16</a:t>
            </a:fld>
            <a:endParaRPr>
              <a:solidFill>
                <a:schemeClr val="lt2"/>
              </a:solidFill>
            </a:endParaRPr>
          </a:p>
        </p:txBody>
      </p:sp>
      <p:grpSp>
        <p:nvGrpSpPr>
          <p:cNvPr id="399" name="Google Shape;399;p36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400" name="Google Shape;400;p36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1083900" y="698250"/>
            <a:ext cx="2959800" cy="374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 smtClean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Acompanhamento pedagógico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Avisos, lembretes e notificações são usados para promover frequência ao AVA.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1381991"/>
            <a:ext cx="3512128" cy="2244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&lt;strong&gt;Adele&lt;/strong&gt; – Wikipédia, a enciclopédia livr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752" y="1579890"/>
            <a:ext cx="2100329" cy="3057145"/>
          </a:xfrm>
          <a:prstGeom prst="rect">
            <a:avLst/>
          </a:prstGeom>
        </p:spPr>
      </p:pic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RELATÓRIOS MENSAIS</a:t>
            </a:r>
            <a:endParaRPr dirty="0"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1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 dirty="0" smtClean="0"/>
              <a:t>Devem ser entregues no curso de extensão</a:t>
            </a:r>
            <a:r>
              <a:rPr lang="pt-BR" b="1" dirty="0" smtClean="0"/>
              <a:t> até o dia 13 </a:t>
            </a:r>
            <a:r>
              <a:rPr lang="pt-BR" dirty="0" smtClean="0"/>
              <a:t>todos os meses.</a:t>
            </a:r>
            <a:endParaRPr dirty="0"/>
          </a:p>
        </p:txBody>
      </p:sp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" name="Google Shape;38;p4"/>
          <p:cNvSpPr/>
          <p:nvPr/>
        </p:nvSpPr>
        <p:spPr>
          <a:xfrm flipH="1">
            <a:off x="6348846" y="246534"/>
            <a:ext cx="1904235" cy="1794595"/>
          </a:xfrm>
          <a:custGeom>
            <a:avLst/>
            <a:gdLst/>
            <a:ahLst/>
            <a:cxnLst/>
            <a:rect l="l" t="t" r="r" b="b"/>
            <a:pathLst>
              <a:path w="3753190" h="2071651" extrusionOk="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64;p24"/>
          <p:cNvSpPr txBox="1">
            <a:spLocks/>
          </p:cNvSpPr>
          <p:nvPr/>
        </p:nvSpPr>
        <p:spPr>
          <a:xfrm>
            <a:off x="6746399" y="578658"/>
            <a:ext cx="1582584" cy="20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✗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✗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spcAft>
                <a:spcPts val="1000"/>
              </a:spcAft>
              <a:buFont typeface="Nunito"/>
              <a:buNone/>
            </a:pPr>
            <a:r>
              <a:rPr lang="pt-BR" dirty="0" smtClean="0"/>
              <a:t>Reflitam sobre a prática!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28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Consultem nossos manuais no </a:t>
            </a:r>
            <a:r>
              <a:rPr lang="pt-BR" dirty="0" err="1" smtClean="0"/>
              <a:t>teams</a:t>
            </a:r>
            <a:endParaRPr dirty="0"/>
          </a:p>
        </p:txBody>
      </p:sp>
      <p:sp>
        <p:nvSpPr>
          <p:cNvPr id="189" name="Google Shape;189;p16"/>
          <p:cNvSpPr txBox="1">
            <a:spLocks noGrp="1"/>
          </p:cNvSpPr>
          <p:nvPr>
            <p:ph type="body" idx="2"/>
          </p:nvPr>
        </p:nvSpPr>
        <p:spPr>
          <a:xfrm>
            <a:off x="4653434" y="1423223"/>
            <a:ext cx="3002700" cy="209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dirty="0" smtClean="0"/>
              <a:t>Manual dos Facilitadores das Disciplinas Regulares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dirty="0" smtClean="0"/>
              <a:t>Cronograma Bimestral dos Facilitadores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dirty="0" smtClean="0"/>
              <a:t>Tutoriais de </a:t>
            </a:r>
            <a:r>
              <a:rPr lang="pt-BR" sz="1200" b="1" dirty="0" err="1" smtClean="0"/>
              <a:t>Lives</a:t>
            </a:r>
            <a:r>
              <a:rPr lang="pt-BR" sz="1200" b="1" dirty="0" smtClean="0"/>
              <a:t> e Fóruns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dirty="0" smtClean="0"/>
              <a:t>Tutorial de Agendamento de </a:t>
            </a:r>
            <a:r>
              <a:rPr lang="pt-BR" sz="1200" b="1" dirty="0" err="1" smtClean="0"/>
              <a:t>Lives</a:t>
            </a:r>
            <a:endParaRPr lang="pt-BR" sz="1200" b="1" dirty="0" smtClean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dirty="0" smtClean="0"/>
              <a:t>Tutorial de Avisos no AVA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dirty="0" smtClean="0"/>
              <a:t>Tutorial de Visualização do Aluno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dirty="0" smtClean="0"/>
              <a:t>Tutoriais de Acesso</a:t>
            </a:r>
            <a:endParaRPr sz="1200" b="1" dirty="0"/>
          </a:p>
        </p:txBody>
      </p:sp>
      <p:sp>
        <p:nvSpPr>
          <p:cNvPr id="190" name="Google Shape;190;p16"/>
          <p:cNvSpPr txBox="1">
            <a:spLocks noGrp="1"/>
          </p:cNvSpPr>
          <p:nvPr>
            <p:ph type="body" idx="1"/>
          </p:nvPr>
        </p:nvSpPr>
        <p:spPr>
          <a:xfrm>
            <a:off x="1093825" y="1570732"/>
            <a:ext cx="3002700" cy="16367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dirty="0" smtClean="0"/>
              <a:t>TEAMS ACADÊMICO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600" dirty="0" smtClean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dirty="0" smtClean="0"/>
              <a:t>INTEGRAÇÃO DE FACILITADORES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dirty="0" smtClean="0"/>
              <a:t>DISCIPLINAS REGULARES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600" dirty="0" smtClean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dirty="0" smtClean="0"/>
              <a:t>ARQUIVOS</a:t>
            </a:r>
            <a:endParaRPr sz="1600" dirty="0"/>
          </a:p>
        </p:txBody>
      </p:sp>
      <p:sp>
        <p:nvSpPr>
          <p:cNvPr id="192" name="Google Shape;192;p1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7742111" y="3713990"/>
            <a:ext cx="1020301" cy="979373"/>
          </a:xfrm>
          <a:custGeom>
            <a:avLst/>
            <a:gdLst/>
            <a:ahLst/>
            <a:cxnLst/>
            <a:rect l="l" t="t" r="r" b="b"/>
            <a:pathLst>
              <a:path w="483555" h="464158" extrusionOk="0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eta para Baixo 2"/>
          <p:cNvSpPr/>
          <p:nvPr/>
        </p:nvSpPr>
        <p:spPr>
          <a:xfrm>
            <a:off x="2428920" y="1985036"/>
            <a:ext cx="166255" cy="142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2438477" y="2894441"/>
            <a:ext cx="166255" cy="142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>
            <a:off x="2438477" y="3550399"/>
            <a:ext cx="166255" cy="142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"/>
          <p:cNvSpPr txBox="1">
            <a:spLocks noGrp="1"/>
          </p:cNvSpPr>
          <p:nvPr>
            <p:ph type="ctrTitle" idx="4294967295"/>
          </p:nvPr>
        </p:nvSpPr>
        <p:spPr>
          <a:xfrm>
            <a:off x="855300" y="1148463"/>
            <a:ext cx="3158100" cy="93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dirty="0" smtClean="0"/>
              <a:t>O</a:t>
            </a:r>
            <a:r>
              <a:rPr lang="en" sz="7200" dirty="0" smtClean="0"/>
              <a:t>brigada!</a:t>
            </a:r>
            <a:endParaRPr sz="7200" dirty="0"/>
          </a:p>
        </p:txBody>
      </p:sp>
      <p:sp>
        <p:nvSpPr>
          <p:cNvPr id="411" name="Google Shape;411;p37"/>
          <p:cNvSpPr txBox="1">
            <a:spLocks noGrp="1"/>
          </p:cNvSpPr>
          <p:nvPr>
            <p:ph type="body" idx="4294967295"/>
          </p:nvPr>
        </p:nvSpPr>
        <p:spPr>
          <a:xfrm>
            <a:off x="855299" y="2230438"/>
            <a:ext cx="3311455" cy="176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highlight>
                  <a:schemeClr val="accent1"/>
                </a:highlight>
              </a:rPr>
              <a:t>Perguntas?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 smtClean="0"/>
              <a:t>E-mail: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✗"/>
            </a:pPr>
            <a:r>
              <a:rPr lang="pt-BR" dirty="0"/>
              <a:t>g</a:t>
            </a:r>
            <a:r>
              <a:rPr lang="en" dirty="0" smtClean="0"/>
              <a:t>isele.frighetto@pos.univesp.br</a:t>
            </a:r>
            <a:endParaRPr dirty="0"/>
          </a:p>
        </p:txBody>
      </p:sp>
      <p:sp>
        <p:nvSpPr>
          <p:cNvPr id="412" name="Google Shape;412;p3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5698675" y="1712225"/>
            <a:ext cx="1861301" cy="171902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>
            <a:spLocks noGrp="1"/>
          </p:cNvSpPr>
          <p:nvPr>
            <p:ph type="subTitle" idx="4294967295"/>
          </p:nvPr>
        </p:nvSpPr>
        <p:spPr>
          <a:xfrm>
            <a:off x="1359850" y="3229375"/>
            <a:ext cx="6424200" cy="68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dirty="0" smtClean="0">
                <a:highlight>
                  <a:schemeClr val="accent1"/>
                </a:highlight>
              </a:rPr>
              <a:t>Gisele Frighetto</a:t>
            </a:r>
            <a:r>
              <a:rPr lang="en" sz="2000" dirty="0" smtClean="0"/>
              <a:t>. Bolsista TT5 Letras/Linguística. </a:t>
            </a:r>
            <a:r>
              <a:rPr lang="en" sz="2000" smtClean="0"/>
              <a:t>Líder </a:t>
            </a:r>
            <a:r>
              <a:rPr lang="en" sz="2000" smtClean="0"/>
              <a:t>das disciplinas </a:t>
            </a:r>
            <a:r>
              <a:rPr lang="en" sz="2000" dirty="0" smtClean="0"/>
              <a:t>regulares. </a:t>
            </a:r>
            <a:r>
              <a:rPr lang="en" sz="2000" dirty="0" smtClean="0"/>
              <a:t>gisele.frighetto@pos.univesp.br</a:t>
            </a:r>
            <a:endParaRPr sz="2000" dirty="0"/>
          </a:p>
        </p:txBody>
      </p:sp>
      <p:pic>
        <p:nvPicPr>
          <p:cNvPr id="199" name="Google Shape;199;p17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800" y="306925"/>
            <a:ext cx="2508400" cy="279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0" name="Google Shape;200;p1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01" name="Google Shape;201;p17"/>
          <p:cNvGrpSpPr/>
          <p:nvPr/>
        </p:nvGrpSpPr>
        <p:grpSpPr>
          <a:xfrm>
            <a:off x="3317258" y="473609"/>
            <a:ext cx="2509394" cy="2463112"/>
            <a:chOff x="576654" y="555403"/>
            <a:chExt cx="3865959" cy="3794658"/>
          </a:xfrm>
        </p:grpSpPr>
        <p:sp>
          <p:nvSpPr>
            <p:cNvPr id="202" name="Google Shape;202;p17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17"/>
          <p:cNvSpPr txBox="1">
            <a:spLocks noGrp="1"/>
          </p:cNvSpPr>
          <p:nvPr>
            <p:ph type="ctrTitle" idx="4294967295"/>
          </p:nvPr>
        </p:nvSpPr>
        <p:spPr>
          <a:xfrm>
            <a:off x="1359850" y="2022238"/>
            <a:ext cx="6424200" cy="7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Hello!</a:t>
            </a:r>
            <a:endParaRPr sz="6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</a:t>
            </a:r>
            <a:r>
              <a:rPr lang="en" dirty="0" smtClean="0"/>
              <a:t>s disciplinas regulares</a:t>
            </a:r>
            <a:endParaRPr dirty="0"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 smtClean="0"/>
              <a:t>Equipe de Mediação </a:t>
            </a:r>
            <a:endParaRPr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</a:t>
            </a:r>
            <a:endParaRPr sz="72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Atividades curriculares dos cursos de graduação</a:t>
            </a: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✗"/>
            </a:pPr>
            <a:r>
              <a:rPr lang="pt-BR" dirty="0" smtClean="0"/>
              <a:t>Disciplinas regulares;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✗"/>
            </a:pPr>
            <a:r>
              <a:rPr lang="pt-BR" dirty="0" smtClean="0"/>
              <a:t>Projeto integrador;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✗"/>
            </a:pPr>
            <a:r>
              <a:rPr lang="pt-BR" dirty="0" smtClean="0"/>
              <a:t>Estágio;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✗"/>
            </a:pPr>
            <a:r>
              <a:rPr lang="pt-BR" dirty="0" smtClean="0"/>
              <a:t>TCC.</a:t>
            </a:r>
            <a:endParaRPr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>
            <a:spLocks noGrp="1"/>
          </p:cNvSpPr>
          <p:nvPr>
            <p:ph type="body" idx="1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 smtClean="0"/>
              <a:t>As </a:t>
            </a:r>
            <a:r>
              <a:rPr lang="en" b="1" dirty="0" smtClean="0"/>
              <a:t>disciplinas regulares </a:t>
            </a:r>
            <a:r>
              <a:rPr lang="en" dirty="0" smtClean="0"/>
              <a:t>na Univesp são </a:t>
            </a:r>
            <a:r>
              <a:rPr lang="en" b="1" dirty="0" smtClean="0"/>
              <a:t>bimestrais</a:t>
            </a:r>
            <a:r>
              <a:rPr lang="en" dirty="0" smtClean="0"/>
              <a:t>, compostas por </a:t>
            </a:r>
            <a:r>
              <a:rPr lang="en" b="1" dirty="0" smtClean="0"/>
              <a:t>nove </a:t>
            </a:r>
            <a:r>
              <a:rPr lang="en" b="1" dirty="0" smtClean="0"/>
              <a:t>semanas </a:t>
            </a:r>
            <a:r>
              <a:rPr lang="en" dirty="0" smtClean="0"/>
              <a:t>no </a:t>
            </a:r>
            <a:r>
              <a:rPr lang="en" b="1" dirty="0" smtClean="0"/>
              <a:t>AVA</a:t>
            </a:r>
            <a:r>
              <a:rPr lang="en" dirty="0" smtClean="0"/>
              <a:t>.</a:t>
            </a:r>
          </a:p>
        </p:txBody>
      </p:sp>
      <p:sp>
        <p:nvSpPr>
          <p:cNvPr id="220" name="Google Shape;220;p1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>
            <a:spLocks noGrp="1"/>
          </p:cNvSpPr>
          <p:nvPr>
            <p:ph type="ctrTitle" idx="4294967295"/>
          </p:nvPr>
        </p:nvSpPr>
        <p:spPr>
          <a:xfrm>
            <a:off x="855300" y="1352638"/>
            <a:ext cx="3261300" cy="100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AVA</a:t>
            </a:r>
            <a:endParaRPr sz="7200" dirty="0"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4294967295"/>
          </p:nvPr>
        </p:nvSpPr>
        <p:spPr>
          <a:xfrm>
            <a:off x="855300" y="2417761"/>
            <a:ext cx="3261300" cy="137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 dirty="0" smtClean="0"/>
              <a:t>O</a:t>
            </a:r>
            <a:r>
              <a:rPr lang="en" dirty="0" smtClean="0"/>
              <a:t> </a:t>
            </a:r>
            <a:r>
              <a:rPr lang="en" b="1" dirty="0" smtClean="0"/>
              <a:t>ambiente virtual de aprendizagem </a:t>
            </a:r>
            <a:r>
              <a:rPr lang="en" dirty="0" smtClean="0"/>
              <a:t>é o lugar principal de ensino e aprendizagem na Univesp. </a:t>
            </a:r>
            <a:endParaRPr dirty="0"/>
          </a:p>
        </p:txBody>
      </p:sp>
      <p:sp>
        <p:nvSpPr>
          <p:cNvPr id="235" name="Google Shape;235;p21"/>
          <p:cNvSpPr/>
          <p:nvPr/>
        </p:nvSpPr>
        <p:spPr>
          <a:xfrm>
            <a:off x="6483951" y="1537890"/>
            <a:ext cx="1665461" cy="1687635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6" name="Google Shape;236;p21"/>
          <p:cNvSpPr/>
          <p:nvPr/>
        </p:nvSpPr>
        <p:spPr>
          <a:xfrm rot="1473029">
            <a:off x="4969677" y="2380523"/>
            <a:ext cx="973727" cy="948521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6161833" y="1376613"/>
            <a:ext cx="426316" cy="41427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8" name="Google Shape;238;p21"/>
          <p:cNvSpPr/>
          <p:nvPr/>
        </p:nvSpPr>
        <p:spPr>
          <a:xfrm rot="2487106">
            <a:off x="5887685" y="3256298"/>
            <a:ext cx="303293" cy="29472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9" name="Google Shape;239;p2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>
            <a:spLocks noGrp="1"/>
          </p:cNvSpPr>
          <p:nvPr>
            <p:ph type="title" idx="4294967295"/>
          </p:nvPr>
        </p:nvSpPr>
        <p:spPr>
          <a:xfrm>
            <a:off x="855300" y="2095050"/>
            <a:ext cx="4556100" cy="9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highlight>
                  <a:schemeClr val="accent1"/>
                </a:highlight>
              </a:rPr>
              <a:t>E qual é o papel da mediação nas disciplinas regulares?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271" name="Google Shape;271;p2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7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M</a:t>
            </a:r>
            <a:r>
              <a:rPr lang="en" dirty="0" smtClean="0"/>
              <a:t>ediação como interação nas disciplinas regulares</a:t>
            </a:r>
            <a:endParaRPr dirty="0"/>
          </a:p>
        </p:txBody>
      </p:sp>
      <p:sp>
        <p:nvSpPr>
          <p:cNvPr id="338" name="Google Shape;338;p3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39" name="Google Shape;339;p31"/>
          <p:cNvSpPr/>
          <p:nvPr/>
        </p:nvSpPr>
        <p:spPr>
          <a:xfrm>
            <a:off x="7812624" y="3691500"/>
            <a:ext cx="906340" cy="903912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31"/>
          <p:cNvGrpSpPr/>
          <p:nvPr/>
        </p:nvGrpSpPr>
        <p:grpSpPr>
          <a:xfrm>
            <a:off x="5073519" y="1600632"/>
            <a:ext cx="2843563" cy="2996120"/>
            <a:chOff x="5632317" y="1189775"/>
            <a:chExt cx="3305700" cy="3483050"/>
          </a:xfrm>
        </p:grpSpPr>
        <p:sp>
          <p:nvSpPr>
            <p:cNvPr id="341" name="Google Shape;341;p31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dk1"/>
                  </a:solidFill>
                  <a:latin typeface="Amatic SC"/>
                  <a:ea typeface="Amatic SC"/>
                  <a:cs typeface="Amatic SC"/>
                  <a:sym typeface="Amatic SC"/>
                </a:rPr>
                <a:t>mediação</a:t>
              </a:r>
              <a:endParaRPr sz="18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342" name="Google Shape;342;p31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Responsável pelo acompanhamento da oferta do curso e pelo apoio acadêmico aos estudantes.</a:t>
              </a:r>
              <a:endParaRPr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43" name="Google Shape;343;p31"/>
          <p:cNvGrpSpPr/>
          <p:nvPr/>
        </p:nvGrpSpPr>
        <p:grpSpPr>
          <a:xfrm>
            <a:off x="-53074" y="1600825"/>
            <a:ext cx="3332845" cy="2995927"/>
            <a:chOff x="-327452" y="1189999"/>
            <a:chExt cx="3874500" cy="3482826"/>
          </a:xfrm>
        </p:grpSpPr>
        <p:sp>
          <p:nvSpPr>
            <p:cNvPr id="344" name="Google Shape;344;p31"/>
            <p:cNvSpPr/>
            <p:nvPr/>
          </p:nvSpPr>
          <p:spPr>
            <a:xfrm>
              <a:off x="-327452" y="1189999"/>
              <a:ext cx="3874500" cy="669000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dk1"/>
                  </a:solidFill>
                  <a:latin typeface="Amatic SC"/>
                  <a:ea typeface="Amatic SC"/>
                  <a:cs typeface="Amatic SC"/>
                  <a:sym typeface="Amatic SC"/>
                </a:rPr>
                <a:t>Professor-autor</a:t>
              </a:r>
              <a:endParaRPr sz="18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345" name="Google Shape;345;p31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Responsável pela preparação dos materiais de base e de apoio da disciplina. Realiza vídeos, webconferências de revisão e prepara provas e exercícios.</a:t>
              </a:r>
              <a:endParaRPr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46" name="Google Shape;346;p31"/>
          <p:cNvGrpSpPr/>
          <p:nvPr/>
        </p:nvGrpSpPr>
        <p:grpSpPr>
          <a:xfrm>
            <a:off x="2761204" y="1600632"/>
            <a:ext cx="2843563" cy="2996120"/>
            <a:chOff x="2944204" y="1189775"/>
            <a:chExt cx="3305700" cy="3483050"/>
          </a:xfrm>
        </p:grpSpPr>
        <p:sp>
          <p:nvSpPr>
            <p:cNvPr id="347" name="Google Shape;347;p31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 smtClean="0">
                  <a:solidFill>
                    <a:schemeClr val="dk1"/>
                  </a:solidFill>
                  <a:latin typeface="Amatic SC"/>
                  <a:ea typeface="Amatic SC"/>
                  <a:cs typeface="Amatic SC"/>
                  <a:sym typeface="Amatic SC"/>
                </a:rPr>
                <a:t>D</a:t>
              </a:r>
              <a:r>
                <a:rPr lang="en" sz="1800" b="1" dirty="0" smtClean="0">
                  <a:solidFill>
                    <a:schemeClr val="dk1"/>
                  </a:solidFill>
                  <a:latin typeface="Amatic SC"/>
                  <a:ea typeface="Amatic SC"/>
                  <a:cs typeface="Amatic SC"/>
                  <a:sym typeface="Amatic SC"/>
                </a:rPr>
                <a:t>esign instrucional</a:t>
              </a:r>
              <a:endParaRPr sz="18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348" name="Google Shape;348;p31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Participa desde a preparação do curso até a sua configuração no AVA. É responsável pelas correções de conteúdo, juntamente ao setor de montagem.</a:t>
              </a:r>
              <a:endParaRPr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</a:t>
            </a:r>
            <a:r>
              <a:rPr lang="en" dirty="0" smtClean="0"/>
              <a:t> mediação na univesp</a:t>
            </a:r>
            <a:endParaRPr dirty="0"/>
          </a:p>
        </p:txBody>
      </p:sp>
      <p:sp>
        <p:nvSpPr>
          <p:cNvPr id="277" name="Google Shape;277;p2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cxnSp>
        <p:nvCxnSpPr>
          <p:cNvPr id="278" name="Google Shape;278;p26"/>
          <p:cNvCxnSpPr>
            <a:stCxn id="279" idx="2"/>
            <a:endCxn id="280" idx="0"/>
          </p:cNvCxnSpPr>
          <p:nvPr/>
        </p:nvCxnSpPr>
        <p:spPr>
          <a:xfrm rot="-5400000" flipH="1">
            <a:off x="4995875" y="1327425"/>
            <a:ext cx="574500" cy="17703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1" name="Google Shape;281;p26"/>
          <p:cNvCxnSpPr>
            <a:stCxn id="282" idx="2"/>
            <a:endCxn id="283" idx="0"/>
          </p:cNvCxnSpPr>
          <p:nvPr/>
        </p:nvCxnSpPr>
        <p:spPr>
          <a:xfrm rot="-5400000" flipH="1">
            <a:off x="2694875" y="3016963"/>
            <a:ext cx="7110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4" name="Google Shape;284;p26"/>
          <p:cNvCxnSpPr>
            <a:stCxn id="285" idx="0"/>
            <a:endCxn id="282" idx="2"/>
          </p:cNvCxnSpPr>
          <p:nvPr/>
        </p:nvCxnSpPr>
        <p:spPr>
          <a:xfrm rot="-5400000">
            <a:off x="1849625" y="3016963"/>
            <a:ext cx="7110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6" name="Google Shape;286;p26"/>
          <p:cNvCxnSpPr>
            <a:stCxn id="280" idx="2"/>
            <a:endCxn id="287" idx="0"/>
          </p:cNvCxnSpPr>
          <p:nvPr/>
        </p:nvCxnSpPr>
        <p:spPr>
          <a:xfrm rot="-5400000" flipH="1">
            <a:off x="6235475" y="3016963"/>
            <a:ext cx="7110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6"/>
          <p:cNvCxnSpPr>
            <a:stCxn id="289" idx="0"/>
            <a:endCxn id="280" idx="2"/>
          </p:cNvCxnSpPr>
          <p:nvPr/>
        </p:nvCxnSpPr>
        <p:spPr>
          <a:xfrm rot="5400000" flipH="1" flipV="1">
            <a:off x="5409200" y="3036088"/>
            <a:ext cx="711000" cy="80715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90" name="Google Shape;290;p26"/>
          <p:cNvCxnSpPr>
            <a:stCxn id="282" idx="0"/>
            <a:endCxn id="279" idx="2"/>
          </p:cNvCxnSpPr>
          <p:nvPr/>
        </p:nvCxnSpPr>
        <p:spPr>
          <a:xfrm rot="-5400000">
            <a:off x="3225575" y="1327363"/>
            <a:ext cx="574500" cy="17703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79" name="Google Shape;279;p26"/>
          <p:cNvSpPr txBox="1"/>
          <p:nvPr/>
        </p:nvSpPr>
        <p:spPr>
          <a:xfrm>
            <a:off x="3628925" y="1340925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Coordenação de Mediação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1858625" y="24997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Bolsistas TT e Supervisores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5399225" y="24997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Supervisores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6244475" y="37951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Mediação presencial (Polos)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9" name="Google Shape;289;p26"/>
          <p:cNvSpPr txBox="1"/>
          <p:nvPr/>
        </p:nvSpPr>
        <p:spPr>
          <a:xfrm>
            <a:off x="4592075" y="37951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Mediação presencial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(Polos)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3" name="Google Shape;283;p26"/>
          <p:cNvSpPr txBox="1"/>
          <p:nvPr/>
        </p:nvSpPr>
        <p:spPr>
          <a:xfrm>
            <a:off x="2703875" y="37951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Facilitador de Aprendizagem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(AVA)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1013375" y="37951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Facilitador de Aprendizagem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(AVA)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26"/>
          <p:cNvSpPr/>
          <p:nvPr/>
        </p:nvSpPr>
        <p:spPr>
          <a:xfrm rot="1401486">
            <a:off x="7762388" y="3783390"/>
            <a:ext cx="815095" cy="916939"/>
          </a:xfrm>
          <a:custGeom>
            <a:avLst/>
            <a:gdLst/>
            <a:ahLst/>
            <a:cxnLst/>
            <a:rect l="l" t="t" r="r" b="b"/>
            <a:pathLst>
              <a:path w="345632" h="388818" extrusionOk="0">
                <a:moveTo>
                  <a:pt x="183559" y="374102"/>
                </a:moveTo>
                <a:lnTo>
                  <a:pt x="158938" y="372918"/>
                </a:lnTo>
                <a:cubicBezTo>
                  <a:pt x="154882" y="372473"/>
                  <a:pt x="151133" y="375110"/>
                  <a:pt x="150168" y="379079"/>
                </a:cubicBezTo>
                <a:cubicBezTo>
                  <a:pt x="149401" y="382587"/>
                  <a:pt x="151768" y="387410"/>
                  <a:pt x="155803" y="387585"/>
                </a:cubicBezTo>
                <a:lnTo>
                  <a:pt x="180424" y="388769"/>
                </a:lnTo>
                <a:cubicBezTo>
                  <a:pt x="184480" y="389214"/>
                  <a:pt x="188229" y="386577"/>
                  <a:pt x="189194" y="382609"/>
                </a:cubicBezTo>
                <a:cubicBezTo>
                  <a:pt x="189961" y="379101"/>
                  <a:pt x="187593" y="374299"/>
                  <a:pt x="183559" y="374102"/>
                </a:cubicBezTo>
                <a:close/>
                <a:moveTo>
                  <a:pt x="52626" y="236810"/>
                </a:moveTo>
                <a:cubicBezTo>
                  <a:pt x="32806" y="224679"/>
                  <a:pt x="18928" y="204868"/>
                  <a:pt x="14280" y="182108"/>
                </a:cubicBezTo>
                <a:cubicBezTo>
                  <a:pt x="12241" y="172725"/>
                  <a:pt x="-1747" y="178359"/>
                  <a:pt x="182" y="187283"/>
                </a:cubicBezTo>
                <a:cubicBezTo>
                  <a:pt x="5970" y="213759"/>
                  <a:pt x="22523" y="236626"/>
                  <a:pt x="45873" y="250403"/>
                </a:cubicBezTo>
                <a:cubicBezTo>
                  <a:pt x="53722" y="255139"/>
                  <a:pt x="60672" y="241677"/>
                  <a:pt x="52626" y="236810"/>
                </a:cubicBezTo>
                <a:close/>
                <a:moveTo>
                  <a:pt x="173868" y="342969"/>
                </a:moveTo>
                <a:cubicBezTo>
                  <a:pt x="195201" y="344657"/>
                  <a:pt x="216687" y="344854"/>
                  <a:pt x="236880" y="336830"/>
                </a:cubicBezTo>
                <a:cubicBezTo>
                  <a:pt x="245649" y="333366"/>
                  <a:pt x="241703" y="319290"/>
                  <a:pt x="232495" y="322886"/>
                </a:cubicBezTo>
                <a:cubicBezTo>
                  <a:pt x="197284" y="336523"/>
                  <a:pt x="143415" y="324969"/>
                  <a:pt x="107174" y="316309"/>
                </a:cubicBezTo>
                <a:cubicBezTo>
                  <a:pt x="98273" y="314116"/>
                  <a:pt x="94743" y="328586"/>
                  <a:pt x="104039" y="330998"/>
                </a:cubicBezTo>
                <a:cubicBezTo>
                  <a:pt x="126928" y="337014"/>
                  <a:pt x="150278" y="341020"/>
                  <a:pt x="173868" y="342969"/>
                </a:cubicBezTo>
                <a:close/>
                <a:moveTo>
                  <a:pt x="231881" y="348231"/>
                </a:moveTo>
                <a:cubicBezTo>
                  <a:pt x="217213" y="360136"/>
                  <a:pt x="192877" y="355291"/>
                  <a:pt x="175403" y="353975"/>
                </a:cubicBezTo>
                <a:cubicBezTo>
                  <a:pt x="154750" y="352418"/>
                  <a:pt x="134207" y="349590"/>
                  <a:pt x="114584" y="342618"/>
                </a:cubicBezTo>
                <a:cubicBezTo>
                  <a:pt x="105968" y="339593"/>
                  <a:pt x="98909" y="353076"/>
                  <a:pt x="107832" y="356211"/>
                </a:cubicBezTo>
                <a:cubicBezTo>
                  <a:pt x="131269" y="364433"/>
                  <a:pt x="155561" y="367678"/>
                  <a:pt x="180183" y="369191"/>
                </a:cubicBezTo>
                <a:cubicBezTo>
                  <a:pt x="199915" y="370418"/>
                  <a:pt x="223067" y="373795"/>
                  <a:pt x="239598" y="360421"/>
                </a:cubicBezTo>
                <a:cubicBezTo>
                  <a:pt x="247053" y="354392"/>
                  <a:pt x="239532" y="342048"/>
                  <a:pt x="231881" y="348231"/>
                </a:cubicBezTo>
                <a:close/>
                <a:moveTo>
                  <a:pt x="329357" y="29207"/>
                </a:moveTo>
                <a:cubicBezTo>
                  <a:pt x="323460" y="21884"/>
                  <a:pt x="311072" y="30610"/>
                  <a:pt x="316838" y="37779"/>
                </a:cubicBezTo>
                <a:cubicBezTo>
                  <a:pt x="325455" y="48160"/>
                  <a:pt x="330388" y="61092"/>
                  <a:pt x="330892" y="74569"/>
                </a:cubicBezTo>
                <a:cubicBezTo>
                  <a:pt x="331287" y="84325"/>
                  <a:pt x="345998" y="82374"/>
                  <a:pt x="345626" y="73100"/>
                </a:cubicBezTo>
                <a:cubicBezTo>
                  <a:pt x="345077" y="57097"/>
                  <a:pt x="339377" y="41699"/>
                  <a:pt x="329357" y="29207"/>
                </a:cubicBezTo>
                <a:close/>
                <a:moveTo>
                  <a:pt x="238370" y="222"/>
                </a:moveTo>
                <a:cubicBezTo>
                  <a:pt x="229404" y="-1970"/>
                  <a:pt x="225830" y="12719"/>
                  <a:pt x="235213" y="14890"/>
                </a:cubicBezTo>
                <a:cubicBezTo>
                  <a:pt x="289564" y="27475"/>
                  <a:pt x="309757" y="85531"/>
                  <a:pt x="312870" y="135190"/>
                </a:cubicBezTo>
                <a:cubicBezTo>
                  <a:pt x="313462" y="144924"/>
                  <a:pt x="328217" y="142995"/>
                  <a:pt x="327604" y="133721"/>
                </a:cubicBezTo>
                <a:cubicBezTo>
                  <a:pt x="324139" y="76893"/>
                  <a:pt x="299584" y="14386"/>
                  <a:pt x="238370" y="222"/>
                </a:cubicBezTo>
                <a:close/>
                <a:moveTo>
                  <a:pt x="168212" y="16688"/>
                </a:moveTo>
                <a:cubicBezTo>
                  <a:pt x="107218" y="18507"/>
                  <a:pt x="43417" y="57577"/>
                  <a:pt x="32433" y="121465"/>
                </a:cubicBezTo>
                <a:cubicBezTo>
                  <a:pt x="26952" y="150686"/>
                  <a:pt x="35020" y="180815"/>
                  <a:pt x="54358" y="203397"/>
                </a:cubicBezTo>
                <a:cubicBezTo>
                  <a:pt x="65561" y="216552"/>
                  <a:pt x="78475" y="227975"/>
                  <a:pt x="86653" y="243431"/>
                </a:cubicBezTo>
                <a:cubicBezTo>
                  <a:pt x="95006" y="259548"/>
                  <a:pt x="98711" y="277662"/>
                  <a:pt x="97396" y="295765"/>
                </a:cubicBezTo>
                <a:cubicBezTo>
                  <a:pt x="93011" y="299054"/>
                  <a:pt x="92704" y="307758"/>
                  <a:pt x="99763" y="309402"/>
                </a:cubicBezTo>
                <a:cubicBezTo>
                  <a:pt x="127432" y="315984"/>
                  <a:pt x="155693" y="319832"/>
                  <a:pt x="184107" y="320891"/>
                </a:cubicBezTo>
                <a:cubicBezTo>
                  <a:pt x="206536" y="321680"/>
                  <a:pt x="232341" y="323697"/>
                  <a:pt x="251942" y="311025"/>
                </a:cubicBezTo>
                <a:cubicBezTo>
                  <a:pt x="259791" y="305960"/>
                  <a:pt x="252797" y="294274"/>
                  <a:pt x="244817" y="298528"/>
                </a:cubicBezTo>
                <a:cubicBezTo>
                  <a:pt x="245123" y="281183"/>
                  <a:pt x="249398" y="264139"/>
                  <a:pt x="257335" y="248715"/>
                </a:cubicBezTo>
                <a:cubicBezTo>
                  <a:pt x="264614" y="234749"/>
                  <a:pt x="275642" y="223634"/>
                  <a:pt x="284325" y="210632"/>
                </a:cubicBezTo>
                <a:cubicBezTo>
                  <a:pt x="302017" y="184126"/>
                  <a:pt x="303574" y="146218"/>
                  <a:pt x="297654" y="115699"/>
                </a:cubicBezTo>
                <a:cubicBezTo>
                  <a:pt x="285815" y="54836"/>
                  <a:pt x="229864" y="11229"/>
                  <a:pt x="168124" y="16688"/>
                </a:cubicBezTo>
                <a:close/>
                <a:moveTo>
                  <a:pt x="188317" y="306552"/>
                </a:moveTo>
                <a:cubicBezTo>
                  <a:pt x="177223" y="305719"/>
                  <a:pt x="167181" y="305193"/>
                  <a:pt x="156351" y="303965"/>
                </a:cubicBezTo>
                <a:cubicBezTo>
                  <a:pt x="153654" y="264918"/>
                  <a:pt x="147713" y="226161"/>
                  <a:pt x="138614" y="188094"/>
                </a:cubicBezTo>
                <a:cubicBezTo>
                  <a:pt x="146068" y="188815"/>
                  <a:pt x="153522" y="186590"/>
                  <a:pt x="159376" y="181889"/>
                </a:cubicBezTo>
                <a:cubicBezTo>
                  <a:pt x="169352" y="189914"/>
                  <a:pt x="182375" y="192040"/>
                  <a:pt x="195442" y="191251"/>
                </a:cubicBezTo>
                <a:cubicBezTo>
                  <a:pt x="190509" y="229485"/>
                  <a:pt x="188097" y="268002"/>
                  <a:pt x="188229" y="306552"/>
                </a:cubicBezTo>
                <a:close/>
                <a:moveTo>
                  <a:pt x="160801" y="151633"/>
                </a:moveTo>
                <a:cubicBezTo>
                  <a:pt x="161898" y="152905"/>
                  <a:pt x="161656" y="154988"/>
                  <a:pt x="160670" y="157334"/>
                </a:cubicBezTo>
                <a:cubicBezTo>
                  <a:pt x="159004" y="154637"/>
                  <a:pt x="159047" y="152730"/>
                  <a:pt x="160714" y="151633"/>
                </a:cubicBezTo>
                <a:close/>
                <a:moveTo>
                  <a:pt x="280224" y="187261"/>
                </a:moveTo>
                <a:cubicBezTo>
                  <a:pt x="275270" y="202060"/>
                  <a:pt x="264088" y="213088"/>
                  <a:pt x="255077" y="225453"/>
                </a:cubicBezTo>
                <a:cubicBezTo>
                  <a:pt x="238195" y="248397"/>
                  <a:pt x="229404" y="276296"/>
                  <a:pt x="230083" y="304776"/>
                </a:cubicBezTo>
                <a:cubicBezTo>
                  <a:pt x="221160" y="306802"/>
                  <a:pt x="212039" y="307651"/>
                  <a:pt x="202897" y="307298"/>
                </a:cubicBezTo>
                <a:cubicBezTo>
                  <a:pt x="202699" y="267842"/>
                  <a:pt x="205155" y="228420"/>
                  <a:pt x="210285" y="189300"/>
                </a:cubicBezTo>
                <a:cubicBezTo>
                  <a:pt x="211754" y="188993"/>
                  <a:pt x="213201" y="188686"/>
                  <a:pt x="214670" y="188335"/>
                </a:cubicBezTo>
                <a:cubicBezTo>
                  <a:pt x="223835" y="186143"/>
                  <a:pt x="219822" y="172155"/>
                  <a:pt x="210285" y="174413"/>
                </a:cubicBezTo>
                <a:cubicBezTo>
                  <a:pt x="196845" y="177680"/>
                  <a:pt x="180643" y="179499"/>
                  <a:pt x="169089" y="170247"/>
                </a:cubicBezTo>
                <a:cubicBezTo>
                  <a:pt x="176916" y="157926"/>
                  <a:pt x="181366" y="141745"/>
                  <a:pt x="168453" y="135738"/>
                </a:cubicBezTo>
                <a:cubicBezTo>
                  <a:pt x="160253" y="131989"/>
                  <a:pt x="151176" y="137032"/>
                  <a:pt x="147603" y="144705"/>
                </a:cubicBezTo>
                <a:cubicBezTo>
                  <a:pt x="143766" y="152993"/>
                  <a:pt x="145410" y="163144"/>
                  <a:pt x="149795" y="171015"/>
                </a:cubicBezTo>
                <a:cubicBezTo>
                  <a:pt x="142166" y="176671"/>
                  <a:pt x="130195" y="172878"/>
                  <a:pt x="127651" y="163736"/>
                </a:cubicBezTo>
                <a:cubicBezTo>
                  <a:pt x="125108" y="154593"/>
                  <a:pt x="111011" y="160074"/>
                  <a:pt x="113554" y="168910"/>
                </a:cubicBezTo>
                <a:cubicBezTo>
                  <a:pt x="115001" y="173858"/>
                  <a:pt x="117873" y="178265"/>
                  <a:pt x="121842" y="181560"/>
                </a:cubicBezTo>
                <a:cubicBezTo>
                  <a:pt x="130831" y="221310"/>
                  <a:pt x="138504" y="261410"/>
                  <a:pt x="141223" y="302145"/>
                </a:cubicBezTo>
                <a:cubicBezTo>
                  <a:pt x="131313" y="300683"/>
                  <a:pt x="121469" y="298916"/>
                  <a:pt x="111669" y="296840"/>
                </a:cubicBezTo>
                <a:cubicBezTo>
                  <a:pt x="114540" y="266343"/>
                  <a:pt x="103995" y="237008"/>
                  <a:pt x="84131" y="213965"/>
                </a:cubicBezTo>
                <a:cubicBezTo>
                  <a:pt x="74243" y="202542"/>
                  <a:pt x="62799" y="192347"/>
                  <a:pt x="55234" y="179105"/>
                </a:cubicBezTo>
                <a:cubicBezTo>
                  <a:pt x="48328" y="166566"/>
                  <a:pt x="44908" y="152412"/>
                  <a:pt x="45325" y="138106"/>
                </a:cubicBezTo>
                <a:cubicBezTo>
                  <a:pt x="46312" y="74897"/>
                  <a:pt x="104696" y="37845"/>
                  <a:pt x="161876" y="31355"/>
                </a:cubicBezTo>
                <a:cubicBezTo>
                  <a:pt x="250824" y="23024"/>
                  <a:pt x="304276" y="105965"/>
                  <a:pt x="280137" y="187261"/>
                </a:cubicBezTo>
                <a:close/>
                <a:moveTo>
                  <a:pt x="153808" y="53521"/>
                </a:moveTo>
                <a:cubicBezTo>
                  <a:pt x="144512" y="53521"/>
                  <a:pt x="144687" y="68320"/>
                  <a:pt x="154400" y="68320"/>
                </a:cubicBezTo>
                <a:cubicBezTo>
                  <a:pt x="163608" y="68364"/>
                  <a:pt x="163432" y="53565"/>
                  <a:pt x="153720" y="53565"/>
                </a:cubicBezTo>
                <a:close/>
                <a:moveTo>
                  <a:pt x="126095" y="62642"/>
                </a:moveTo>
                <a:cubicBezTo>
                  <a:pt x="99632" y="72111"/>
                  <a:pt x="79549" y="94062"/>
                  <a:pt x="72489" y="121268"/>
                </a:cubicBezTo>
                <a:cubicBezTo>
                  <a:pt x="69946" y="130783"/>
                  <a:pt x="84482" y="132691"/>
                  <a:pt x="86894" y="123614"/>
                </a:cubicBezTo>
                <a:cubicBezTo>
                  <a:pt x="92704" y="101744"/>
                  <a:pt x="108950" y="84158"/>
                  <a:pt x="130283" y="76629"/>
                </a:cubicBezTo>
                <a:cubicBezTo>
                  <a:pt x="139206" y="73428"/>
                  <a:pt x="135281" y="59353"/>
                  <a:pt x="126007" y="6268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444</Words>
  <Application>Microsoft Office PowerPoint</Application>
  <PresentationFormat>Apresentação na tela (16:9)</PresentationFormat>
  <Paragraphs>95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Amatic SC</vt:lpstr>
      <vt:lpstr>Calibri</vt:lpstr>
      <vt:lpstr>Nunito SemiBold</vt:lpstr>
      <vt:lpstr>Nunito</vt:lpstr>
      <vt:lpstr>Curio template</vt:lpstr>
      <vt:lpstr>A MEDIAÇÃO NAS DISCIPLINAS REGULARES </vt:lpstr>
      <vt:lpstr>Hello!</vt:lpstr>
      <vt:lpstr>As disciplinas regulares</vt:lpstr>
      <vt:lpstr>Atividades curriculares dos cursos de graduação</vt:lpstr>
      <vt:lpstr>Apresentação do PowerPoint</vt:lpstr>
      <vt:lpstr>AVA</vt:lpstr>
      <vt:lpstr>E qual é o papel da mediação nas disciplinas regulares?</vt:lpstr>
      <vt:lpstr>Mediação como interação nas disciplinas regulares</vt:lpstr>
      <vt:lpstr>A mediação na univesp</vt:lpstr>
      <vt:lpstr>Apresentação do PowerPoint</vt:lpstr>
      <vt:lpstr>11.000</vt:lpstr>
      <vt:lpstr>O ACOMPANHAMENTO DAS DISCIPLINAS REGULARES</vt:lpstr>
      <vt:lpstr>Atividades práticas nas disciplinas regulares</vt:lpstr>
      <vt:lpstr>Atividades práticas nas disciplinas regulares</vt:lpstr>
      <vt:lpstr>REUNIÕES DE SUPERVISÃO</vt:lpstr>
      <vt:lpstr>Apresentação do PowerPoint</vt:lpstr>
      <vt:lpstr>RELATÓRIOS MENSAIS</vt:lpstr>
      <vt:lpstr>Consultem nossos manuais no teams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Gisele</dc:creator>
  <cp:lastModifiedBy>Gisele</cp:lastModifiedBy>
  <cp:revision>14</cp:revision>
  <dcterms:modified xsi:type="dcterms:W3CDTF">2021-05-11T21:24:36Z</dcterms:modified>
</cp:coreProperties>
</file>