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38" r:id="rId2"/>
    <p:sldId id="449" r:id="rId3"/>
    <p:sldId id="450" r:id="rId4"/>
    <p:sldId id="452" r:id="rId5"/>
    <p:sldId id="454" r:id="rId6"/>
    <p:sldId id="455" r:id="rId7"/>
    <p:sldId id="458" r:id="rId8"/>
    <p:sldId id="465" r:id="rId9"/>
    <p:sldId id="459" r:id="rId10"/>
    <p:sldId id="466" r:id="rId11"/>
    <p:sldId id="460" r:id="rId12"/>
    <p:sldId id="461" r:id="rId13"/>
    <p:sldId id="462" r:id="rId14"/>
    <p:sldId id="463" r:id="rId15"/>
    <p:sldId id="46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1818"/>
    <a:srgbClr val="FF01FF"/>
    <a:srgbClr val="F1F1F1"/>
    <a:srgbClr val="CCCCCC"/>
    <a:srgbClr val="E388FC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0" autoAdjust="0"/>
    <p:restoredTop sz="94928" autoAdjust="0"/>
  </p:normalViewPr>
  <p:slideViewPr>
    <p:cSldViewPr snapToGrid="0">
      <p:cViewPr>
        <p:scale>
          <a:sx n="80" d="100"/>
          <a:sy n="80" d="100"/>
        </p:scale>
        <p:origin x="-396" y="-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9A0E9-F322-4BAA-A469-DA17D001392E}" type="datetimeFigureOut">
              <a:rPr lang="pt-BR" smtClean="0"/>
              <a:pPr/>
              <a:t>18/01/2021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DFD4D-59EF-46F1-A6F1-29E7148D6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536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29441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média m é o ponto</a:t>
            </a:r>
            <a:r>
              <a:rPr lang="pt-BR" baseline="0" dirty="0" smtClean="0"/>
              <a:t> central da distribuição gaussiana.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 desvio padrão (𝜎) é uma indicação de quanto os pontos variam ou se espalham.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variância (𝜎²) é um potência média medida para muitas amostras.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2066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Queremos focar no ruído, portanto vamos assumir</a:t>
            </a:r>
            <a:r>
              <a:rPr lang="pt-BR" baseline="0" noProof="0" dirty="0" smtClean="0"/>
              <a:t> que não temos interferência intersimbólica.</a:t>
            </a:r>
          </a:p>
          <a:p>
            <a:r>
              <a:rPr lang="pt-BR" baseline="0" noProof="0" dirty="0" smtClean="0"/>
              <a:t>Dessa forma, precisamos considerar apenas uma amostra por bit e podemos analisar cada bit isoladamente (independentemente) dos outros bits.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E </a:t>
            </a:r>
            <a:r>
              <a:rPr lang="en-US" baseline="0" noProof="0" dirty="0" err="1" smtClean="0"/>
              <a:t>nosso</a:t>
            </a:r>
            <a:r>
              <a:rPr lang="en-US" baseline="0" noProof="0" dirty="0" smtClean="0"/>
              <a:t> receptor </a:t>
            </a:r>
            <a:r>
              <a:rPr lang="en-US" baseline="0" noProof="0" dirty="0" err="1" smtClean="0"/>
              <a:t>funciona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comparando</a:t>
            </a:r>
            <a:r>
              <a:rPr lang="en-US" baseline="0" noProof="0" dirty="0" smtClean="0"/>
              <a:t> o valor com um </a:t>
            </a:r>
            <a:r>
              <a:rPr lang="en-US" baseline="0" noProof="0" dirty="0" err="1" smtClean="0"/>
              <a:t>limiar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decisão</a:t>
            </a:r>
            <a:r>
              <a:rPr lang="en-US" baseline="0" noProof="0" dirty="0" smtClean="0"/>
              <a:t> L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Como </a:t>
            </a:r>
            <a:r>
              <a:rPr lang="en-US" baseline="0" noProof="0" dirty="0" err="1" smtClean="0"/>
              <a:t>podemos</a:t>
            </a:r>
            <a:r>
              <a:rPr lang="en-US" baseline="0" noProof="0" dirty="0" smtClean="0"/>
              <a:t> </a:t>
            </a:r>
            <a:r>
              <a:rPr lang="pt-BR" baseline="0" noProof="0" dirty="0" smtClean="0"/>
              <a:t>calcular a taxa de erro de bits para este modelo?</a:t>
            </a:r>
            <a:endParaRPr lang="en-US" baseline="0" noProof="0" dirty="0" smtClean="0"/>
          </a:p>
          <a:p>
            <a:r>
              <a:rPr lang="en-US" baseline="0" noProof="0" dirty="0" err="1" smtClean="0"/>
              <a:t>Precisamos</a:t>
            </a:r>
            <a:r>
              <a:rPr lang="en-US" baseline="0" noProof="0" dirty="0" smtClean="0"/>
              <a:t> de um </a:t>
            </a:r>
            <a:r>
              <a:rPr lang="en-US" baseline="0" noProof="0" dirty="0" err="1" smtClean="0"/>
              <a:t>modelo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matemático</a:t>
            </a:r>
            <a:r>
              <a:rPr lang="en-US" baseline="0" noProof="0" dirty="0" smtClean="0"/>
              <a:t> para o </a:t>
            </a:r>
            <a:r>
              <a:rPr lang="en-US" baseline="0" noProof="0" dirty="0" err="1" smtClean="0"/>
              <a:t>ruído</a:t>
            </a:r>
            <a:r>
              <a:rPr lang="en-US" baseline="0" noProof="0" dirty="0" smtClean="0"/>
              <a:t>.</a:t>
            </a:r>
          </a:p>
          <a:p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9363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Escolher T é um compromisso entre minimizar Pe0 e Pe1.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14104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2688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 smtClean="0"/>
              <a:t>Na última</a:t>
            </a:r>
            <a:r>
              <a:rPr lang="pt-BR" baseline="0" noProof="0" dirty="0" smtClean="0"/>
              <a:t> aula vimos como o canal distorce o sinal e isso pode acarretar em erros de bit.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Mas esta não é a </a:t>
            </a:r>
            <a:r>
              <a:rPr lang="en-US" baseline="0" noProof="0" dirty="0" err="1" smtClean="0"/>
              <a:t>única</a:t>
            </a:r>
            <a:r>
              <a:rPr lang="en-US" baseline="0" noProof="0" dirty="0" smtClean="0"/>
              <a:t> causa de erros de bit.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O </a:t>
            </a:r>
            <a:r>
              <a:rPr lang="en-US" baseline="0" noProof="0" dirty="0" err="1" smtClean="0"/>
              <a:t>ruído</a:t>
            </a:r>
            <a:r>
              <a:rPr lang="en-US" baseline="0" noProof="0" dirty="0" smtClean="0"/>
              <a:t> está </a:t>
            </a:r>
            <a:r>
              <a:rPr lang="en-US" baseline="0" noProof="0" dirty="0" err="1" smtClean="0"/>
              <a:t>presente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em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todo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lugal</a:t>
            </a:r>
            <a:r>
              <a:rPr lang="en-US" baseline="0" noProof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Um </a:t>
            </a:r>
            <a:r>
              <a:rPr lang="en-US" baseline="0" noProof="0" dirty="0" err="1" smtClean="0"/>
              <a:t>bom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exemplo</a:t>
            </a:r>
            <a:r>
              <a:rPr lang="en-US" baseline="0" noProof="0" dirty="0" smtClean="0"/>
              <a:t> é o RUÍDO TÉRMICO, </a:t>
            </a:r>
            <a:r>
              <a:rPr lang="en-US" baseline="0" noProof="0" dirty="0" err="1" smtClean="0"/>
              <a:t>causado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pelo</a:t>
            </a:r>
            <a:r>
              <a:rPr lang="pt-BR" baseline="0" noProof="0" dirty="0" smtClean="0"/>
              <a:t> calor do ambiente, que faz com que os elétrons se movam e vibrem e criem tensões e emissões aleatórias.</a:t>
            </a:r>
            <a:endParaRPr lang="en-US" baseline="0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r>
              <a:rPr lang="en-US" noProof="0" dirty="0" smtClean="0"/>
              <a:t>Tem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também</a:t>
            </a:r>
            <a:r>
              <a:rPr lang="en-US" baseline="0" noProof="0" dirty="0" smtClean="0"/>
              <a:t> o </a:t>
            </a:r>
            <a:r>
              <a:rPr lang="en-US" baseline="0" noProof="0" dirty="0" err="1" smtClean="0"/>
              <a:t>fato</a:t>
            </a:r>
            <a:r>
              <a:rPr lang="en-US" baseline="0" noProof="0" dirty="0" smtClean="0"/>
              <a:t> que </a:t>
            </a:r>
            <a:r>
              <a:rPr lang="en-US" noProof="0" dirty="0" smtClean="0"/>
              <a:t>O canal</a:t>
            </a:r>
            <a:r>
              <a:rPr lang="en-US" baseline="0" noProof="0" dirty="0" smtClean="0"/>
              <a:t> é </a:t>
            </a:r>
            <a:r>
              <a:rPr lang="en-US" baseline="0" noProof="0" dirty="0" err="1" smtClean="0"/>
              <a:t>compartilhado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por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diversos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equipamentos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simultaneamente</a:t>
            </a:r>
            <a:r>
              <a:rPr lang="en-US" baseline="0" noProof="0" dirty="0" smtClean="0"/>
              <a:t>, ou </a:t>
            </a:r>
            <a:r>
              <a:rPr lang="en-US" baseline="0" noProof="0" dirty="0" err="1" smtClean="0"/>
              <a:t>seja</a:t>
            </a:r>
            <a:r>
              <a:rPr lang="en-US" baseline="0" noProof="0" dirty="0" smtClean="0"/>
              <a:t>, o </a:t>
            </a:r>
            <a:r>
              <a:rPr lang="en-US" baseline="0" noProof="0" dirty="0" err="1" smtClean="0"/>
              <a:t>sinal</a:t>
            </a:r>
            <a:r>
              <a:rPr lang="en-US" baseline="0" noProof="0" dirty="0" smtClean="0"/>
              <a:t> de INTERFERÊNCIA </a:t>
            </a:r>
            <a:r>
              <a:rPr lang="en-US" baseline="0" noProof="0" dirty="0" err="1" smtClean="0"/>
              <a:t>vindo</a:t>
            </a:r>
            <a:r>
              <a:rPr lang="en-US" baseline="0" noProof="0" dirty="0" smtClean="0"/>
              <a:t> dos outros </a:t>
            </a:r>
            <a:r>
              <a:rPr lang="en-US" baseline="0" noProof="0" dirty="0" err="1" smtClean="0"/>
              <a:t>equipamentos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pode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ser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entendido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como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ruído</a:t>
            </a:r>
            <a:r>
              <a:rPr lang="en-US" baseline="0" noProof="0" dirty="0" smtClean="0"/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ruído é um dos conceitos mais críticos e fundamentais em sistemas de comunicação, já que O ruído determina o sinal mínimo que pode ser decodificado sem erros pelo receptor.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justamente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descrever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relação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ruído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taxa de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bits.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809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Queremos focar no ruído, portanto vamos assumir</a:t>
            </a:r>
            <a:r>
              <a:rPr lang="pt-BR" baseline="0" noProof="0" dirty="0" smtClean="0"/>
              <a:t> que não temos interferência intersimbólica.</a:t>
            </a:r>
          </a:p>
          <a:p>
            <a:r>
              <a:rPr lang="pt-BR" baseline="0" noProof="0" dirty="0" smtClean="0"/>
              <a:t>Dessa forma, precisamos considerar apenas uma amostra por bit e podemos analisar cada bit isoladamente (independentemente) dos outros bits.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E </a:t>
            </a:r>
            <a:r>
              <a:rPr lang="en-US" baseline="0" noProof="0" dirty="0" err="1" smtClean="0"/>
              <a:t>nosso</a:t>
            </a:r>
            <a:r>
              <a:rPr lang="en-US" baseline="0" noProof="0" dirty="0" smtClean="0"/>
              <a:t> receptor </a:t>
            </a:r>
            <a:r>
              <a:rPr lang="en-US" baseline="0" noProof="0" dirty="0" err="1" smtClean="0"/>
              <a:t>funciona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comparando</a:t>
            </a:r>
            <a:r>
              <a:rPr lang="en-US" baseline="0" noProof="0" dirty="0" smtClean="0"/>
              <a:t> o valor com um </a:t>
            </a:r>
            <a:r>
              <a:rPr lang="en-US" baseline="0" noProof="0" dirty="0" err="1" smtClean="0"/>
              <a:t>limiar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decisão</a:t>
            </a:r>
            <a:r>
              <a:rPr lang="en-US" baseline="0" noProof="0" dirty="0" smtClean="0"/>
              <a:t> L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Como </a:t>
            </a:r>
            <a:r>
              <a:rPr lang="en-US" baseline="0" noProof="0" dirty="0" err="1" smtClean="0"/>
              <a:t>podemos</a:t>
            </a:r>
            <a:r>
              <a:rPr lang="en-US" baseline="0" noProof="0" dirty="0" smtClean="0"/>
              <a:t> </a:t>
            </a:r>
            <a:r>
              <a:rPr lang="pt-BR" baseline="0" noProof="0" dirty="0" smtClean="0"/>
              <a:t>calcular a taxa de erro de bits para este modelo?</a:t>
            </a:r>
            <a:endParaRPr lang="en-US" baseline="0" noProof="0" dirty="0" smtClean="0"/>
          </a:p>
          <a:p>
            <a:r>
              <a:rPr lang="en-US" baseline="0" noProof="0" dirty="0" err="1" smtClean="0"/>
              <a:t>Precisamos</a:t>
            </a:r>
            <a:r>
              <a:rPr lang="en-US" baseline="0" noProof="0" dirty="0" smtClean="0"/>
              <a:t> de um </a:t>
            </a:r>
            <a:r>
              <a:rPr lang="en-US" baseline="0" noProof="0" dirty="0" err="1" smtClean="0"/>
              <a:t>modelo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matemático</a:t>
            </a:r>
            <a:r>
              <a:rPr lang="en-US" baseline="0" noProof="0" dirty="0" smtClean="0"/>
              <a:t> para o </a:t>
            </a:r>
            <a:r>
              <a:rPr lang="en-US" baseline="0" noProof="0" dirty="0" err="1" smtClean="0"/>
              <a:t>ruído</a:t>
            </a:r>
            <a:r>
              <a:rPr lang="en-US" baseline="0" noProof="0" dirty="0" smtClean="0"/>
              <a:t>.</a:t>
            </a:r>
          </a:p>
          <a:p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577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Note que neste modelo, temos</a:t>
            </a:r>
            <a:r>
              <a:rPr lang="pt-BR" baseline="0" noProof="0" dirty="0" smtClean="0"/>
              <a:t> tanto na entrada como na saída valores de bits, ou seja, 1 ou 0, mas podem ocorrer bits que foram erradamente recuperados.</a:t>
            </a:r>
          </a:p>
          <a:p>
            <a:endParaRPr lang="pt-BR" baseline="0" noProof="0" dirty="0" smtClean="0"/>
          </a:p>
          <a:p>
            <a:r>
              <a:rPr lang="pt-BR" baseline="0" noProof="0" dirty="0" smtClean="0"/>
              <a:t>Este tipo de modelo, chamamos de um CANAL BINÁRIO, ou seja, um canal que só transmite um valor binário 0 ou 1.	</a:t>
            </a:r>
          </a:p>
          <a:p>
            <a:r>
              <a:rPr lang="pt-BR" b="0" baseline="0" noProof="0" dirty="0" smtClean="0">
                <a:solidFill>
                  <a:schemeClr val="tx1"/>
                </a:solidFill>
              </a:rPr>
              <a:t>e0 =&gt;</a:t>
            </a:r>
            <a:r>
              <a:rPr lang="pt-BR" b="0" dirty="0" smtClean="0">
                <a:solidFill>
                  <a:schemeClr val="tx1"/>
                </a:solidFill>
              </a:rPr>
              <a:t> erro quando enviamos um 0 </a:t>
            </a:r>
          </a:p>
          <a:p>
            <a:r>
              <a:rPr lang="pt-BR" b="0" dirty="0" smtClean="0">
                <a:solidFill>
                  <a:schemeClr val="tx1"/>
                </a:solidFill>
              </a:rPr>
              <a:t>e1 =&gt; erro quando enviamos um 1</a:t>
            </a:r>
            <a:endParaRPr lang="pt-BR" baseline="0" noProof="0" dirty="0" smtClean="0"/>
          </a:p>
          <a:p>
            <a:endParaRPr lang="pt-BR" baseline="0" noProof="0" dirty="0" smtClean="0"/>
          </a:p>
          <a:p>
            <a:r>
              <a:rPr lang="pt-BR" baseline="0" noProof="0" dirty="0" smtClean="0"/>
              <a:t>Vamos olhar um pouco a estatística deste canal.</a:t>
            </a:r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0890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noProof="0" dirty="0" smtClean="0"/>
              <a:t>Este </a:t>
            </a:r>
            <a:r>
              <a:rPr lang="en-US" baseline="0" noProof="0" dirty="0" err="1" smtClean="0"/>
              <a:t>modelo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simplificado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também</a:t>
            </a:r>
            <a:r>
              <a:rPr lang="en-US" baseline="0" noProof="0" dirty="0" smtClean="0"/>
              <a:t> é </a:t>
            </a:r>
            <a:r>
              <a:rPr lang="en-US" baseline="0" noProof="0" dirty="0" err="1" smtClean="0"/>
              <a:t>conhecido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por</a:t>
            </a:r>
            <a:r>
              <a:rPr lang="en-US" baseline="0" noProof="0" dirty="0" smtClean="0"/>
              <a:t> CANAL BINÁRIO, </a:t>
            </a:r>
            <a:r>
              <a:rPr lang="en-US" baseline="0" noProof="0" dirty="0" err="1" smtClean="0"/>
              <a:t>já</a:t>
            </a:r>
            <a:r>
              <a:rPr lang="en-US" baseline="0" noProof="0" dirty="0" smtClean="0"/>
              <a:t> que envoi 0 ou 1 e </a:t>
            </a:r>
            <a:r>
              <a:rPr lang="en-US" baseline="0" noProof="0" dirty="0" err="1" smtClean="0"/>
              <a:t>também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recebo</a:t>
            </a:r>
            <a:r>
              <a:rPr lang="en-US" baseline="0" noProof="0" dirty="0" smtClean="0"/>
              <a:t> 0 ou 1.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Para </a:t>
            </a:r>
            <a:r>
              <a:rPr lang="en-US" baseline="0" noProof="0" dirty="0" err="1" smtClean="0"/>
              <a:t>descrever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este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modelo</a:t>
            </a:r>
            <a:r>
              <a:rPr lang="en-US" baseline="0" noProof="0" dirty="0" smtClean="0"/>
              <a:t>, </a:t>
            </a:r>
            <a:r>
              <a:rPr lang="en-US" baseline="0" noProof="0" dirty="0" err="1" smtClean="0"/>
              <a:t>precisamos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descrever</a:t>
            </a:r>
            <a:r>
              <a:rPr lang="en-US" baseline="0" noProof="0" dirty="0" smtClean="0"/>
              <a:t> a FREQUÊNCIA de </a:t>
            </a:r>
            <a:r>
              <a:rPr lang="en-US" baseline="0" noProof="0" dirty="0" err="1" smtClean="0"/>
              <a:t>ocorrência</a:t>
            </a:r>
            <a:r>
              <a:rPr lang="en-US" baseline="0" noProof="0" dirty="0" smtClean="0"/>
              <a:t> dos bit e a FREQUÊNCIA DE OCORRÊNCIA ou TAXA DE ERRO DE BITS.</a:t>
            </a:r>
          </a:p>
          <a:p>
            <a:endParaRPr lang="en-US" baseline="0" noProof="0" dirty="0" smtClean="0"/>
          </a:p>
          <a:p>
            <a:r>
              <a:rPr lang="en-US" baseline="0" noProof="0" dirty="0" err="1" smtClean="0"/>
              <a:t>Modelamos</a:t>
            </a:r>
            <a:r>
              <a:rPr lang="en-US" baseline="0" noProof="0" dirty="0" smtClean="0"/>
              <a:t> o </a:t>
            </a:r>
            <a:r>
              <a:rPr lang="en-US" baseline="0" noProof="0" dirty="0" err="1" smtClean="0"/>
              <a:t>conceito</a:t>
            </a:r>
            <a:r>
              <a:rPr lang="en-US" baseline="0" noProof="0" dirty="0" smtClean="0"/>
              <a:t> de FREQUÊNCIA usando </a:t>
            </a:r>
            <a:r>
              <a:rPr lang="en-US" baseline="0" noProof="0" dirty="0" err="1" smtClean="0"/>
              <a:t>probabilidade</a:t>
            </a:r>
            <a:r>
              <a:rPr lang="en-US" baseline="0" noProof="0" dirty="0" smtClean="0"/>
              <a:t>.</a:t>
            </a:r>
          </a:p>
          <a:p>
            <a:endParaRPr lang="en-US" baseline="0" noProof="0" dirty="0" smtClean="0"/>
          </a:p>
          <a:p>
            <a:r>
              <a:rPr lang="pt-BR" baseline="0" noProof="0" dirty="0" smtClean="0"/>
              <a:t>Intuitivamente, a probabilidade de algo acontecer (ou seja, IN = 0) é a porcentagem de tempo que isso acontece. </a:t>
            </a:r>
          </a:p>
          <a:p>
            <a:endParaRPr lang="pt-BR" baseline="0" noProof="0" dirty="0" smtClean="0"/>
          </a:p>
          <a:p>
            <a:r>
              <a:rPr lang="pt-BR" baseline="0" noProof="0" dirty="0" smtClean="0"/>
              <a:t>Por exemplo, P[IN = 0] = 0,5 implica que os bits de entrada são zero na metade do tempo</a:t>
            </a:r>
            <a:endParaRPr lang="en-US" baseline="0" noProof="0" dirty="0" smtClean="0"/>
          </a:p>
          <a:p>
            <a:endParaRPr lang="en-US" baseline="0" noProof="0" dirty="0" smtClean="0"/>
          </a:p>
          <a:p>
            <a:r>
              <a:rPr lang="en-US" baseline="0" noProof="0" dirty="0" smtClean="0"/>
              <a:t>A TAXA DE ERRO DE BIT (BER) </a:t>
            </a:r>
            <a:r>
              <a:rPr lang="en-US" baseline="0" noProof="0" dirty="0" err="1" smtClean="0"/>
              <a:t>nos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indica</a:t>
            </a:r>
            <a:r>
              <a:rPr lang="en-US" baseline="0" noProof="0" dirty="0" smtClean="0"/>
              <a:t> a frequências com que </a:t>
            </a:r>
            <a:r>
              <a:rPr lang="en-US" baseline="0" noProof="0" dirty="0" err="1" smtClean="0"/>
              <a:t>recebemos</a:t>
            </a:r>
            <a:r>
              <a:rPr lang="en-US" baseline="0" noProof="0" dirty="0" smtClean="0"/>
              <a:t> um BIT </a:t>
            </a:r>
            <a:r>
              <a:rPr lang="en-US" baseline="0" noProof="0" dirty="0" err="1" smtClean="0"/>
              <a:t>errado</a:t>
            </a:r>
            <a:r>
              <a:rPr lang="en-US" baseline="0" noProof="0" dirty="0" smtClean="0"/>
              <a:t>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Logo, a BER </a:t>
            </a:r>
            <a:r>
              <a:rPr lang="pt-BR" baseline="0" noProof="0" dirty="0" smtClean="0"/>
              <a:t>é igual à PROBABILIDADE DE ERRO DE BIT, que por sua vez pode ser calculada pela soma ponderada da probabilidade de ocorrencia de cada erro.</a:t>
            </a:r>
          </a:p>
          <a:p>
            <a:endParaRPr lang="pt-BR" baseline="0" noProof="0" dirty="0" smtClean="0"/>
          </a:p>
          <a:p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4636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noProof="0" dirty="0" err="1" smtClean="0"/>
              <a:t>Calcular</a:t>
            </a:r>
            <a:r>
              <a:rPr lang="en-US" b="0" baseline="0" noProof="0" dirty="0" smtClean="0"/>
              <a:t>…</a:t>
            </a:r>
          </a:p>
          <a:p>
            <a:endParaRPr lang="en-US" b="0" baseline="0" noProof="0" dirty="0" smtClean="0"/>
          </a:p>
          <a:p>
            <a:r>
              <a:rPr lang="pt-BR" b="0" dirty="0" smtClean="0">
                <a:solidFill>
                  <a:schemeClr val="tx1"/>
                </a:solidFill>
              </a:rPr>
              <a:t>A fim de prever o BER, precisamos saber:</a:t>
            </a:r>
          </a:p>
          <a:p>
            <a:pPr lvl="1"/>
            <a:r>
              <a:rPr lang="pt-BR" b="0" dirty="0" smtClean="0">
                <a:solidFill>
                  <a:schemeClr val="tx1"/>
                </a:solidFill>
              </a:rPr>
              <a:t>P[IN = 0] e P[IN = 1]</a:t>
            </a:r>
            <a:endParaRPr lang="pt-BR" b="0" dirty="0" smtClean="0"/>
          </a:p>
          <a:p>
            <a:pPr lvl="1"/>
            <a:r>
              <a:rPr lang="pt-BR" b="0" dirty="0" smtClean="0">
                <a:solidFill>
                  <a:schemeClr val="tx1"/>
                </a:solidFill>
              </a:rPr>
              <a:t>probabilidade de erro quando enviamos um 0 (P</a:t>
            </a:r>
            <a:r>
              <a:rPr lang="pt-BR" b="0" baseline="-25000" dirty="0" smtClean="0">
                <a:solidFill>
                  <a:schemeClr val="tx1"/>
                </a:solidFill>
              </a:rPr>
              <a:t>e0</a:t>
            </a:r>
            <a:r>
              <a:rPr lang="pt-BR" b="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pt-BR" b="0" dirty="0" smtClean="0">
                <a:solidFill>
                  <a:schemeClr val="tx1"/>
                </a:solidFill>
              </a:rPr>
              <a:t>probabilidade de erro quando enviamos um 1 (P</a:t>
            </a:r>
            <a:r>
              <a:rPr lang="pt-BR" b="0" baseline="-25000" dirty="0" smtClean="0">
                <a:solidFill>
                  <a:schemeClr val="tx1"/>
                </a:solidFill>
              </a:rPr>
              <a:t>e1</a:t>
            </a:r>
            <a:r>
              <a:rPr lang="pt-BR" b="0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pt-BR" b="0" dirty="0" smtClean="0">
              <a:solidFill>
                <a:schemeClr val="tx1"/>
              </a:solidFill>
            </a:endParaRPr>
          </a:p>
          <a:p>
            <a:r>
              <a:rPr lang="pt-BR" b="0" dirty="0" smtClean="0">
                <a:solidFill>
                  <a:schemeClr val="tx1"/>
                </a:solidFill>
              </a:rPr>
              <a:t>Normalmente, o </a:t>
            </a:r>
            <a:r>
              <a:rPr lang="pt-BR" b="0" dirty="0" smtClean="0"/>
              <a:t>transmissor</a:t>
            </a:r>
            <a:r>
              <a:rPr lang="pt-BR" b="0" dirty="0" smtClean="0">
                <a:solidFill>
                  <a:schemeClr val="tx1"/>
                </a:solidFill>
              </a:rPr>
              <a:t> determina P[IN = 0]</a:t>
            </a:r>
          </a:p>
          <a:p>
            <a:pPr lvl="3"/>
            <a:endParaRPr lang="pt-BR" b="0" dirty="0" smtClean="0">
              <a:solidFill>
                <a:schemeClr val="tx1"/>
              </a:solidFill>
            </a:endParaRPr>
          </a:p>
          <a:p>
            <a:r>
              <a:rPr lang="pt-BR" b="0" dirty="0" smtClean="0">
                <a:solidFill>
                  <a:schemeClr val="tx1"/>
                </a:solidFill>
              </a:rPr>
              <a:t>P</a:t>
            </a:r>
            <a:r>
              <a:rPr lang="pt-BR" b="0" baseline="-25000" dirty="0" smtClean="0">
                <a:solidFill>
                  <a:schemeClr val="tx1"/>
                </a:solidFill>
              </a:rPr>
              <a:t>e0</a:t>
            </a:r>
            <a:r>
              <a:rPr lang="pt-BR" b="0" dirty="0" smtClean="0">
                <a:solidFill>
                  <a:schemeClr val="tx1"/>
                </a:solidFill>
              </a:rPr>
              <a:t> e  P</a:t>
            </a:r>
            <a:r>
              <a:rPr lang="pt-BR" b="0" baseline="-25000" dirty="0" smtClean="0">
                <a:solidFill>
                  <a:schemeClr val="tx1"/>
                </a:solidFill>
              </a:rPr>
              <a:t>e1</a:t>
            </a:r>
            <a:r>
              <a:rPr lang="pt-BR" b="0" dirty="0" smtClean="0">
                <a:solidFill>
                  <a:schemeClr val="tx1"/>
                </a:solidFill>
              </a:rPr>
              <a:t> dependem da </a:t>
            </a:r>
            <a:r>
              <a:rPr lang="pt-BR" b="0" dirty="0" smtClean="0"/>
              <a:t>relação sinal-ruído </a:t>
            </a:r>
            <a:r>
              <a:rPr lang="pt-BR" b="0" dirty="0" smtClean="0">
                <a:solidFill>
                  <a:schemeClr val="tx1"/>
                </a:solidFill>
              </a:rPr>
              <a:t>(SNR)</a:t>
            </a:r>
          </a:p>
          <a:p>
            <a:endParaRPr lang="en-US" b="0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03373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você</a:t>
            </a:r>
            <a:r>
              <a:rPr lang="en-US" baseline="0" dirty="0" smtClean="0"/>
              <a:t> está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festa</a:t>
            </a:r>
            <a:r>
              <a:rPr lang="en-US" baseline="0" dirty="0" smtClean="0"/>
              <a:t> e o </a:t>
            </a:r>
            <a:r>
              <a:rPr lang="en-US" baseline="0" dirty="0" err="1" smtClean="0"/>
              <a:t>ambiente</a:t>
            </a:r>
            <a:r>
              <a:rPr lang="en-US" baseline="0" dirty="0" smtClean="0"/>
              <a:t> está </a:t>
            </a:r>
            <a:r>
              <a:rPr lang="en-US" baseline="0" dirty="0" err="1" smtClean="0"/>
              <a:t>barulhento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O que </a:t>
            </a:r>
            <a:r>
              <a:rPr lang="en-US" baseline="0" dirty="0" err="1" smtClean="0"/>
              <a:t>você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faz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poder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conversar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amigos?</a:t>
            </a:r>
          </a:p>
          <a:p>
            <a:r>
              <a:rPr lang="en-US" baseline="0" dirty="0" err="1" smtClean="0"/>
              <a:t>Aumenta</a:t>
            </a:r>
            <a:r>
              <a:rPr lang="en-US" baseline="0" dirty="0" smtClean="0"/>
              <a:t> o volume da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certo</a:t>
            </a:r>
            <a:r>
              <a:rPr lang="en-US" baseline="0" dirty="0" smtClean="0"/>
              <a:t>?</a:t>
            </a:r>
          </a:p>
          <a:p>
            <a:endParaRPr lang="pt-BR" dirty="0" smtClean="0"/>
          </a:p>
          <a:p>
            <a:r>
              <a:rPr lang="pt-BR" dirty="0" smtClean="0"/>
              <a:t>Então não é a</a:t>
            </a:r>
            <a:r>
              <a:rPr lang="pt-BR" baseline="0" dirty="0" smtClean="0"/>
              <a:t> amplitude do </a:t>
            </a:r>
            <a:r>
              <a:rPr lang="pt-BR" dirty="0" smtClean="0"/>
              <a:t>sinal ou do ruído sozinho que é importante para o</a:t>
            </a:r>
            <a:r>
              <a:rPr lang="pt-BR" baseline="0" dirty="0" smtClean="0"/>
              <a:t> cálculo da BER</a:t>
            </a:r>
            <a:r>
              <a:rPr lang="pt-BR" dirty="0" smtClean="0"/>
              <a:t>, mas sim a relação sinal-ruído (SNR),</a:t>
            </a:r>
            <a:r>
              <a:rPr lang="pt-BR" baseline="0" dirty="0" smtClean="0"/>
              <a:t> que é definida por...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0174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noProof="0" dirty="0" smtClean="0"/>
              <a:t>O valor de cada amostra do ruído é ALEATÓRIO, mas a estatística de um grande número de amostra é previsível.</a:t>
            </a:r>
          </a:p>
          <a:p>
            <a:r>
              <a:rPr lang="en-US" baseline="0" noProof="0" dirty="0" err="1" smtClean="0"/>
              <a:t>Veja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este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exemplo</a:t>
            </a:r>
            <a:r>
              <a:rPr lang="en-US" baseline="0" noProof="0" dirty="0" smtClean="0"/>
              <a:t> quando </a:t>
            </a:r>
            <a:r>
              <a:rPr lang="en-US" baseline="0" noProof="0" dirty="0" err="1" smtClean="0"/>
              <a:t>construímos</a:t>
            </a:r>
            <a:r>
              <a:rPr lang="en-US" baseline="0" noProof="0" dirty="0" smtClean="0"/>
              <a:t> um </a:t>
            </a:r>
            <a:r>
              <a:rPr lang="en-US" baseline="0" noProof="0" dirty="0" err="1" smtClean="0"/>
              <a:t>histograma</a:t>
            </a:r>
            <a:r>
              <a:rPr lang="en-US" baseline="0" noProof="0" dirty="0" smtClean="0"/>
              <a:t> com um </a:t>
            </a:r>
            <a:r>
              <a:rPr lang="en-US" baseline="0" noProof="0" dirty="0" err="1" smtClean="0"/>
              <a:t>número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grande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amostras</a:t>
            </a:r>
            <a:r>
              <a:rPr lang="en-US" baseline="0" noProof="0" dirty="0" smtClean="0"/>
              <a:t>.</a:t>
            </a:r>
          </a:p>
          <a:p>
            <a:endParaRPr lang="en-US" baseline="0" noProof="0" dirty="0" smtClean="0"/>
          </a:p>
          <a:p>
            <a:r>
              <a:rPr lang="pt-BR" baseline="0" noProof="0" dirty="0" smtClean="0"/>
              <a:t>O histograma não é totalmente suave, pois contamos as amostras em caixas de largura finita.</a:t>
            </a:r>
          </a:p>
          <a:p>
            <a:endParaRPr lang="pt-BR" baseline="0" noProof="0" dirty="0" smtClean="0"/>
          </a:p>
          <a:p>
            <a:r>
              <a:rPr lang="pt-BR" baseline="0" noProof="0" dirty="0" smtClean="0"/>
              <a:t>À medida que as caixas ficam cada vez menores, a curva fica cada vez mais suave.</a:t>
            </a:r>
          </a:p>
          <a:p>
            <a:endParaRPr lang="pt-BR" baseline="0" noProof="0" dirty="0" smtClean="0"/>
          </a:p>
          <a:p>
            <a:r>
              <a:rPr lang="pt-BR" baseline="0" noProof="0" dirty="0" smtClean="0"/>
              <a:t>Ele se aproxima de uma função conhecida como função de densidade de probabilidade (PDF), que descreve a probabilidade de uma amostra qualquer do ruído ter um dado valor.</a:t>
            </a:r>
            <a:endParaRPr lang="en-US" baseline="0" noProof="0" dirty="0" smtClean="0"/>
          </a:p>
          <a:p>
            <a:endParaRPr lang="pt-BR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61813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noProof="0" dirty="0" smtClean="0"/>
              <a:t>A função de densidade de probabilidade de muitas quantidades aleatórias de ocorrência natural, como ruído, tende a ter uma forma semelhante a um sino, conhecida como DISTRIBUIÇÃO GAUSSIANA.</a:t>
            </a:r>
          </a:p>
          <a:p>
            <a:endParaRPr lang="pt-BR" baseline="0" noProof="0" dirty="0" smtClean="0"/>
          </a:p>
          <a:p>
            <a:r>
              <a:rPr lang="pt-BR" baseline="0" noProof="0" dirty="0" smtClean="0"/>
              <a:t>Este resultado muito importante é chamado de Teorema do Limite Central.</a:t>
            </a:r>
          </a:p>
          <a:p>
            <a:endParaRPr lang="pt-BR" baseline="0" noProof="0" dirty="0" smtClean="0"/>
          </a:p>
          <a:p>
            <a:r>
              <a:rPr lang="pt-BR" baseline="0" noProof="0" dirty="0" smtClean="0"/>
              <a:t>A distribuição gaussiana é tão comum que também é chamada de distribuição “normal”.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O </a:t>
            </a:r>
            <a:r>
              <a:rPr lang="en-US" baseline="0" noProof="0" dirty="0" err="1" smtClean="0"/>
              <a:t>probabilidade</a:t>
            </a:r>
            <a:r>
              <a:rPr lang="en-US" baseline="0" noProof="0" dirty="0" smtClean="0"/>
              <a:t> de que a </a:t>
            </a:r>
            <a:r>
              <a:rPr lang="en-US" baseline="0" noProof="0" dirty="0" err="1" smtClean="0"/>
              <a:t>amostra</a:t>
            </a:r>
            <a:r>
              <a:rPr lang="en-US" baseline="0" noProof="0" dirty="0" smtClean="0"/>
              <a:t> fique entre um valor ou outro é dada pela </a:t>
            </a:r>
            <a:r>
              <a:rPr lang="en-US" baseline="0" noProof="0" dirty="0" err="1" smtClean="0"/>
              <a:t>área</a:t>
            </a:r>
            <a:r>
              <a:rPr lang="en-US" baseline="0" noProof="0" dirty="0" smtClean="0"/>
              <a:t> entre </a:t>
            </a:r>
            <a:r>
              <a:rPr lang="en-US" baseline="0" noProof="0" dirty="0" err="1" smtClean="0"/>
              <a:t>estes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valores</a:t>
            </a:r>
            <a:r>
              <a:rPr lang="en-US" baseline="0" noProof="0" dirty="0" smtClean="0"/>
              <a:t>.</a:t>
            </a:r>
          </a:p>
          <a:p>
            <a:r>
              <a:rPr lang="en-US" baseline="0" noProof="0" dirty="0" smtClean="0"/>
              <a:t>A </a:t>
            </a:r>
            <a:r>
              <a:rPr lang="en-US" baseline="0" noProof="0" dirty="0" err="1" smtClean="0"/>
              <a:t>área</a:t>
            </a:r>
            <a:r>
              <a:rPr lang="en-US" baseline="0" noProof="0" dirty="0" smtClean="0"/>
              <a:t> sobre </a:t>
            </a:r>
            <a:r>
              <a:rPr lang="en-US" baseline="0" noProof="0" dirty="0" err="1" smtClean="0"/>
              <a:t>uma</a:t>
            </a:r>
            <a:r>
              <a:rPr lang="en-US" baseline="0" noProof="0" dirty="0" smtClean="0"/>
              <a:t> PDF deve </a:t>
            </a:r>
            <a:r>
              <a:rPr lang="en-US" baseline="0" noProof="0" dirty="0" err="1" smtClean="0"/>
              <a:t>ser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unitária</a:t>
            </a:r>
            <a:r>
              <a:rPr lang="en-US" baseline="0" noProof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9617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58800" y="666000"/>
            <a:ext cx="10890000" cy="1731600"/>
          </a:xfrm>
        </p:spPr>
        <p:txBody>
          <a:bodyPr anchor="t"/>
          <a:lstStyle>
            <a:lvl1pPr algn="l">
              <a:defRPr sz="5400" cap="all" baseline="0"/>
            </a:lvl1pPr>
          </a:lstStyle>
          <a:p>
            <a:r>
              <a:rPr lang="pt-BR" dirty="0" smtClean="0"/>
              <a:t>NOME DA DISCIPLINA  </a:t>
            </a:r>
            <a:br>
              <a:rPr lang="pt-BR" dirty="0" smtClean="0"/>
            </a:br>
            <a:r>
              <a:rPr lang="pt-BR" dirty="0" smtClean="0"/>
              <a:t>(MAIÚSCULA E EM NEGRITO)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58800" y="3931200"/>
            <a:ext cx="8334000" cy="2102400"/>
          </a:xfrm>
        </p:spPr>
        <p:txBody>
          <a:bodyPr>
            <a:normAutofit/>
          </a:bodyPr>
          <a:lstStyle>
            <a:lvl1pPr marL="0" indent="0" algn="l">
              <a:buNone/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ource Sans Pro Semibold" panose="020B06030304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Título da aula - Fonte Arial</a:t>
            </a:r>
            <a:br>
              <a:rPr lang="pt-BR" dirty="0" smtClean="0"/>
            </a:br>
            <a:r>
              <a:rPr lang="pt-BR" dirty="0" smtClean="0"/>
              <a:t>com Bold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8745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02200" y="687600"/>
            <a:ext cx="10587600" cy="1325563"/>
          </a:xfrm>
        </p:spPr>
        <p:txBody>
          <a:bodyPr/>
          <a:lstStyle>
            <a:lvl1pPr>
              <a:defRPr sz="5400" cap="all" baseline="0"/>
            </a:lvl1pPr>
          </a:lstStyle>
          <a:p>
            <a:r>
              <a:rPr lang="pt-BR" dirty="0" smtClean="0"/>
              <a:t>TÍTULO (Arial 54 / 44)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0" y="2257199"/>
            <a:ext cx="8258400" cy="393258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Arial" panose="020B0604020202020204" pitchFamily="34" charset="0"/>
                <a:ea typeface="Source Sans Pro Semibold" panose="020B0603030403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/>
            </a:lvl6pPr>
          </a:lstStyle>
          <a:p>
            <a:pPr lvl="0"/>
            <a:r>
              <a:rPr lang="pt-BR" dirty="0"/>
              <a:t>Clique para editar o texto </a:t>
            </a:r>
            <a:r>
              <a:rPr lang="pt-BR" dirty="0" smtClean="0"/>
              <a:t>mestre</a:t>
            </a:r>
          </a:p>
          <a:p>
            <a:pPr lvl="1"/>
            <a:r>
              <a:rPr lang="pt-BR" dirty="0" smtClean="0"/>
              <a:t>Segundo </a:t>
            </a:r>
            <a:r>
              <a:rPr lang="pt-BR" dirty="0"/>
              <a:t>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</a:t>
            </a:r>
            <a:r>
              <a:rPr lang="pt-BR" dirty="0" smtClean="0"/>
              <a:t>nível</a:t>
            </a:r>
          </a:p>
          <a:p>
            <a:pPr lvl="4"/>
            <a:endParaRPr lang="en-US" dirty="0" smtClean="0"/>
          </a:p>
          <a:p>
            <a:pPr lvl="5"/>
            <a:r>
              <a:rPr lang="en-US" dirty="0" err="1" smtClean="0"/>
              <a:t>bla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8044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802200" y="687600"/>
            <a:ext cx="10587600" cy="1325563"/>
          </a:xfrm>
        </p:spPr>
        <p:txBody>
          <a:bodyPr/>
          <a:lstStyle>
            <a:lvl1pPr>
              <a:defRPr sz="5400" cap="all" baseline="0"/>
            </a:lvl1pPr>
          </a:lstStyle>
          <a:p>
            <a:r>
              <a:rPr lang="pt-BR" dirty="0" smtClean="0"/>
              <a:t>TÍTULO (Arial 54 / 44)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0" y="2257199"/>
            <a:ext cx="4129200" cy="393258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Arial" panose="020B0604020202020204" pitchFamily="34" charset="0"/>
                <a:ea typeface="Source Sans Pro Semibold" panose="020B0603030403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/>
            </a:lvl6pPr>
          </a:lstStyle>
          <a:p>
            <a:pPr lvl="0"/>
            <a:r>
              <a:rPr lang="pt-BR" dirty="0"/>
              <a:t>Clique para editar o texto </a:t>
            </a:r>
            <a:r>
              <a:rPr lang="pt-BR" dirty="0" smtClean="0"/>
              <a:t>mestre</a:t>
            </a:r>
          </a:p>
          <a:p>
            <a:pPr lvl="1"/>
            <a:r>
              <a:rPr lang="pt-BR" dirty="0" smtClean="0"/>
              <a:t>Segundo </a:t>
            </a:r>
            <a:r>
              <a:rPr lang="pt-BR" dirty="0"/>
              <a:t>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</a:t>
            </a:r>
            <a:r>
              <a:rPr lang="pt-BR" dirty="0" smtClean="0"/>
              <a:t>nível</a:t>
            </a:r>
          </a:p>
          <a:p>
            <a:pPr lvl="4"/>
            <a:endParaRPr lang="en-US" dirty="0" smtClean="0"/>
          </a:p>
          <a:p>
            <a:pPr lvl="5"/>
            <a:r>
              <a:rPr lang="en-US" dirty="0" err="1" smtClean="0"/>
              <a:t>bla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5005500" y="2257198"/>
            <a:ext cx="4129200" cy="393258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Arial" panose="020B0604020202020204" pitchFamily="34" charset="0"/>
                <a:ea typeface="Source Sans Pro Semibold" panose="020B0603030403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/>
            </a:lvl6pPr>
          </a:lstStyle>
          <a:p>
            <a:pPr lvl="0"/>
            <a:r>
              <a:rPr lang="pt-BR" dirty="0"/>
              <a:t>Clique para editar o texto </a:t>
            </a:r>
            <a:r>
              <a:rPr lang="pt-BR" dirty="0" smtClean="0"/>
              <a:t>mestre</a:t>
            </a:r>
          </a:p>
          <a:p>
            <a:pPr lvl="1"/>
            <a:r>
              <a:rPr lang="pt-BR" dirty="0" smtClean="0"/>
              <a:t>Segundo </a:t>
            </a:r>
            <a:r>
              <a:rPr lang="pt-BR" dirty="0"/>
              <a:t>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</a:t>
            </a:r>
            <a:r>
              <a:rPr lang="pt-BR" dirty="0" smtClean="0"/>
              <a:t>nível</a:t>
            </a:r>
          </a:p>
          <a:p>
            <a:pPr lvl="4"/>
            <a:endParaRPr lang="en-US" dirty="0" smtClean="0"/>
          </a:p>
          <a:p>
            <a:pPr lvl="5"/>
            <a:r>
              <a:rPr lang="en-US" dirty="0" err="1" smtClean="0"/>
              <a:t>bla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1753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515600" cy="1325563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23760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6476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7333" y="4581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xmlns="" val="42928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Source Sans Pro Semibold" panose="020B0603030403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Source Sans Pro Semibold" panose="020B0603030403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Source Sans Pro Semibold" panose="020B0603030403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ource Sans Pro Semibold" panose="020B0603030403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ource Sans Pro Semibold" panose="020B0603030403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 smtClean="0"/>
              <a:t>Introdução aos sistemas de comunicação</a:t>
            </a:r>
            <a:endParaRPr lang="pt-BR" noProof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Ruído e </a:t>
            </a:r>
            <a:r>
              <a:rPr lang="pt-BR" dirty="0"/>
              <a:t>Taxa de Erro</a:t>
            </a:r>
          </a:p>
        </p:txBody>
      </p:sp>
    </p:spTree>
    <p:extLst>
      <p:ext uri="{BB962C8B-B14F-4D97-AF65-F5344CB8AC3E}">
        <p14:creationId xmlns:p14="http://schemas.microsoft.com/office/powerpoint/2010/main" xmlns="" val="28891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distruição normal</a:t>
            </a:r>
            <a:endParaRPr lang="pt-BR" dirty="0"/>
          </a:p>
        </p:txBody>
      </p:sp>
      <p:grpSp>
        <p:nvGrpSpPr>
          <p:cNvPr id="21" name="Group 20"/>
          <p:cNvGrpSpPr/>
          <p:nvPr/>
        </p:nvGrpSpPr>
        <p:grpSpPr>
          <a:xfrm>
            <a:off x="1959849" y="2305880"/>
            <a:ext cx="5693281" cy="4053794"/>
            <a:chOff x="-304800" y="1450086"/>
            <a:chExt cx="6015101" cy="4590415"/>
          </a:xfrm>
        </p:grpSpPr>
        <p:sp>
          <p:nvSpPr>
            <p:cNvPr id="4" name="object 2"/>
            <p:cNvSpPr/>
            <p:nvPr/>
          </p:nvSpPr>
          <p:spPr>
            <a:xfrm>
              <a:off x="-304800" y="1450086"/>
              <a:ext cx="6015101" cy="4590415"/>
            </a:xfrm>
            <a:custGeom>
              <a:avLst/>
              <a:gdLst/>
              <a:ahLst/>
              <a:cxnLst/>
              <a:rect l="l" t="t" r="r" b="b"/>
              <a:pathLst>
                <a:path w="4860290" h="4590415">
                  <a:moveTo>
                    <a:pt x="4719066" y="0"/>
                  </a:moveTo>
                  <a:lnTo>
                    <a:pt x="141008" y="0"/>
                  </a:lnTo>
                  <a:lnTo>
                    <a:pt x="96438" y="7187"/>
                  </a:lnTo>
                  <a:lnTo>
                    <a:pt x="57730" y="27200"/>
                  </a:lnTo>
                  <a:lnTo>
                    <a:pt x="27206" y="57716"/>
                  </a:lnTo>
                  <a:lnTo>
                    <a:pt x="7188" y="96414"/>
                  </a:lnTo>
                  <a:lnTo>
                    <a:pt x="0" y="140969"/>
                  </a:lnTo>
                  <a:lnTo>
                    <a:pt x="0" y="4449279"/>
                  </a:lnTo>
                  <a:lnTo>
                    <a:pt x="7188" y="4493849"/>
                  </a:lnTo>
                  <a:lnTo>
                    <a:pt x="27206" y="4532557"/>
                  </a:lnTo>
                  <a:lnTo>
                    <a:pt x="57730" y="4563081"/>
                  </a:lnTo>
                  <a:lnTo>
                    <a:pt x="96438" y="4583099"/>
                  </a:lnTo>
                  <a:lnTo>
                    <a:pt x="141008" y="4590288"/>
                  </a:lnTo>
                  <a:lnTo>
                    <a:pt x="4719066" y="4590288"/>
                  </a:lnTo>
                  <a:lnTo>
                    <a:pt x="4763621" y="4583099"/>
                  </a:lnTo>
                  <a:lnTo>
                    <a:pt x="4802319" y="4563081"/>
                  </a:lnTo>
                  <a:lnTo>
                    <a:pt x="4832835" y="4532557"/>
                  </a:lnTo>
                  <a:lnTo>
                    <a:pt x="4852848" y="4493849"/>
                  </a:lnTo>
                  <a:lnTo>
                    <a:pt x="4860036" y="4449279"/>
                  </a:lnTo>
                  <a:lnTo>
                    <a:pt x="4860036" y="140969"/>
                  </a:lnTo>
                  <a:lnTo>
                    <a:pt x="4852848" y="96414"/>
                  </a:lnTo>
                  <a:lnTo>
                    <a:pt x="4832835" y="57716"/>
                  </a:lnTo>
                  <a:lnTo>
                    <a:pt x="4802319" y="27200"/>
                  </a:lnTo>
                  <a:lnTo>
                    <a:pt x="4763621" y="7187"/>
                  </a:lnTo>
                  <a:lnTo>
                    <a:pt x="47190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0"/>
            <p:cNvSpPr/>
            <p:nvPr/>
          </p:nvSpPr>
          <p:spPr>
            <a:xfrm>
              <a:off x="387766" y="3200399"/>
              <a:ext cx="5221224" cy="2209801"/>
            </a:xfrm>
            <a:prstGeom prst="rect">
              <a:avLst/>
            </a:prstGeom>
            <a:blipFill>
              <a:blip r:embed="rId3" cstate="print"/>
              <a:srcRect/>
              <a:stretch>
                <a:fillRect t="-25710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41"/>
            <p:cNvSpPr/>
            <p:nvPr/>
          </p:nvSpPr>
          <p:spPr>
            <a:xfrm>
              <a:off x="871727" y="5105400"/>
              <a:ext cx="4114800" cy="76200"/>
            </a:xfrm>
            <a:custGeom>
              <a:avLst/>
              <a:gdLst/>
              <a:ahLst/>
              <a:cxnLst/>
              <a:rect l="l" t="t" r="r" b="b"/>
              <a:pathLst>
                <a:path w="4114800" h="76200">
                  <a:moveTo>
                    <a:pt x="4038600" y="0"/>
                  </a:moveTo>
                  <a:lnTo>
                    <a:pt x="4038600" y="76200"/>
                  </a:lnTo>
                  <a:lnTo>
                    <a:pt x="4102100" y="44450"/>
                  </a:lnTo>
                  <a:lnTo>
                    <a:pt x="4051300" y="44450"/>
                  </a:lnTo>
                  <a:lnTo>
                    <a:pt x="4051300" y="31750"/>
                  </a:lnTo>
                  <a:lnTo>
                    <a:pt x="4102100" y="31750"/>
                  </a:lnTo>
                  <a:lnTo>
                    <a:pt x="4038600" y="0"/>
                  </a:lnTo>
                  <a:close/>
                </a:path>
                <a:path w="4114800" h="76200">
                  <a:moveTo>
                    <a:pt x="4038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038600" y="44450"/>
                  </a:lnTo>
                  <a:lnTo>
                    <a:pt x="4038600" y="31750"/>
                  </a:lnTo>
                  <a:close/>
                </a:path>
                <a:path w="4114800" h="76200">
                  <a:moveTo>
                    <a:pt x="4102100" y="31750"/>
                  </a:moveTo>
                  <a:lnTo>
                    <a:pt x="4051300" y="31750"/>
                  </a:lnTo>
                  <a:lnTo>
                    <a:pt x="4051300" y="44450"/>
                  </a:lnTo>
                  <a:lnTo>
                    <a:pt x="4102100" y="44450"/>
                  </a:lnTo>
                  <a:lnTo>
                    <a:pt x="4114800" y="38100"/>
                  </a:lnTo>
                  <a:lnTo>
                    <a:pt x="4102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2"/>
            <p:cNvSpPr/>
            <p:nvPr/>
          </p:nvSpPr>
          <p:spPr>
            <a:xfrm>
              <a:off x="1190244" y="2895600"/>
              <a:ext cx="76200" cy="2694940"/>
            </a:xfrm>
            <a:custGeom>
              <a:avLst/>
              <a:gdLst/>
              <a:ahLst/>
              <a:cxnLst/>
              <a:rect l="l" t="t" r="r" b="b"/>
              <a:pathLst>
                <a:path w="76200" h="269494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2694432"/>
                  </a:lnTo>
                  <a:lnTo>
                    <a:pt x="44450" y="2694432"/>
                  </a:lnTo>
                  <a:lnTo>
                    <a:pt x="44450" y="63500"/>
                  </a:lnTo>
                  <a:close/>
                </a:path>
                <a:path w="76200" h="269494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9494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3"/>
            <p:cNvSpPr txBox="1"/>
            <p:nvPr/>
          </p:nvSpPr>
          <p:spPr>
            <a:xfrm>
              <a:off x="2852166" y="5179314"/>
              <a:ext cx="24828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Verdana"/>
                  <a:cs typeface="Verdana"/>
                </a:rPr>
                <a:t>m</a:t>
              </a:r>
              <a:endParaRPr sz="1800">
                <a:latin typeface="Verdana"/>
                <a:cs typeface="Verdana"/>
              </a:endParaRPr>
            </a:p>
          </p:txBody>
        </p:sp>
        <p:sp>
          <p:nvSpPr>
            <p:cNvPr id="9" name="object 44"/>
            <p:cNvSpPr txBox="1"/>
            <p:nvPr/>
          </p:nvSpPr>
          <p:spPr>
            <a:xfrm>
              <a:off x="4685538" y="5174996"/>
              <a:ext cx="1612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dirty="0" smtClean="0">
                  <a:latin typeface="Verdana"/>
                  <a:cs typeface="Verdana"/>
                </a:rPr>
                <a:t>r</a:t>
              </a:r>
              <a:endParaRPr sz="1800" dirty="0">
                <a:latin typeface="Verdana"/>
                <a:cs typeface="Verdana"/>
              </a:endParaRPr>
            </a:p>
          </p:txBody>
        </p:sp>
        <p:sp>
          <p:nvSpPr>
            <p:cNvPr id="10" name="object 63"/>
            <p:cNvSpPr/>
            <p:nvPr/>
          </p:nvSpPr>
          <p:spPr>
            <a:xfrm>
              <a:off x="3522980" y="3962400"/>
              <a:ext cx="134620" cy="1204595"/>
            </a:xfrm>
            <a:custGeom>
              <a:avLst/>
              <a:gdLst/>
              <a:ahLst/>
              <a:cxnLst/>
              <a:rect l="l" t="t" r="r" b="b"/>
              <a:pathLst>
                <a:path w="134619" h="1204595">
                  <a:moveTo>
                    <a:pt x="16128" y="1072006"/>
                  </a:moveTo>
                  <a:lnTo>
                    <a:pt x="9270" y="1076070"/>
                  </a:lnTo>
                  <a:lnTo>
                    <a:pt x="2285" y="1080134"/>
                  </a:lnTo>
                  <a:lnTo>
                    <a:pt x="0" y="1088897"/>
                  </a:lnTo>
                  <a:lnTo>
                    <a:pt x="67182" y="1204213"/>
                  </a:lnTo>
                  <a:lnTo>
                    <a:pt x="83980" y="1175384"/>
                  </a:lnTo>
                  <a:lnTo>
                    <a:pt x="52704" y="1175384"/>
                  </a:lnTo>
                  <a:lnTo>
                    <a:pt x="52704" y="1121990"/>
                  </a:lnTo>
                  <a:lnTo>
                    <a:pt x="28956" y="1081277"/>
                  </a:lnTo>
                  <a:lnTo>
                    <a:pt x="25018" y="1074292"/>
                  </a:lnTo>
                  <a:lnTo>
                    <a:pt x="16128" y="1072006"/>
                  </a:lnTo>
                  <a:close/>
                </a:path>
                <a:path w="134619" h="1204595">
                  <a:moveTo>
                    <a:pt x="52705" y="1121990"/>
                  </a:moveTo>
                  <a:lnTo>
                    <a:pt x="52704" y="1175384"/>
                  </a:lnTo>
                  <a:lnTo>
                    <a:pt x="81660" y="1175384"/>
                  </a:lnTo>
                  <a:lnTo>
                    <a:pt x="81660" y="1168145"/>
                  </a:lnTo>
                  <a:lnTo>
                    <a:pt x="54737" y="1168145"/>
                  </a:lnTo>
                  <a:lnTo>
                    <a:pt x="67182" y="1146809"/>
                  </a:lnTo>
                  <a:lnTo>
                    <a:pt x="52705" y="1121990"/>
                  </a:lnTo>
                  <a:close/>
                </a:path>
                <a:path w="134619" h="1204595">
                  <a:moveTo>
                    <a:pt x="118237" y="1072006"/>
                  </a:moveTo>
                  <a:lnTo>
                    <a:pt x="109347" y="1074292"/>
                  </a:lnTo>
                  <a:lnTo>
                    <a:pt x="105409" y="1081277"/>
                  </a:lnTo>
                  <a:lnTo>
                    <a:pt x="81660" y="1121990"/>
                  </a:lnTo>
                  <a:lnTo>
                    <a:pt x="81660" y="1175384"/>
                  </a:lnTo>
                  <a:lnTo>
                    <a:pt x="83980" y="1175384"/>
                  </a:lnTo>
                  <a:lnTo>
                    <a:pt x="134365" y="1088897"/>
                  </a:lnTo>
                  <a:lnTo>
                    <a:pt x="132079" y="1080134"/>
                  </a:lnTo>
                  <a:lnTo>
                    <a:pt x="125094" y="1076070"/>
                  </a:lnTo>
                  <a:lnTo>
                    <a:pt x="118237" y="1072006"/>
                  </a:lnTo>
                  <a:close/>
                </a:path>
                <a:path w="134619" h="1204595">
                  <a:moveTo>
                    <a:pt x="67182" y="1146809"/>
                  </a:moveTo>
                  <a:lnTo>
                    <a:pt x="54737" y="1168145"/>
                  </a:lnTo>
                  <a:lnTo>
                    <a:pt x="79628" y="1168145"/>
                  </a:lnTo>
                  <a:lnTo>
                    <a:pt x="67182" y="1146809"/>
                  </a:lnTo>
                  <a:close/>
                </a:path>
                <a:path w="134619" h="1204595">
                  <a:moveTo>
                    <a:pt x="81660" y="1121990"/>
                  </a:moveTo>
                  <a:lnTo>
                    <a:pt x="67182" y="1146809"/>
                  </a:lnTo>
                  <a:lnTo>
                    <a:pt x="79628" y="1168145"/>
                  </a:lnTo>
                  <a:lnTo>
                    <a:pt x="81660" y="1168145"/>
                  </a:lnTo>
                  <a:lnTo>
                    <a:pt x="81660" y="1121990"/>
                  </a:lnTo>
                  <a:close/>
                </a:path>
                <a:path w="134619" h="1204595">
                  <a:moveTo>
                    <a:pt x="67182" y="57403"/>
                  </a:moveTo>
                  <a:lnTo>
                    <a:pt x="52704" y="82223"/>
                  </a:lnTo>
                  <a:lnTo>
                    <a:pt x="52705" y="1121990"/>
                  </a:lnTo>
                  <a:lnTo>
                    <a:pt x="67182" y="1146809"/>
                  </a:lnTo>
                  <a:lnTo>
                    <a:pt x="81660" y="1121990"/>
                  </a:lnTo>
                  <a:lnTo>
                    <a:pt x="81660" y="82223"/>
                  </a:lnTo>
                  <a:lnTo>
                    <a:pt x="67182" y="57403"/>
                  </a:lnTo>
                  <a:close/>
                </a:path>
                <a:path w="134619" h="1204595">
                  <a:moveTo>
                    <a:pt x="67182" y="0"/>
                  </a:moveTo>
                  <a:lnTo>
                    <a:pt x="0" y="115315"/>
                  </a:lnTo>
                  <a:lnTo>
                    <a:pt x="2285" y="124078"/>
                  </a:lnTo>
                  <a:lnTo>
                    <a:pt x="9270" y="128142"/>
                  </a:lnTo>
                  <a:lnTo>
                    <a:pt x="16128" y="132206"/>
                  </a:lnTo>
                  <a:lnTo>
                    <a:pt x="25018" y="129920"/>
                  </a:lnTo>
                  <a:lnTo>
                    <a:pt x="28956" y="122935"/>
                  </a:lnTo>
                  <a:lnTo>
                    <a:pt x="52704" y="82223"/>
                  </a:lnTo>
                  <a:lnTo>
                    <a:pt x="52704" y="28828"/>
                  </a:lnTo>
                  <a:lnTo>
                    <a:pt x="83978" y="28828"/>
                  </a:lnTo>
                  <a:lnTo>
                    <a:pt x="67182" y="0"/>
                  </a:lnTo>
                  <a:close/>
                </a:path>
                <a:path w="134619" h="1204595">
                  <a:moveTo>
                    <a:pt x="83978" y="28828"/>
                  </a:moveTo>
                  <a:lnTo>
                    <a:pt x="81660" y="28828"/>
                  </a:lnTo>
                  <a:lnTo>
                    <a:pt x="81661" y="82223"/>
                  </a:lnTo>
                  <a:lnTo>
                    <a:pt x="105409" y="122935"/>
                  </a:lnTo>
                  <a:lnTo>
                    <a:pt x="109347" y="129920"/>
                  </a:lnTo>
                  <a:lnTo>
                    <a:pt x="118237" y="132206"/>
                  </a:lnTo>
                  <a:lnTo>
                    <a:pt x="125094" y="128142"/>
                  </a:lnTo>
                  <a:lnTo>
                    <a:pt x="132079" y="124078"/>
                  </a:lnTo>
                  <a:lnTo>
                    <a:pt x="134365" y="115315"/>
                  </a:lnTo>
                  <a:lnTo>
                    <a:pt x="83978" y="28828"/>
                  </a:lnTo>
                  <a:close/>
                </a:path>
                <a:path w="134619" h="1204595">
                  <a:moveTo>
                    <a:pt x="81660" y="28828"/>
                  </a:moveTo>
                  <a:lnTo>
                    <a:pt x="52704" y="28828"/>
                  </a:lnTo>
                  <a:lnTo>
                    <a:pt x="52704" y="82223"/>
                  </a:lnTo>
                  <a:lnTo>
                    <a:pt x="67183" y="57403"/>
                  </a:lnTo>
                  <a:lnTo>
                    <a:pt x="54737" y="36067"/>
                  </a:lnTo>
                  <a:lnTo>
                    <a:pt x="81660" y="36067"/>
                  </a:lnTo>
                  <a:lnTo>
                    <a:pt x="81660" y="28828"/>
                  </a:lnTo>
                  <a:close/>
                </a:path>
                <a:path w="134619" h="1204595">
                  <a:moveTo>
                    <a:pt x="81660" y="36067"/>
                  </a:moveTo>
                  <a:lnTo>
                    <a:pt x="79628" y="36067"/>
                  </a:lnTo>
                  <a:lnTo>
                    <a:pt x="67182" y="57403"/>
                  </a:lnTo>
                  <a:lnTo>
                    <a:pt x="81661" y="82223"/>
                  </a:lnTo>
                  <a:lnTo>
                    <a:pt x="81660" y="36067"/>
                  </a:lnTo>
                  <a:close/>
                </a:path>
                <a:path w="134619" h="1204595">
                  <a:moveTo>
                    <a:pt x="79628" y="36067"/>
                  </a:moveTo>
                  <a:lnTo>
                    <a:pt x="54737" y="36067"/>
                  </a:lnTo>
                  <a:lnTo>
                    <a:pt x="67182" y="57403"/>
                  </a:lnTo>
                  <a:lnTo>
                    <a:pt x="79628" y="3606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4"/>
            <p:cNvSpPr txBox="1"/>
            <p:nvPr/>
          </p:nvSpPr>
          <p:spPr>
            <a:xfrm>
              <a:off x="3733800" y="3457775"/>
              <a:ext cx="110007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247015" marR="5080" indent="-23495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10" dirty="0">
                  <a:solidFill>
                    <a:srgbClr val="C00000"/>
                  </a:solidFill>
                  <a:latin typeface="Verdana"/>
                  <a:cs typeface="Verdana"/>
                </a:rPr>
                <a:t>~</a:t>
              </a:r>
              <a:r>
                <a:rPr sz="1600" b="1" spc="-10" dirty="0" smtClean="0">
                  <a:solidFill>
                    <a:srgbClr val="C00000"/>
                  </a:solidFill>
                  <a:latin typeface="Verdana"/>
                  <a:cs typeface="Verdana"/>
                </a:rPr>
                <a:t>60%</a:t>
              </a:r>
              <a:r>
                <a:rPr lang="en-US" sz="1600" b="1" spc="-65" dirty="0">
                  <a:solidFill>
                    <a:srgbClr val="C00000"/>
                  </a:solidFill>
                  <a:latin typeface="Verdana"/>
                  <a:cs typeface="Verdana"/>
                </a:rPr>
                <a:t> </a:t>
              </a:r>
              <a:r>
                <a:rPr lang="en-US" sz="1600" b="1" spc="-5" dirty="0" smtClean="0">
                  <a:solidFill>
                    <a:srgbClr val="C00000"/>
                  </a:solidFill>
                  <a:latin typeface="Verdana"/>
                  <a:cs typeface="Verdana"/>
                </a:rPr>
                <a:t>do </a:t>
              </a:r>
              <a:r>
                <a:rPr lang="en-US" sz="1600" b="1" spc="-5" dirty="0" err="1" smtClean="0">
                  <a:solidFill>
                    <a:srgbClr val="C00000"/>
                  </a:solidFill>
                  <a:latin typeface="Verdana"/>
                  <a:cs typeface="Verdana"/>
                </a:rPr>
                <a:t>pico</a:t>
              </a:r>
              <a:endParaRPr sz="1600" dirty="0">
                <a:solidFill>
                  <a:srgbClr val="C00000"/>
                </a:solidFill>
                <a:latin typeface="Verdana"/>
                <a:cs typeface="Verdana"/>
              </a:endParaRPr>
            </a:p>
          </p:txBody>
        </p:sp>
        <p:sp>
          <p:nvSpPr>
            <p:cNvPr id="12" name="object 48"/>
            <p:cNvSpPr/>
            <p:nvPr/>
          </p:nvSpPr>
          <p:spPr>
            <a:xfrm>
              <a:off x="3005400" y="4589780"/>
              <a:ext cx="576000" cy="134620"/>
            </a:xfrm>
            <a:custGeom>
              <a:avLst/>
              <a:gdLst/>
              <a:ahLst/>
              <a:cxnLst/>
              <a:rect l="l" t="t" r="r" b="b"/>
              <a:pathLst>
                <a:path w="439420" h="134620">
                  <a:moveTo>
                    <a:pt x="378392" y="82299"/>
                  </a:moveTo>
                  <a:lnTo>
                    <a:pt x="349376" y="107568"/>
                  </a:lnTo>
                  <a:lnTo>
                    <a:pt x="343281" y="112775"/>
                  </a:lnTo>
                  <a:lnTo>
                    <a:pt x="342646" y="121920"/>
                  </a:lnTo>
                  <a:lnTo>
                    <a:pt x="347852" y="128016"/>
                  </a:lnTo>
                  <a:lnTo>
                    <a:pt x="353187" y="133985"/>
                  </a:lnTo>
                  <a:lnTo>
                    <a:pt x="362331" y="134620"/>
                  </a:lnTo>
                  <a:lnTo>
                    <a:pt x="422392" y="82423"/>
                  </a:lnTo>
                  <a:lnTo>
                    <a:pt x="416813" y="82423"/>
                  </a:lnTo>
                  <a:lnTo>
                    <a:pt x="378392" y="82299"/>
                  </a:lnTo>
                  <a:close/>
                </a:path>
                <a:path w="439420" h="134620">
                  <a:moveTo>
                    <a:pt x="76581" y="0"/>
                  </a:moveTo>
                  <a:lnTo>
                    <a:pt x="0" y="66548"/>
                  </a:lnTo>
                  <a:lnTo>
                    <a:pt x="76200" y="133604"/>
                  </a:lnTo>
                  <a:lnTo>
                    <a:pt x="85343" y="133096"/>
                  </a:lnTo>
                  <a:lnTo>
                    <a:pt x="95885" y="121031"/>
                  </a:lnTo>
                  <a:lnTo>
                    <a:pt x="95250" y="111887"/>
                  </a:lnTo>
                  <a:lnTo>
                    <a:pt x="89281" y="106680"/>
                  </a:lnTo>
                  <a:lnTo>
                    <a:pt x="60520" y="81276"/>
                  </a:lnTo>
                  <a:lnTo>
                    <a:pt x="21970" y="81153"/>
                  </a:lnTo>
                  <a:lnTo>
                    <a:pt x="22098" y="52197"/>
                  </a:lnTo>
                  <a:lnTo>
                    <a:pt x="60661" y="52197"/>
                  </a:lnTo>
                  <a:lnTo>
                    <a:pt x="89535" y="27050"/>
                  </a:lnTo>
                  <a:lnTo>
                    <a:pt x="95631" y="21843"/>
                  </a:lnTo>
                  <a:lnTo>
                    <a:pt x="96266" y="12700"/>
                  </a:lnTo>
                  <a:lnTo>
                    <a:pt x="91059" y="6604"/>
                  </a:lnTo>
                  <a:lnTo>
                    <a:pt x="85725" y="635"/>
                  </a:lnTo>
                  <a:lnTo>
                    <a:pt x="76581" y="0"/>
                  </a:lnTo>
                  <a:close/>
                </a:path>
                <a:path w="439420" h="134620">
                  <a:moveTo>
                    <a:pt x="394899" y="67923"/>
                  </a:moveTo>
                  <a:lnTo>
                    <a:pt x="378392" y="82299"/>
                  </a:lnTo>
                  <a:lnTo>
                    <a:pt x="416813" y="82423"/>
                  </a:lnTo>
                  <a:lnTo>
                    <a:pt x="416829" y="78867"/>
                  </a:lnTo>
                  <a:lnTo>
                    <a:pt x="407288" y="78867"/>
                  </a:lnTo>
                  <a:lnTo>
                    <a:pt x="394899" y="67923"/>
                  </a:lnTo>
                  <a:close/>
                </a:path>
                <a:path w="439420" h="134620">
                  <a:moveTo>
                    <a:pt x="362712" y="1016"/>
                  </a:moveTo>
                  <a:lnTo>
                    <a:pt x="353567" y="1524"/>
                  </a:lnTo>
                  <a:lnTo>
                    <a:pt x="343026" y="13589"/>
                  </a:lnTo>
                  <a:lnTo>
                    <a:pt x="343535" y="22733"/>
                  </a:lnTo>
                  <a:lnTo>
                    <a:pt x="349631" y="27940"/>
                  </a:lnTo>
                  <a:lnTo>
                    <a:pt x="378391" y="53343"/>
                  </a:lnTo>
                  <a:lnTo>
                    <a:pt x="416940" y="53467"/>
                  </a:lnTo>
                  <a:lnTo>
                    <a:pt x="416813" y="82423"/>
                  </a:lnTo>
                  <a:lnTo>
                    <a:pt x="422392" y="82423"/>
                  </a:lnTo>
                  <a:lnTo>
                    <a:pt x="438912" y="68072"/>
                  </a:lnTo>
                  <a:lnTo>
                    <a:pt x="362712" y="1016"/>
                  </a:lnTo>
                  <a:close/>
                </a:path>
                <a:path w="439420" h="134620">
                  <a:moveTo>
                    <a:pt x="60519" y="52320"/>
                  </a:moveTo>
                  <a:lnTo>
                    <a:pt x="44012" y="66696"/>
                  </a:lnTo>
                  <a:lnTo>
                    <a:pt x="60520" y="81276"/>
                  </a:lnTo>
                  <a:lnTo>
                    <a:pt x="378392" y="82299"/>
                  </a:lnTo>
                  <a:lnTo>
                    <a:pt x="394899" y="67923"/>
                  </a:lnTo>
                  <a:lnTo>
                    <a:pt x="378391" y="53343"/>
                  </a:lnTo>
                  <a:lnTo>
                    <a:pt x="60519" y="52320"/>
                  </a:lnTo>
                  <a:close/>
                </a:path>
                <a:path w="439420" h="134620">
                  <a:moveTo>
                    <a:pt x="22098" y="52197"/>
                  </a:moveTo>
                  <a:lnTo>
                    <a:pt x="21970" y="81153"/>
                  </a:lnTo>
                  <a:lnTo>
                    <a:pt x="60520" y="81276"/>
                  </a:lnTo>
                  <a:lnTo>
                    <a:pt x="56354" y="77597"/>
                  </a:lnTo>
                  <a:lnTo>
                    <a:pt x="31495" y="77597"/>
                  </a:lnTo>
                  <a:lnTo>
                    <a:pt x="31623" y="55753"/>
                  </a:lnTo>
                  <a:lnTo>
                    <a:pt x="56578" y="55753"/>
                  </a:lnTo>
                  <a:lnTo>
                    <a:pt x="60519" y="52320"/>
                  </a:lnTo>
                  <a:lnTo>
                    <a:pt x="22098" y="52197"/>
                  </a:lnTo>
                  <a:close/>
                </a:path>
                <a:path w="439420" h="134620">
                  <a:moveTo>
                    <a:pt x="407415" y="57023"/>
                  </a:moveTo>
                  <a:lnTo>
                    <a:pt x="394899" y="67923"/>
                  </a:lnTo>
                  <a:lnTo>
                    <a:pt x="407288" y="78867"/>
                  </a:lnTo>
                  <a:lnTo>
                    <a:pt x="407415" y="57023"/>
                  </a:lnTo>
                  <a:close/>
                </a:path>
                <a:path w="439420" h="134620">
                  <a:moveTo>
                    <a:pt x="416925" y="57023"/>
                  </a:moveTo>
                  <a:lnTo>
                    <a:pt x="407415" y="57023"/>
                  </a:lnTo>
                  <a:lnTo>
                    <a:pt x="407288" y="78867"/>
                  </a:lnTo>
                  <a:lnTo>
                    <a:pt x="416829" y="78867"/>
                  </a:lnTo>
                  <a:lnTo>
                    <a:pt x="416925" y="57023"/>
                  </a:lnTo>
                  <a:close/>
                </a:path>
                <a:path w="439420" h="134620">
                  <a:moveTo>
                    <a:pt x="31623" y="55753"/>
                  </a:moveTo>
                  <a:lnTo>
                    <a:pt x="31495" y="77597"/>
                  </a:lnTo>
                  <a:lnTo>
                    <a:pt x="44012" y="66696"/>
                  </a:lnTo>
                  <a:lnTo>
                    <a:pt x="31623" y="55753"/>
                  </a:lnTo>
                  <a:close/>
                </a:path>
                <a:path w="439420" h="134620">
                  <a:moveTo>
                    <a:pt x="44012" y="66696"/>
                  </a:moveTo>
                  <a:lnTo>
                    <a:pt x="31495" y="77597"/>
                  </a:lnTo>
                  <a:lnTo>
                    <a:pt x="56354" y="77597"/>
                  </a:lnTo>
                  <a:lnTo>
                    <a:pt x="44012" y="66696"/>
                  </a:lnTo>
                  <a:close/>
                </a:path>
                <a:path w="439420" h="134620">
                  <a:moveTo>
                    <a:pt x="378391" y="53343"/>
                  </a:moveTo>
                  <a:lnTo>
                    <a:pt x="394899" y="67923"/>
                  </a:lnTo>
                  <a:lnTo>
                    <a:pt x="407415" y="57023"/>
                  </a:lnTo>
                  <a:lnTo>
                    <a:pt x="416925" y="57023"/>
                  </a:lnTo>
                  <a:lnTo>
                    <a:pt x="416940" y="53467"/>
                  </a:lnTo>
                  <a:lnTo>
                    <a:pt x="378391" y="53343"/>
                  </a:lnTo>
                  <a:close/>
                </a:path>
                <a:path w="439420" h="134620">
                  <a:moveTo>
                    <a:pt x="56578" y="55753"/>
                  </a:moveTo>
                  <a:lnTo>
                    <a:pt x="31623" y="55753"/>
                  </a:lnTo>
                  <a:lnTo>
                    <a:pt x="44012" y="66696"/>
                  </a:lnTo>
                  <a:lnTo>
                    <a:pt x="56578" y="55753"/>
                  </a:lnTo>
                  <a:close/>
                </a:path>
                <a:path w="439420" h="134620">
                  <a:moveTo>
                    <a:pt x="60661" y="52197"/>
                  </a:moveTo>
                  <a:lnTo>
                    <a:pt x="22098" y="52197"/>
                  </a:lnTo>
                  <a:lnTo>
                    <a:pt x="60519" y="52320"/>
                  </a:lnTo>
                  <a:lnTo>
                    <a:pt x="60661" y="52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49"/>
            <p:cNvSpPr txBox="1"/>
            <p:nvPr/>
          </p:nvSpPr>
          <p:spPr>
            <a:xfrm>
              <a:off x="3200400" y="4241165"/>
              <a:ext cx="17907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latin typeface="Symbol"/>
                  <a:cs typeface="Symbol"/>
                </a:rPr>
                <a:t></a:t>
              </a:r>
              <a:endParaRPr sz="2000" dirty="0">
                <a:latin typeface="Symbol"/>
                <a:cs typeface="Symbol"/>
              </a:endParaRPr>
            </a:p>
          </p:txBody>
        </p:sp>
        <p:sp>
          <p:nvSpPr>
            <p:cNvPr id="14" name="object 50"/>
            <p:cNvSpPr/>
            <p:nvPr/>
          </p:nvSpPr>
          <p:spPr>
            <a:xfrm>
              <a:off x="3581400" y="3976115"/>
              <a:ext cx="0" cy="1187450"/>
            </a:xfrm>
            <a:custGeom>
              <a:avLst/>
              <a:gdLst/>
              <a:ahLst/>
              <a:cxnLst/>
              <a:rect l="l" t="t" r="r" b="b"/>
              <a:pathLst>
                <a:path h="1187450">
                  <a:moveTo>
                    <a:pt x="0" y="0"/>
                  </a:moveTo>
                  <a:lnTo>
                    <a:pt x="0" y="1187195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8"/>
            <p:cNvSpPr/>
            <p:nvPr/>
          </p:nvSpPr>
          <p:spPr>
            <a:xfrm>
              <a:off x="1231391" y="3241548"/>
              <a:ext cx="1771014" cy="13970"/>
            </a:xfrm>
            <a:custGeom>
              <a:avLst/>
              <a:gdLst/>
              <a:ahLst/>
              <a:cxnLst/>
              <a:rect l="l" t="t" r="r" b="b"/>
              <a:pathLst>
                <a:path w="1771014" h="13970">
                  <a:moveTo>
                    <a:pt x="0" y="13715"/>
                  </a:moveTo>
                  <a:lnTo>
                    <a:pt x="1770888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9"/>
            <p:cNvSpPr/>
            <p:nvPr/>
          </p:nvSpPr>
          <p:spPr>
            <a:xfrm>
              <a:off x="1235962" y="3941064"/>
              <a:ext cx="2340000" cy="0"/>
            </a:xfrm>
            <a:custGeom>
              <a:avLst/>
              <a:gdLst/>
              <a:ahLst/>
              <a:cxnLst/>
              <a:rect l="l" t="t" r="r" b="b"/>
              <a:pathLst>
                <a:path w="2159635">
                  <a:moveTo>
                    <a:pt x="2159508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5"/>
            <p:cNvSpPr/>
            <p:nvPr/>
          </p:nvSpPr>
          <p:spPr>
            <a:xfrm>
              <a:off x="2438400" y="3966971"/>
              <a:ext cx="0" cy="1188720"/>
            </a:xfrm>
            <a:custGeom>
              <a:avLst/>
              <a:gdLst/>
              <a:ahLst/>
              <a:cxnLst/>
              <a:rect l="l" t="t" r="r" b="b"/>
              <a:pathLst>
                <a:path h="1188720">
                  <a:moveTo>
                    <a:pt x="0" y="0"/>
                  </a:moveTo>
                  <a:lnTo>
                    <a:pt x="0" y="118872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371600" y="1752600"/>
                  <a:ext cx="3638497" cy="8224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𝑃𝐷𝐹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1752600"/>
                  <a:ext cx="3638497" cy="822469"/>
                </a:xfrm>
                <a:prstGeom prst="rect">
                  <a:avLst/>
                </a:prstGeom>
                <a:blipFill>
                  <a:blip r:embed="rId4" cstate="print"/>
                  <a:stretch>
                    <a:fillRect b="-1260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9415" y="2945649"/>
                  <a:ext cx="683585" cy="6357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15" y="2945649"/>
                  <a:ext cx="683585" cy="635751"/>
                </a:xfrm>
                <a:prstGeom prst="rect">
                  <a:avLst/>
                </a:prstGeom>
                <a:blipFill>
                  <a:blip r:embed="rId5" cstate="print"/>
                  <a:stretch>
                    <a:fillRect b="-119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-28101" y="3641676"/>
                  <a:ext cx="1440073" cy="6357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0,5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8101" y="3641676"/>
                  <a:ext cx="1440073" cy="635751"/>
                </a:xfrm>
                <a:prstGeom prst="rect">
                  <a:avLst/>
                </a:prstGeom>
                <a:blipFill>
                  <a:blip r:embed="rId6" cstate="print"/>
                  <a:stretch>
                    <a:fillRect b="-119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59544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do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 err="1" smtClean="0"/>
              <a:t>recebido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95130" y="2317518"/>
            <a:ext cx="8501246" cy="39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94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Limiar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Assumindo</a:t>
            </a:r>
            <a:r>
              <a:rPr lang="en-US" dirty="0" smtClean="0">
                <a:solidFill>
                  <a:schemeClr val="tx1"/>
                </a:solidFill>
              </a:rPr>
              <a:t> que</a:t>
            </a:r>
            <a:r>
              <a:rPr lang="en-US" dirty="0" smtClean="0"/>
              <a:t> 0 e 1 </a:t>
            </a:r>
            <a:r>
              <a:rPr lang="en-US" dirty="0" err="1" smtClean="0">
                <a:solidFill>
                  <a:schemeClr val="tx1"/>
                </a:solidFill>
              </a:rPr>
              <a:t>são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/>
              <a:t>equiprováveis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348" y="3064771"/>
            <a:ext cx="8500252" cy="33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18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 </a:t>
            </a:r>
            <a:r>
              <a:rPr lang="en-US" cap="none" dirty="0"/>
              <a:t>vs </a:t>
            </a:r>
            <a:r>
              <a:rPr lang="en-US" dirty="0" err="1"/>
              <a:t>potência</a:t>
            </a:r>
            <a:r>
              <a:rPr lang="en-US" dirty="0"/>
              <a:t> do </a:t>
            </a:r>
            <a:r>
              <a:rPr lang="en-US" dirty="0" err="1" smtClean="0"/>
              <a:t>sinal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539" y="2257425"/>
            <a:ext cx="5687497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52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 </a:t>
            </a:r>
            <a:r>
              <a:rPr lang="en-US" cap="none" dirty="0" smtClean="0"/>
              <a:t>vs </a:t>
            </a:r>
            <a:r>
              <a:rPr lang="en-US" dirty="0" err="1" smtClean="0"/>
              <a:t>potência</a:t>
            </a:r>
            <a:r>
              <a:rPr lang="en-US" dirty="0" smtClean="0"/>
              <a:t> do </a:t>
            </a:r>
            <a:r>
              <a:rPr lang="en-US" dirty="0" err="1" smtClean="0"/>
              <a:t>ruído</a:t>
            </a:r>
            <a:endParaRPr lang="pt-BR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539" y="2257425"/>
            <a:ext cx="5687497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790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 smtClean="0"/>
              <a:t>Introdução aos sistemas de comunicação</a:t>
            </a:r>
            <a:endParaRPr lang="pt-BR" noProof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Ruído e </a:t>
            </a:r>
            <a:r>
              <a:rPr lang="pt-BR" dirty="0"/>
              <a:t>Taxa de Erro</a:t>
            </a:r>
          </a:p>
        </p:txBody>
      </p:sp>
    </p:spTree>
    <p:extLst>
      <p:ext uri="{BB962C8B-B14F-4D97-AF65-F5344CB8AC3E}">
        <p14:creationId xmlns:p14="http://schemas.microsoft.com/office/powerpoint/2010/main" xmlns="" val="40604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digital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41166" y="5804914"/>
            <a:ext cx="1675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400" spc="-15" dirty="0" smtClean="0">
                <a:latin typeface="Lucida Sans Unicode"/>
                <a:cs typeface="Lucida Sans Unicode"/>
              </a:rPr>
              <a:t>y[n] + r[n]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843791" y="4241469"/>
            <a:ext cx="16414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  <a:endCxn id="33" idx="3"/>
          </p:cNvCxnSpPr>
          <p:nvPr/>
        </p:nvCxnSpPr>
        <p:spPr>
          <a:xfrm flipH="1">
            <a:off x="4745234" y="4241469"/>
            <a:ext cx="304495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485234" y="3989469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SLIT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4868" y="4864313"/>
            <a:ext cx="3600000" cy="10034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74992" y="2164474"/>
            <a:ext cx="3600000" cy="10034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4868" y="2800009"/>
            <a:ext cx="3600000" cy="10034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349" y="2800009"/>
            <a:ext cx="3600000" cy="1003405"/>
          </a:xfrm>
          <a:prstGeom prst="rect">
            <a:avLst/>
          </a:prstGeom>
        </p:spPr>
      </p:pic>
      <p:sp>
        <p:nvSpPr>
          <p:cNvPr id="34" name="Flowchart: Or 33"/>
          <p:cNvSpPr/>
          <p:nvPr/>
        </p:nvSpPr>
        <p:spPr>
          <a:xfrm>
            <a:off x="7790184" y="4007469"/>
            <a:ext cx="468000" cy="468000"/>
          </a:xfrm>
          <a:prstGeom prst="flowChar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Straight Arrow Connector 40"/>
          <p:cNvCxnSpPr>
            <a:stCxn id="34" idx="0"/>
          </p:cNvCxnSpPr>
          <p:nvPr/>
        </p:nvCxnSpPr>
        <p:spPr>
          <a:xfrm flipV="1">
            <a:off x="8024184" y="3016568"/>
            <a:ext cx="0" cy="99090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4" idx="4"/>
          </p:cNvCxnSpPr>
          <p:nvPr/>
        </p:nvCxnSpPr>
        <p:spPr>
          <a:xfrm flipV="1">
            <a:off x="8024184" y="4475469"/>
            <a:ext cx="0" cy="100890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1699"/>
          <a:stretch/>
        </p:blipFill>
        <p:spPr>
          <a:xfrm>
            <a:off x="1107359" y="4482530"/>
            <a:ext cx="1186789" cy="1440000"/>
          </a:xfr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249"/>
          <a:stretch/>
        </p:blipFill>
        <p:spPr>
          <a:xfrm>
            <a:off x="8194904" y="2946630"/>
            <a:ext cx="619500" cy="786053"/>
          </a:xfrm>
          <a:prstGeom prst="rect">
            <a:avLst/>
          </a:prstGeom>
        </p:spPr>
      </p:pic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7624096" y="5513831"/>
            <a:ext cx="634088" cy="1030263"/>
            <a:chOff x="5783580" y="2921381"/>
            <a:chExt cx="624841" cy="1015238"/>
          </a:xfrm>
        </p:grpSpPr>
        <p:sp>
          <p:nvSpPr>
            <p:cNvPr id="50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7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68" name="Rectangle 67"/>
          <p:cNvSpPr/>
          <p:nvPr/>
        </p:nvSpPr>
        <p:spPr>
          <a:xfrm>
            <a:off x="7558320" y="1932060"/>
            <a:ext cx="3657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en-US" sz="2400" spc="-15" dirty="0" err="1" smtClean="0">
                <a:latin typeface="Lucida Sans Unicode"/>
                <a:cs typeface="Lucida Sans Unicode"/>
              </a:rPr>
              <a:t>Ruído</a:t>
            </a:r>
            <a:r>
              <a:rPr lang="en-US" sz="2400" spc="-15" dirty="0">
                <a:latin typeface="Lucida Sans Unicode"/>
                <a:cs typeface="Lucida Sans Unicode"/>
              </a:rPr>
              <a:t>	</a:t>
            </a:r>
            <a:r>
              <a:rPr lang="en-US" sz="2400" spc="-15" dirty="0" smtClean="0">
                <a:latin typeface="Lucida Sans Unicode"/>
                <a:cs typeface="Lucida Sans Unicode"/>
              </a:rPr>
              <a:t>         r[n]  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26966" y="2386914"/>
            <a:ext cx="760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400" spc="-15" dirty="0" smtClean="0">
                <a:latin typeface="Lucida Sans Unicode"/>
                <a:cs typeface="Lucida Sans Unicode"/>
              </a:rPr>
              <a:t>x[n]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406084" y="2385136"/>
            <a:ext cx="2745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400" spc="-15" dirty="0" smtClean="0">
                <a:latin typeface="Lucida Sans Unicode"/>
                <a:cs typeface="Lucida Sans Unicode"/>
              </a:rPr>
              <a:t>y[n] = x[n</a:t>
            </a:r>
            <a:r>
              <a:rPr lang="en-US" sz="2400" spc="-15" dirty="0">
                <a:latin typeface="Lucida Sans Unicode"/>
                <a:cs typeface="Lucida Sans Unicode"/>
              </a:rPr>
              <a:t>] ∗ h[n</a:t>
            </a:r>
            <a:r>
              <a:rPr lang="en-US" sz="2400" spc="-15" dirty="0" smtClean="0">
                <a:latin typeface="Lucida Sans Unicode"/>
                <a:cs typeface="Lucida Sans Unicode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7551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simplificado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>
          <a:xfrm flipH="1" flipV="1">
            <a:off x="668072" y="3649805"/>
            <a:ext cx="111154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2"/>
            <a:endCxn id="7" idx="3"/>
          </p:cNvCxnSpPr>
          <p:nvPr/>
        </p:nvCxnSpPr>
        <p:spPr>
          <a:xfrm flipH="1">
            <a:off x="3039613" y="3658805"/>
            <a:ext cx="16708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779613" y="3406805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SLIT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6510" y="5538447"/>
            <a:ext cx="3600000" cy="1003405"/>
          </a:xfrm>
          <a:prstGeom prst="rect">
            <a:avLst/>
          </a:prstGeom>
        </p:spPr>
      </p:pic>
      <p:sp>
        <p:nvSpPr>
          <p:cNvPr id="12" name="Flowchart: Or 11"/>
          <p:cNvSpPr/>
          <p:nvPr/>
        </p:nvSpPr>
        <p:spPr>
          <a:xfrm>
            <a:off x="4710483" y="3424805"/>
            <a:ext cx="468000" cy="468000"/>
          </a:xfrm>
          <a:prstGeom prst="flowChar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/>
          <p:cNvCxnSpPr>
            <a:stCxn id="12" idx="4"/>
          </p:cNvCxnSpPr>
          <p:nvPr/>
        </p:nvCxnSpPr>
        <p:spPr>
          <a:xfrm>
            <a:off x="4944483" y="3892805"/>
            <a:ext cx="8192" cy="112743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2" idx="1"/>
            <a:endCxn id="12" idx="6"/>
          </p:cNvCxnSpPr>
          <p:nvPr/>
        </p:nvCxnSpPr>
        <p:spPr>
          <a:xfrm flipH="1">
            <a:off x="5178483" y="3658805"/>
            <a:ext cx="125368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432170" y="3406805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&gt;L</a:t>
            </a:r>
          </a:p>
        </p:txBody>
      </p:sp>
      <p:cxnSp>
        <p:nvCxnSpPr>
          <p:cNvPr id="45" name="Straight Arrow Connector 44"/>
          <p:cNvCxnSpPr>
            <a:endCxn id="42" idx="3"/>
          </p:cNvCxnSpPr>
          <p:nvPr/>
        </p:nvCxnSpPr>
        <p:spPr>
          <a:xfrm flipH="1">
            <a:off x="7692170" y="3649805"/>
            <a:ext cx="131007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5" name="Rectangle 54"/>
              <p:cNvSpPr/>
              <p:nvPr/>
            </p:nvSpPr>
            <p:spPr>
              <a:xfrm>
                <a:off x="1990636" y="2200770"/>
                <a:ext cx="2967287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508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pc="-1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</m:ctrlPr>
                        </m:dPr>
                        <m:e>
                          <m:r>
                            <a:rPr lang="en-US" sz="2800" i="1" spc="-1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  <m:t>𝑛</m:t>
                          </m:r>
                        </m:e>
                      </m:d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pc="-1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pc="-15" dirty="0" smtClean="0">
                                      <a:latin typeface="Cambria Math" panose="02040503050406030204" pitchFamily="18" charset="0"/>
                                      <a:cs typeface="Lucida Sans Unicode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pc="-15" dirty="0" smtClean="0">
                                      <a:latin typeface="Cambria Math" panose="02040503050406030204" pitchFamily="18" charset="0"/>
                                      <a:cs typeface="Lucida Sans Unicode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pc="-15" dirty="0" smtClean="0">
                                      <a:latin typeface="Cambria Math" panose="02040503050406030204" pitchFamily="18" charset="0"/>
                                      <a:cs typeface="Lucida Sans Unicode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se</m:t>
                              </m:r>
                              <m:r>
                                <a:rPr lang="en-US" sz="2800" b="0" i="1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 "1"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pc="-15" dirty="0" smtClean="0">
                                      <a:latin typeface="Cambria Math" panose="02040503050406030204" pitchFamily="18" charset="0"/>
                                      <a:cs typeface="Lucida Sans Unicode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pc="-15" dirty="0" smtClean="0">
                                      <a:latin typeface="Cambria Math" panose="02040503050406030204" pitchFamily="18" charset="0"/>
                                      <a:cs typeface="Lucida Sans Unicode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pc="-15" dirty="0" smtClean="0">
                                      <a:latin typeface="Cambria Math" panose="02040503050406030204" pitchFamily="18" charset="0"/>
                                      <a:cs typeface="Lucida Sans Unicode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 spc="-15" dirty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se</m:t>
                              </m:r>
                              <m:r>
                                <a:rPr lang="en-US" sz="2800" i="1" spc="-15" dirty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 "0"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spc="-15" dirty="0" smtClean="0">
                  <a:latin typeface="Lucida Sans Unicode"/>
                  <a:cs typeface="Lucida Sans Unicode"/>
                </a:endParaRPr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36" y="2200770"/>
                <a:ext cx="2967287" cy="105349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9" name="Rectangle 58"/>
              <p:cNvSpPr/>
              <p:nvPr/>
            </p:nvSpPr>
            <p:spPr>
              <a:xfrm>
                <a:off x="4476278" y="5125597"/>
                <a:ext cx="936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508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𝑟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[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𝑛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]</m:t>
                      </m:r>
                    </m:oMath>
                  </m:oMathPara>
                </a14:m>
                <a:endParaRPr lang="en-US" sz="2800" spc="-15" dirty="0" smtClean="0">
                  <a:latin typeface="Lucida Sans Unicode"/>
                  <a:cs typeface="Lucida Sans Unicode"/>
                </a:endParaRPr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278" y="5125597"/>
                <a:ext cx="936410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0" name="Rectangle 59"/>
              <p:cNvSpPr/>
              <p:nvPr/>
            </p:nvSpPr>
            <p:spPr>
              <a:xfrm>
                <a:off x="5242654" y="2956735"/>
                <a:ext cx="963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508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𝑧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[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𝑛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]</m:t>
                      </m:r>
                    </m:oMath>
                  </m:oMathPara>
                </a14:m>
                <a:endParaRPr lang="en-US" sz="2800" spc="-15" dirty="0" smtClean="0">
                  <a:latin typeface="Lucida Sans Unicode"/>
                  <a:cs typeface="Lucida Sans Unicode"/>
                </a:endParaRPr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654" y="2956735"/>
                <a:ext cx="963534" cy="52322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1" name="Rectangle 60"/>
              <p:cNvSpPr/>
              <p:nvPr/>
            </p:nvSpPr>
            <p:spPr>
              <a:xfrm>
                <a:off x="7014870" y="2200770"/>
                <a:ext cx="3696012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508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pc="-1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</m:ctrlPr>
                        </m:dPr>
                        <m:e>
                          <m:r>
                            <a:rPr lang="en-US" sz="2800" i="1" spc="-1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  <m:t>𝑛</m:t>
                          </m:r>
                        </m:e>
                      </m:d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pc="-15" dirty="0" smtClean="0">
                              <a:latin typeface="Cambria Math" panose="02040503050406030204" pitchFamily="18" charset="0"/>
                              <a:cs typeface="Lucida Sans Unicode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</m:ctrlPr>
                            </m:eqArrPr>
                            <m:e>
                              <m:r>
                                <a:rPr lang="en-US" sz="2800" b="0" i="1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se</m:t>
                              </m:r>
                              <m:r>
                                <a:rPr lang="en-US" sz="2800" b="0" i="1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 </m:t>
                              </m:r>
                              <m:r>
                                <a:rPr lang="pt-BR" sz="2800" b="0" i="1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𝑧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pc="-15" dirty="0" smtClean="0">
                                      <a:latin typeface="Cambria Math" panose="02040503050406030204" pitchFamily="18" charset="0"/>
                                      <a:cs typeface="Lucida Sans Unicode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pc="-15" dirty="0" smtClean="0">
                                      <a:latin typeface="Cambria Math" panose="02040503050406030204" pitchFamily="18" charset="0"/>
                                      <a:cs typeface="Lucida Sans Unicode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800" b="0" i="1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&gt;</m:t>
                              </m:r>
                              <m:r>
                                <a:rPr lang="en-US" sz="2800" b="0" i="1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sz="2800" b="0" i="1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0,</m:t>
                              </m:r>
                              <m:r>
                                <m:rPr>
                                  <m:sty m:val="p"/>
                                </m:rPr>
                                <a:rPr lang="en-US" sz="2800" spc="-15" dirty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se</m:t>
                              </m:r>
                              <m:r>
                                <a:rPr lang="en-US" sz="2800" i="1" spc="-15" dirty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 </m:t>
                              </m:r>
                              <m:r>
                                <a:rPr lang="pt-BR" sz="2800" b="0" i="1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𝑧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spc="-15" dirty="0">
                                      <a:latin typeface="Cambria Math" panose="02040503050406030204" pitchFamily="18" charset="0"/>
                                      <a:cs typeface="Lucida Sans Unicode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pc="-15" dirty="0">
                                      <a:latin typeface="Cambria Math" panose="02040503050406030204" pitchFamily="18" charset="0"/>
                                      <a:cs typeface="Lucida Sans Unicode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800" i="1" spc="-15" dirty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&lt;</m:t>
                              </m:r>
                              <m:r>
                                <a:rPr lang="en-US" sz="2800" b="0" i="1" spc="-15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spc="-15" dirty="0" smtClean="0">
                  <a:latin typeface="Lucida Sans Unicode"/>
                  <a:cs typeface="Lucida Sans Unicode"/>
                </a:endParaRPr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70" y="2200770"/>
                <a:ext cx="3696012" cy="1053494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5588944" y="4262960"/>
            <a:ext cx="3657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en-US" sz="2400" spc="-15" dirty="0" smtClean="0">
                <a:latin typeface="Lucida Sans Unicode"/>
                <a:cs typeface="Lucida Sans Unicode"/>
              </a:rPr>
              <a:t>L = </a:t>
            </a:r>
            <a:r>
              <a:rPr lang="en-US" sz="2400" spc="-15" dirty="0" err="1" smtClean="0">
                <a:latin typeface="Lucida Sans Unicode"/>
                <a:cs typeface="Lucida Sans Unicode"/>
              </a:rPr>
              <a:t>limiar</a:t>
            </a:r>
            <a:endParaRPr lang="en-US" sz="2400" spc="-15" dirty="0" smtClean="0">
              <a:latin typeface="Lucida Sans Unicode"/>
              <a:cs typeface="Lucida Sans Unicode"/>
            </a:endParaRPr>
          </a:p>
          <a:p>
            <a:pPr marR="5080" algn="ctr"/>
            <a:r>
              <a:rPr lang="en-US" sz="2400" spc="-15" dirty="0" smtClean="0">
                <a:latin typeface="Lucida Sans Unicode"/>
                <a:cs typeface="Lucida Sans Unicode"/>
              </a:rPr>
              <a:t>de </a:t>
            </a:r>
            <a:r>
              <a:rPr lang="en-US" sz="2400" spc="-15" dirty="0" err="1" smtClean="0">
                <a:latin typeface="Lucida Sans Unicode"/>
                <a:cs typeface="Lucida Sans Unicode"/>
              </a:rPr>
              <a:t>decisão</a:t>
            </a:r>
            <a:endParaRPr lang="en-US" sz="2400" spc="-15" dirty="0" smtClean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8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pt-BR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ctangle 18"/>
              <p:cNvSpPr/>
              <p:nvPr/>
            </p:nvSpPr>
            <p:spPr>
              <a:xfrm>
                <a:off x="816650" y="3851403"/>
                <a:ext cx="963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508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𝑧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[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𝑛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]</m:t>
                      </m:r>
                    </m:oMath>
                  </m:oMathPara>
                </a14:m>
                <a:endParaRPr lang="en-US" sz="2800" spc="-15" dirty="0" smtClean="0">
                  <a:latin typeface="Lucida Sans Unicode"/>
                  <a:cs typeface="Lucida Sans Unicode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50" y="3851403"/>
                <a:ext cx="963534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ctangle 19"/>
              <p:cNvSpPr/>
              <p:nvPr/>
            </p:nvSpPr>
            <p:spPr>
              <a:xfrm>
                <a:off x="816650" y="5312657"/>
                <a:ext cx="963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508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𝑦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[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𝑛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]</m:t>
                      </m:r>
                    </m:oMath>
                  </m:oMathPara>
                </a14:m>
                <a:endParaRPr lang="en-US" sz="2800" spc="-15" dirty="0" smtClean="0">
                  <a:latin typeface="Lucida Sans Unicode"/>
                  <a:cs typeface="Lucida Sans Unicode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50" y="5312657"/>
                <a:ext cx="963534" cy="5232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Rectangle 20"/>
              <p:cNvSpPr/>
              <p:nvPr/>
            </p:nvSpPr>
            <p:spPr>
              <a:xfrm>
                <a:off x="816650" y="2390148"/>
                <a:ext cx="963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508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𝑥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[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𝑛</m:t>
                      </m:r>
                      <m:r>
                        <a:rPr lang="en-US" sz="2800" b="0" i="1" spc="-15" dirty="0" smtClean="0">
                          <a:latin typeface="Cambria Math" panose="02040503050406030204" pitchFamily="18" charset="0"/>
                          <a:cs typeface="Lucida Sans Unicode"/>
                        </a:rPr>
                        <m:t>]</m:t>
                      </m:r>
                    </m:oMath>
                  </m:oMathPara>
                </a14:m>
                <a:endParaRPr lang="en-US" sz="2800" spc="-15" dirty="0" smtClean="0">
                  <a:latin typeface="Lucida Sans Unicode"/>
                  <a:cs typeface="Lucida Sans Unicode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50" y="2390148"/>
                <a:ext cx="963534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8417" y="1705059"/>
            <a:ext cx="7170666" cy="4940480"/>
          </a:xfrm>
          <a:prstGeom prst="rect">
            <a:avLst/>
          </a:prstGeom>
        </p:spPr>
      </p:pic>
      <p:sp>
        <p:nvSpPr>
          <p:cNvPr id="7" name="object 32"/>
          <p:cNvSpPr txBox="1"/>
          <p:nvPr/>
        </p:nvSpPr>
        <p:spPr>
          <a:xfrm>
            <a:off x="6758609" y="5090801"/>
            <a:ext cx="104888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pt-BR" sz="2800" dirty="0" smtClean="0">
                <a:solidFill>
                  <a:srgbClr val="FF0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e0</a:t>
            </a:r>
            <a:endParaRPr lang="pt-BR" sz="2800" dirty="0">
              <a:solidFill>
                <a:srgbClr val="FF01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32"/>
          <p:cNvSpPr txBox="1"/>
          <p:nvPr/>
        </p:nvSpPr>
        <p:spPr>
          <a:xfrm>
            <a:off x="2246473" y="5053011"/>
            <a:ext cx="104888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pt-BR" sz="2800" dirty="0" smtClean="0">
                <a:solidFill>
                  <a:srgbClr val="FF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endParaRPr lang="pt-BR" sz="2800" dirty="0">
              <a:solidFill>
                <a:srgbClr val="FF181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09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canal </a:t>
            </a:r>
            <a:r>
              <a:rPr lang="en-US" dirty="0" err="1" smtClean="0"/>
              <a:t>binário</a:t>
            </a:r>
            <a:endParaRPr lang="pt-BR" dirty="0"/>
          </a:p>
        </p:txBody>
      </p:sp>
      <p:grpSp>
        <p:nvGrpSpPr>
          <p:cNvPr id="5" name="Group 4"/>
          <p:cNvGrpSpPr/>
          <p:nvPr/>
        </p:nvGrpSpPr>
        <p:grpSpPr>
          <a:xfrm>
            <a:off x="730484" y="2699137"/>
            <a:ext cx="8255640" cy="2590800"/>
            <a:chOff x="802200" y="2699137"/>
            <a:chExt cx="8255640" cy="2590800"/>
          </a:xfrm>
        </p:grpSpPr>
        <p:sp>
          <p:nvSpPr>
            <p:cNvPr id="14" name="object 2"/>
            <p:cNvSpPr/>
            <p:nvPr/>
          </p:nvSpPr>
          <p:spPr>
            <a:xfrm>
              <a:off x="802200" y="2699137"/>
              <a:ext cx="8255640" cy="2590800"/>
            </a:xfrm>
            <a:custGeom>
              <a:avLst/>
              <a:gdLst/>
              <a:ahLst/>
              <a:cxnLst/>
              <a:rect l="l" t="t" r="r" b="b"/>
              <a:pathLst>
                <a:path w="8590915" h="2590800">
                  <a:moveTo>
                    <a:pt x="8463788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1" y="37211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2463800"/>
                  </a:lnTo>
                  <a:lnTo>
                    <a:pt x="9985" y="2513218"/>
                  </a:lnTo>
                  <a:lnTo>
                    <a:pt x="37211" y="2553589"/>
                  </a:lnTo>
                  <a:lnTo>
                    <a:pt x="77581" y="2580814"/>
                  </a:lnTo>
                  <a:lnTo>
                    <a:pt x="127000" y="2590800"/>
                  </a:lnTo>
                  <a:lnTo>
                    <a:pt x="8463788" y="2590800"/>
                  </a:lnTo>
                  <a:lnTo>
                    <a:pt x="8513206" y="2580814"/>
                  </a:lnTo>
                  <a:lnTo>
                    <a:pt x="8553577" y="2553589"/>
                  </a:lnTo>
                  <a:lnTo>
                    <a:pt x="8580802" y="2513218"/>
                  </a:lnTo>
                  <a:lnTo>
                    <a:pt x="8590788" y="2463800"/>
                  </a:lnTo>
                  <a:lnTo>
                    <a:pt x="8590788" y="127000"/>
                  </a:lnTo>
                  <a:lnTo>
                    <a:pt x="8580802" y="77581"/>
                  </a:lnTo>
                  <a:lnTo>
                    <a:pt x="8553577" y="37211"/>
                  </a:lnTo>
                  <a:lnTo>
                    <a:pt x="8513206" y="9985"/>
                  </a:lnTo>
                  <a:lnTo>
                    <a:pt x="84637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2314454" y="3198762"/>
              <a:ext cx="5026660" cy="171450"/>
            </a:xfrm>
            <a:custGeom>
              <a:avLst/>
              <a:gdLst/>
              <a:ahLst/>
              <a:cxnLst/>
              <a:rect l="l" t="t" r="r" b="b"/>
              <a:pathLst>
                <a:path w="5026659" h="171450">
                  <a:moveTo>
                    <a:pt x="4950351" y="85578"/>
                  </a:moveTo>
                  <a:lnTo>
                    <a:pt x="4864354" y="135743"/>
                  </a:lnTo>
                  <a:lnTo>
                    <a:pt x="4858746" y="140795"/>
                  </a:lnTo>
                  <a:lnTo>
                    <a:pt x="4855591" y="147395"/>
                  </a:lnTo>
                  <a:lnTo>
                    <a:pt x="4855102" y="154709"/>
                  </a:lnTo>
                  <a:lnTo>
                    <a:pt x="4857495" y="161905"/>
                  </a:lnTo>
                  <a:lnTo>
                    <a:pt x="4862548" y="167513"/>
                  </a:lnTo>
                  <a:lnTo>
                    <a:pt x="4869148" y="170668"/>
                  </a:lnTo>
                  <a:lnTo>
                    <a:pt x="4876462" y="171156"/>
                  </a:lnTo>
                  <a:lnTo>
                    <a:pt x="4883658" y="168763"/>
                  </a:lnTo>
                  <a:lnTo>
                    <a:pt x="4993519" y="104628"/>
                  </a:lnTo>
                  <a:lnTo>
                    <a:pt x="4988306" y="104628"/>
                  </a:lnTo>
                  <a:lnTo>
                    <a:pt x="4988306" y="102088"/>
                  </a:lnTo>
                  <a:lnTo>
                    <a:pt x="4978654" y="102088"/>
                  </a:lnTo>
                  <a:lnTo>
                    <a:pt x="4950351" y="85578"/>
                  </a:lnTo>
                  <a:close/>
                </a:path>
                <a:path w="5026659" h="171450">
                  <a:moveTo>
                    <a:pt x="4917694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4917694" y="104628"/>
                  </a:lnTo>
                  <a:lnTo>
                    <a:pt x="4950351" y="85578"/>
                  </a:lnTo>
                  <a:lnTo>
                    <a:pt x="4917694" y="66528"/>
                  </a:lnTo>
                  <a:close/>
                </a:path>
                <a:path w="5026659" h="171450">
                  <a:moveTo>
                    <a:pt x="4993519" y="66528"/>
                  </a:moveTo>
                  <a:lnTo>
                    <a:pt x="4988306" y="66528"/>
                  </a:lnTo>
                  <a:lnTo>
                    <a:pt x="4988306" y="104628"/>
                  </a:lnTo>
                  <a:lnTo>
                    <a:pt x="4993519" y="104628"/>
                  </a:lnTo>
                  <a:lnTo>
                    <a:pt x="5026152" y="85578"/>
                  </a:lnTo>
                  <a:lnTo>
                    <a:pt x="4993519" y="66528"/>
                  </a:lnTo>
                  <a:close/>
                </a:path>
                <a:path w="5026659" h="171450">
                  <a:moveTo>
                    <a:pt x="4978654" y="69068"/>
                  </a:moveTo>
                  <a:lnTo>
                    <a:pt x="4950351" y="85578"/>
                  </a:lnTo>
                  <a:lnTo>
                    <a:pt x="4978654" y="102088"/>
                  </a:lnTo>
                  <a:lnTo>
                    <a:pt x="4978654" y="69068"/>
                  </a:lnTo>
                  <a:close/>
                </a:path>
                <a:path w="5026659" h="171450">
                  <a:moveTo>
                    <a:pt x="4988306" y="69068"/>
                  </a:moveTo>
                  <a:lnTo>
                    <a:pt x="4978654" y="69068"/>
                  </a:lnTo>
                  <a:lnTo>
                    <a:pt x="4978654" y="102088"/>
                  </a:lnTo>
                  <a:lnTo>
                    <a:pt x="4988306" y="102088"/>
                  </a:lnTo>
                  <a:lnTo>
                    <a:pt x="4988306" y="69068"/>
                  </a:lnTo>
                  <a:close/>
                </a:path>
                <a:path w="5026659" h="171450">
                  <a:moveTo>
                    <a:pt x="4876462" y="0"/>
                  </a:moveTo>
                  <a:lnTo>
                    <a:pt x="4869148" y="488"/>
                  </a:lnTo>
                  <a:lnTo>
                    <a:pt x="4862548" y="3643"/>
                  </a:lnTo>
                  <a:lnTo>
                    <a:pt x="4857495" y="9251"/>
                  </a:lnTo>
                  <a:lnTo>
                    <a:pt x="4855102" y="16446"/>
                  </a:lnTo>
                  <a:lnTo>
                    <a:pt x="4855591" y="23760"/>
                  </a:lnTo>
                  <a:lnTo>
                    <a:pt x="4858746" y="30360"/>
                  </a:lnTo>
                  <a:lnTo>
                    <a:pt x="4864354" y="35413"/>
                  </a:lnTo>
                  <a:lnTo>
                    <a:pt x="4950351" y="85578"/>
                  </a:lnTo>
                  <a:lnTo>
                    <a:pt x="4978654" y="69068"/>
                  </a:lnTo>
                  <a:lnTo>
                    <a:pt x="4988306" y="69068"/>
                  </a:lnTo>
                  <a:lnTo>
                    <a:pt x="4988306" y="66528"/>
                  </a:lnTo>
                  <a:lnTo>
                    <a:pt x="4993519" y="66528"/>
                  </a:lnTo>
                  <a:lnTo>
                    <a:pt x="4883658" y="2393"/>
                  </a:lnTo>
                  <a:lnTo>
                    <a:pt x="4876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23"/>
            <p:cNvSpPr/>
            <p:nvPr/>
          </p:nvSpPr>
          <p:spPr>
            <a:xfrm>
              <a:off x="2314454" y="4570362"/>
              <a:ext cx="5026660" cy="171450"/>
            </a:xfrm>
            <a:custGeom>
              <a:avLst/>
              <a:gdLst/>
              <a:ahLst/>
              <a:cxnLst/>
              <a:rect l="l" t="t" r="r" b="b"/>
              <a:pathLst>
                <a:path w="5026659" h="171450">
                  <a:moveTo>
                    <a:pt x="4950351" y="85578"/>
                  </a:moveTo>
                  <a:lnTo>
                    <a:pt x="4864354" y="135743"/>
                  </a:lnTo>
                  <a:lnTo>
                    <a:pt x="4858746" y="140795"/>
                  </a:lnTo>
                  <a:lnTo>
                    <a:pt x="4855591" y="147395"/>
                  </a:lnTo>
                  <a:lnTo>
                    <a:pt x="4855102" y="154709"/>
                  </a:lnTo>
                  <a:lnTo>
                    <a:pt x="4857495" y="161905"/>
                  </a:lnTo>
                  <a:lnTo>
                    <a:pt x="4862548" y="167513"/>
                  </a:lnTo>
                  <a:lnTo>
                    <a:pt x="4869148" y="170668"/>
                  </a:lnTo>
                  <a:lnTo>
                    <a:pt x="4876462" y="171156"/>
                  </a:lnTo>
                  <a:lnTo>
                    <a:pt x="4883658" y="168763"/>
                  </a:lnTo>
                  <a:lnTo>
                    <a:pt x="4993519" y="104628"/>
                  </a:lnTo>
                  <a:lnTo>
                    <a:pt x="4988306" y="104628"/>
                  </a:lnTo>
                  <a:lnTo>
                    <a:pt x="4988306" y="102088"/>
                  </a:lnTo>
                  <a:lnTo>
                    <a:pt x="4978654" y="102088"/>
                  </a:lnTo>
                  <a:lnTo>
                    <a:pt x="4950351" y="85578"/>
                  </a:lnTo>
                  <a:close/>
                </a:path>
                <a:path w="5026659" h="171450">
                  <a:moveTo>
                    <a:pt x="4917694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4917694" y="104628"/>
                  </a:lnTo>
                  <a:lnTo>
                    <a:pt x="4950351" y="85578"/>
                  </a:lnTo>
                  <a:lnTo>
                    <a:pt x="4917694" y="66528"/>
                  </a:lnTo>
                  <a:close/>
                </a:path>
                <a:path w="5026659" h="171450">
                  <a:moveTo>
                    <a:pt x="4993519" y="66528"/>
                  </a:moveTo>
                  <a:lnTo>
                    <a:pt x="4988306" y="66528"/>
                  </a:lnTo>
                  <a:lnTo>
                    <a:pt x="4988306" y="104628"/>
                  </a:lnTo>
                  <a:lnTo>
                    <a:pt x="4993519" y="104628"/>
                  </a:lnTo>
                  <a:lnTo>
                    <a:pt x="5026152" y="85578"/>
                  </a:lnTo>
                  <a:lnTo>
                    <a:pt x="4993519" y="66528"/>
                  </a:lnTo>
                  <a:close/>
                </a:path>
                <a:path w="5026659" h="171450">
                  <a:moveTo>
                    <a:pt x="4978654" y="69068"/>
                  </a:moveTo>
                  <a:lnTo>
                    <a:pt x="4950351" y="85578"/>
                  </a:lnTo>
                  <a:lnTo>
                    <a:pt x="4978654" y="102088"/>
                  </a:lnTo>
                  <a:lnTo>
                    <a:pt x="4978654" y="69068"/>
                  </a:lnTo>
                  <a:close/>
                </a:path>
                <a:path w="5026659" h="171450">
                  <a:moveTo>
                    <a:pt x="4988306" y="69068"/>
                  </a:moveTo>
                  <a:lnTo>
                    <a:pt x="4978654" y="69068"/>
                  </a:lnTo>
                  <a:lnTo>
                    <a:pt x="4978654" y="102088"/>
                  </a:lnTo>
                  <a:lnTo>
                    <a:pt x="4988306" y="102088"/>
                  </a:lnTo>
                  <a:lnTo>
                    <a:pt x="4988306" y="69068"/>
                  </a:lnTo>
                  <a:close/>
                </a:path>
                <a:path w="5026659" h="171450">
                  <a:moveTo>
                    <a:pt x="4876462" y="0"/>
                  </a:moveTo>
                  <a:lnTo>
                    <a:pt x="4869148" y="488"/>
                  </a:lnTo>
                  <a:lnTo>
                    <a:pt x="4862548" y="3643"/>
                  </a:lnTo>
                  <a:lnTo>
                    <a:pt x="4857495" y="9251"/>
                  </a:lnTo>
                  <a:lnTo>
                    <a:pt x="4855102" y="16446"/>
                  </a:lnTo>
                  <a:lnTo>
                    <a:pt x="4855591" y="23760"/>
                  </a:lnTo>
                  <a:lnTo>
                    <a:pt x="4858746" y="30360"/>
                  </a:lnTo>
                  <a:lnTo>
                    <a:pt x="4864354" y="35413"/>
                  </a:lnTo>
                  <a:lnTo>
                    <a:pt x="4950351" y="85578"/>
                  </a:lnTo>
                  <a:lnTo>
                    <a:pt x="4978654" y="69068"/>
                  </a:lnTo>
                  <a:lnTo>
                    <a:pt x="4988306" y="69068"/>
                  </a:lnTo>
                  <a:lnTo>
                    <a:pt x="4988306" y="66528"/>
                  </a:lnTo>
                  <a:lnTo>
                    <a:pt x="4993519" y="66528"/>
                  </a:lnTo>
                  <a:lnTo>
                    <a:pt x="4883658" y="2393"/>
                  </a:lnTo>
                  <a:lnTo>
                    <a:pt x="4876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24"/>
            <p:cNvSpPr/>
            <p:nvPr/>
          </p:nvSpPr>
          <p:spPr>
            <a:xfrm>
              <a:off x="3911607" y="3284341"/>
              <a:ext cx="2057400" cy="1371600"/>
            </a:xfrm>
            <a:custGeom>
              <a:avLst/>
              <a:gdLst/>
              <a:ahLst/>
              <a:cxnLst/>
              <a:rect l="l" t="t" r="r" b="b"/>
              <a:pathLst>
                <a:path w="2057400" h="1371600">
                  <a:moveTo>
                    <a:pt x="0" y="1371600"/>
                  </a:moveTo>
                  <a:lnTo>
                    <a:pt x="20574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25"/>
            <p:cNvSpPr/>
            <p:nvPr/>
          </p:nvSpPr>
          <p:spPr>
            <a:xfrm>
              <a:off x="3911607" y="3284341"/>
              <a:ext cx="2057400" cy="1371600"/>
            </a:xfrm>
            <a:custGeom>
              <a:avLst/>
              <a:gdLst/>
              <a:ahLst/>
              <a:cxnLst/>
              <a:rect l="l" t="t" r="r" b="b"/>
              <a:pathLst>
                <a:path w="2057400" h="1371600">
                  <a:moveTo>
                    <a:pt x="0" y="0"/>
                  </a:moveTo>
                  <a:lnTo>
                    <a:pt x="2057400" y="13716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6"/>
            <p:cNvSpPr txBox="1"/>
            <p:nvPr/>
          </p:nvSpPr>
          <p:spPr>
            <a:xfrm>
              <a:off x="1974221" y="3088771"/>
              <a:ext cx="187960" cy="38279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7"/>
            <p:cNvSpPr txBox="1"/>
            <p:nvPr/>
          </p:nvSpPr>
          <p:spPr>
            <a:xfrm>
              <a:off x="1974221" y="4461310"/>
              <a:ext cx="187325" cy="38279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8"/>
            <p:cNvSpPr txBox="1"/>
            <p:nvPr/>
          </p:nvSpPr>
          <p:spPr>
            <a:xfrm>
              <a:off x="7418838" y="3108253"/>
              <a:ext cx="187325" cy="38279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9"/>
            <p:cNvSpPr txBox="1"/>
            <p:nvPr/>
          </p:nvSpPr>
          <p:spPr>
            <a:xfrm>
              <a:off x="7418838" y="4453945"/>
              <a:ext cx="187325" cy="38279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30"/>
            <p:cNvSpPr txBox="1"/>
            <p:nvPr/>
          </p:nvSpPr>
          <p:spPr>
            <a:xfrm>
              <a:off x="1325378" y="3823786"/>
              <a:ext cx="378460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2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31"/>
            <p:cNvSpPr txBox="1"/>
            <p:nvPr/>
          </p:nvSpPr>
          <p:spPr>
            <a:xfrm>
              <a:off x="7571238" y="3768973"/>
              <a:ext cx="963424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10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  <a:endParaRPr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2"/>
            <p:cNvSpPr txBox="1"/>
            <p:nvPr/>
          </p:nvSpPr>
          <p:spPr>
            <a:xfrm>
              <a:off x="2493652" y="2833590"/>
              <a:ext cx="11183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sz="2400" spc="-1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IN=</a:t>
              </a:r>
              <a:r>
                <a:rPr sz="2400" spc="-1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sz="24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  <p:sp>
          <p:nvSpPr>
            <p:cNvPr id="36" name="object 33"/>
            <p:cNvSpPr txBox="1"/>
            <p:nvPr/>
          </p:nvSpPr>
          <p:spPr>
            <a:xfrm>
              <a:off x="2468633" y="4751736"/>
              <a:ext cx="1119092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sz="2400" spc="-5" dirty="0">
                  <a:latin typeface="Arial" panose="020B0604020202020204" pitchFamily="34" charset="0"/>
                  <a:cs typeface="Arial" panose="020B0604020202020204" pitchFamily="34" charset="0"/>
                </a:rPr>
                <a:t>[I</a:t>
              </a:r>
              <a:r>
                <a:rPr sz="2400" spc="-1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sz="2400" spc="-5" dirty="0">
                  <a:latin typeface="Arial" panose="020B0604020202020204" pitchFamily="34" charset="0"/>
                  <a:cs typeface="Arial" panose="020B0604020202020204" pitchFamily="34" charset="0"/>
                </a:rPr>
                <a:t>=1]</a:t>
              </a:r>
              <a:endParaRPr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4"/>
            <p:cNvSpPr txBox="1"/>
            <p:nvPr/>
          </p:nvSpPr>
          <p:spPr>
            <a:xfrm>
              <a:off x="3894333" y="3503416"/>
              <a:ext cx="661083" cy="3411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3200" spc="-22" baseline="13888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sz="1600" spc="-15" dirty="0">
                  <a:latin typeface="Arial" panose="020B0604020202020204" pitchFamily="34" charset="0"/>
                  <a:cs typeface="Arial" panose="020B0604020202020204" pitchFamily="34" charset="0"/>
                </a:rPr>
                <a:t>e0</a:t>
              </a:r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5"/>
            <p:cNvSpPr txBox="1"/>
            <p:nvPr/>
          </p:nvSpPr>
          <p:spPr>
            <a:xfrm>
              <a:off x="3905637" y="4009483"/>
              <a:ext cx="661083" cy="3411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3200" spc="-22" baseline="13888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sz="1600" spc="-1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e1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6"/>
            <p:cNvSpPr txBox="1"/>
            <p:nvPr/>
          </p:nvSpPr>
          <p:spPr>
            <a:xfrm>
              <a:off x="4233678" y="2867184"/>
              <a:ext cx="107637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" panose="020B0604020202020204" pitchFamily="34" charset="0"/>
                  <a:cs typeface="Arial" panose="020B0604020202020204" pitchFamily="34" charset="0"/>
                </a:rPr>
                <a:t>1-P</a:t>
              </a:r>
              <a:r>
                <a:rPr sz="2400" spc="-22" baseline="-20833" dirty="0">
                  <a:latin typeface="Arial" panose="020B0604020202020204" pitchFamily="34" charset="0"/>
                  <a:cs typeface="Arial" panose="020B0604020202020204" pitchFamily="34" charset="0"/>
                </a:rPr>
                <a:t>e0</a:t>
              </a:r>
              <a:endParaRPr sz="2400" baseline="-2083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37"/>
            <p:cNvSpPr txBox="1"/>
            <p:nvPr/>
          </p:nvSpPr>
          <p:spPr>
            <a:xfrm>
              <a:off x="4259078" y="4727994"/>
              <a:ext cx="68756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Arial" panose="020B0604020202020204" pitchFamily="34" charset="0"/>
                  <a:cs typeface="Arial" panose="020B0604020202020204" pitchFamily="34" charset="0"/>
                </a:rPr>
                <a:t>1-</a:t>
              </a:r>
              <a:r>
                <a:rPr sz="24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38"/>
            <p:cNvSpPr txBox="1"/>
            <p:nvPr/>
          </p:nvSpPr>
          <p:spPr>
            <a:xfrm>
              <a:off x="4674412" y="4896440"/>
              <a:ext cx="35808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5" dirty="0">
                  <a:latin typeface="Arial" panose="020B0604020202020204" pitchFamily="34" charset="0"/>
                  <a:cs typeface="Arial" panose="020B0604020202020204" pitchFamily="34" charset="0"/>
                </a:rPr>
                <a:t>e1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32"/>
          <p:cNvSpPr txBox="1"/>
          <p:nvPr/>
        </p:nvSpPr>
        <p:spPr>
          <a:xfrm>
            <a:off x="1372404" y="5698934"/>
            <a:ext cx="697180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BER = P</a:t>
            </a:r>
            <a:r>
              <a:rPr lang="pt-BR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= P</a:t>
            </a:r>
            <a:r>
              <a:rPr lang="pt-BR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e0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·P[IN=0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] + P</a:t>
            </a:r>
            <a:r>
              <a:rPr lang="pt-BR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·P[IN=1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5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C00000"/>
                </a:solidFill>
              </a:rPr>
              <a:t>probabilidades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869" y="2084879"/>
            <a:ext cx="5015071" cy="3455308"/>
          </a:xfrm>
          <a:prstGeom prst="rect">
            <a:avLst/>
          </a:prstGeom>
        </p:spPr>
      </p:pic>
      <p:sp>
        <p:nvSpPr>
          <p:cNvPr id="9" name="object 32"/>
          <p:cNvSpPr txBox="1"/>
          <p:nvPr/>
        </p:nvSpPr>
        <p:spPr>
          <a:xfrm>
            <a:off x="5399470" y="2192453"/>
            <a:ext cx="295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P[IN=0] =11/20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32"/>
          <p:cNvSpPr txBox="1"/>
          <p:nvPr/>
        </p:nvSpPr>
        <p:spPr>
          <a:xfrm>
            <a:off x="5399470" y="3108182"/>
            <a:ext cx="29520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P[IN=1] =  9/20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r">
              <a:spcBef>
                <a:spcPts val="100"/>
              </a:spcBef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32"/>
          <p:cNvSpPr txBox="1"/>
          <p:nvPr/>
        </p:nvSpPr>
        <p:spPr>
          <a:xfrm>
            <a:off x="5399471" y="4023911"/>
            <a:ext cx="295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P</a:t>
            </a:r>
            <a:r>
              <a:rPr lang="pt-BR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e0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=  1/11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32"/>
          <p:cNvSpPr txBox="1"/>
          <p:nvPr/>
        </p:nvSpPr>
        <p:spPr>
          <a:xfrm>
            <a:off x="5399471" y="4879351"/>
            <a:ext cx="295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P</a:t>
            </a:r>
            <a:r>
              <a:rPr lang="pt-BR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=   2/9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32"/>
          <p:cNvSpPr txBox="1"/>
          <p:nvPr/>
        </p:nvSpPr>
        <p:spPr>
          <a:xfrm>
            <a:off x="637292" y="5734790"/>
            <a:ext cx="771417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BER = P</a:t>
            </a:r>
            <a:r>
              <a:rPr lang="pt-BR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= P</a:t>
            </a:r>
            <a:r>
              <a:rPr lang="pt-BR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e0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·P[IN=0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] + P</a:t>
            </a:r>
            <a:r>
              <a:rPr lang="pt-BR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·P[IN=1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 =  3/20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0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sinal-ruído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sinal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ru</m:t>
                            </m:r>
                            <m:r>
                              <a:rPr lang="en-US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do</m:t>
                            </m:r>
                          </m:sub>
                        </m:sSub>
                      </m:den>
                    </m:f>
                  </m:oMath>
                </a14:m>
                <a:endParaRPr lang="pt-BR" b="0" dirty="0" smtClean="0"/>
              </a:p>
              <a:p>
                <a:pPr lvl="5"/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sinal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b="0" dirty="0" smtClean="0"/>
              </a:p>
              <a:p>
                <a:pPr lvl="4"/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ru</m:t>
                        </m:r>
                        <m:r>
                          <a:rPr lang="en-US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b="0" dirty="0" smtClean="0"/>
                  <a:t> </a:t>
                </a:r>
                <a:r>
                  <a:rPr lang="pt-BR" b="0" dirty="0" smtClean="0">
                    <a:solidFill>
                      <a:schemeClr val="tx1"/>
                    </a:solidFill>
                  </a:rPr>
                  <a:t>(desvio padrão)	</a:t>
                </a:r>
              </a:p>
              <a:p>
                <a:pPr marL="1828800" lvl="4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3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33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3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dB</m:t>
                        </m:r>
                      </m:e>
                    </m:d>
                    <m:r>
                      <a:rPr lang="en-US" sz="33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3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sz="3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3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3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300" b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3300" b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sinal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33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300" b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3300" b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ru</m:t>
                                    </m:r>
                                    <m:r>
                                      <a:rPr lang="en-US" sz="3300" b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300" b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do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3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d>
                      <m:dPr>
                        <m:begChr m:val="{"/>
                        <m:endChr m:val=""/>
                        <m:ctrlPr>
                          <a:rPr lang="en-US" sz="3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/>
                        </m:eqArr>
                      </m:e>
                    </m:d>
                  </m:oMath>
                </a14:m>
                <a:endParaRPr lang="pt-B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 cstate="print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pt-BR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257361" y="4810165"/>
            <a:ext cx="30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20dB = 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potência do sinal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é 100x a potência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 ruído</a:t>
            </a:r>
          </a:p>
        </p:txBody>
      </p:sp>
    </p:spTree>
    <p:extLst>
      <p:ext uri="{BB962C8B-B14F-4D97-AF65-F5344CB8AC3E}">
        <p14:creationId xmlns:p14="http://schemas.microsoft.com/office/powerpoint/2010/main" xmlns="" val="10106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ruído</a:t>
            </a:r>
            <a:r>
              <a:rPr lang="en-US" dirty="0" smtClean="0"/>
              <a:t> </a:t>
            </a:r>
            <a:r>
              <a:rPr lang="en-US" dirty="0" err="1" smtClean="0"/>
              <a:t>gaussiano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00" y="3006000"/>
            <a:ext cx="8312400" cy="25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85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ruído</a:t>
            </a:r>
            <a:r>
              <a:rPr lang="en-US" dirty="0" smtClean="0"/>
              <a:t> </a:t>
            </a:r>
            <a:r>
              <a:rPr lang="en-US" dirty="0" err="1" smtClean="0"/>
              <a:t>gaussiano</a:t>
            </a:r>
            <a:endParaRPr lang="pt-BR" dirty="0">
              <a:solidFill>
                <a:srgbClr val="C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4800" y="3006000"/>
            <a:ext cx="8312400" cy="2527510"/>
            <a:chOff x="694800" y="3006000"/>
            <a:chExt cx="8312400" cy="25275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800" y="3006000"/>
              <a:ext cx="8312400" cy="252751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737021" y="3696014"/>
              <a:ext cx="358588" cy="11474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4838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1059</Words>
  <Application>Microsoft Office PowerPoint</Application>
  <PresentationFormat>Personalizar</PresentationFormat>
  <Paragraphs>161</Paragraphs>
  <Slides>15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Introdução aos sistemas de comunicação</vt:lpstr>
      <vt:lpstr>Modelo de Sistemas de comunicação digital</vt:lpstr>
      <vt:lpstr>modelo simplificado</vt:lpstr>
      <vt:lpstr>exemplo</vt:lpstr>
      <vt:lpstr>canal binário</vt:lpstr>
      <vt:lpstr>exemplo: probabilidades</vt:lpstr>
      <vt:lpstr>relação sinal-ruído</vt:lpstr>
      <vt:lpstr>ruído gaussiano</vt:lpstr>
      <vt:lpstr>ruído gaussiano</vt:lpstr>
      <vt:lpstr>distruição normal</vt:lpstr>
      <vt:lpstr>PDF do sinal recebido</vt:lpstr>
      <vt:lpstr>Limiar de decisão</vt:lpstr>
      <vt:lpstr>BER vs potência do sinal</vt:lpstr>
      <vt:lpstr>BER vs potência do ruído</vt:lpstr>
      <vt:lpstr>Introdução aos sistemas de comunicação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Estado de Natureza</dc:title>
  <dc:creator>Rafael Leal</dc:creator>
  <cp:lastModifiedBy>João Daniel</cp:lastModifiedBy>
  <cp:revision>185</cp:revision>
  <dcterms:created xsi:type="dcterms:W3CDTF">2017-12-04T02:39:27Z</dcterms:created>
  <dcterms:modified xsi:type="dcterms:W3CDTF">2021-01-18T13:46:41Z</dcterms:modified>
</cp:coreProperties>
</file>