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38" r:id="rId2"/>
    <p:sldId id="448" r:id="rId3"/>
    <p:sldId id="451" r:id="rId4"/>
    <p:sldId id="499" r:id="rId5"/>
    <p:sldId id="452" r:id="rId6"/>
    <p:sldId id="453" r:id="rId7"/>
    <p:sldId id="454" r:id="rId8"/>
    <p:sldId id="455" r:id="rId9"/>
    <p:sldId id="456" r:id="rId10"/>
    <p:sldId id="457" r:id="rId11"/>
    <p:sldId id="460" r:id="rId12"/>
    <p:sldId id="459" r:id="rId13"/>
    <p:sldId id="458" r:id="rId14"/>
    <p:sldId id="461" r:id="rId15"/>
    <p:sldId id="462" r:id="rId16"/>
    <p:sldId id="463" r:id="rId17"/>
    <p:sldId id="464" r:id="rId18"/>
    <p:sldId id="465" r:id="rId19"/>
    <p:sldId id="466" r:id="rId20"/>
    <p:sldId id="470" r:id="rId21"/>
    <p:sldId id="469" r:id="rId22"/>
    <p:sldId id="471" r:id="rId23"/>
    <p:sldId id="473" r:id="rId24"/>
    <p:sldId id="476" r:id="rId25"/>
    <p:sldId id="478" r:id="rId26"/>
    <p:sldId id="477" r:id="rId27"/>
    <p:sldId id="479" r:id="rId28"/>
    <p:sldId id="450" r:id="rId29"/>
    <p:sldId id="480" r:id="rId30"/>
    <p:sldId id="485" r:id="rId31"/>
    <p:sldId id="490" r:id="rId32"/>
    <p:sldId id="486" r:id="rId33"/>
    <p:sldId id="487" r:id="rId34"/>
    <p:sldId id="488" r:id="rId35"/>
    <p:sldId id="489" r:id="rId36"/>
    <p:sldId id="492" r:id="rId37"/>
    <p:sldId id="491" r:id="rId38"/>
    <p:sldId id="493" r:id="rId39"/>
    <p:sldId id="494" r:id="rId40"/>
    <p:sldId id="495" r:id="rId41"/>
    <p:sldId id="496" r:id="rId42"/>
    <p:sldId id="497" r:id="rId43"/>
    <p:sldId id="498" r:id="rId44"/>
    <p:sldId id="447" r:id="rId45"/>
    <p:sldId id="500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AE"/>
    <a:srgbClr val="E388F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28615" autoAdjust="0"/>
  </p:normalViewPr>
  <p:slideViewPr>
    <p:cSldViewPr snapToGrid="0">
      <p:cViewPr varScale="1">
        <p:scale>
          <a:sx n="21" d="100"/>
          <a:sy n="21" d="100"/>
        </p:scale>
        <p:origin x="2430" y="3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9A0E9-F322-4BAA-A469-DA17D001392E}" type="datetimeFigureOut">
              <a:rPr lang="pt-BR" smtClean="0"/>
              <a:pPr/>
              <a:t>15/01/2021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DFD4D-59EF-46F1-A6F1-29E7148D6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36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41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VAMOS</a:t>
            </a:r>
            <a:r>
              <a:rPr lang="en-US" b="1" dirty="0" smtClean="0"/>
              <a:t> </a:t>
            </a:r>
            <a:r>
              <a:rPr lang="en-US" b="1" dirty="0" err="1" smtClean="0"/>
              <a:t>ENTÃO</a:t>
            </a:r>
            <a:r>
              <a:rPr lang="en-US" b="1" dirty="0" smtClean="0"/>
              <a:t> </a:t>
            </a:r>
            <a:r>
              <a:rPr lang="en-US" b="1" dirty="0" err="1" smtClean="0"/>
              <a:t>DISCUITIR</a:t>
            </a:r>
            <a:r>
              <a:rPr lang="en-US" b="1" baseline="0" dirty="0" smtClean="0"/>
              <a:t> O SISTEMA LINEAR </a:t>
            </a:r>
            <a:r>
              <a:rPr lang="en-US" b="1" baseline="0" dirty="0" err="1" smtClean="0"/>
              <a:t>INVARIANTE</a:t>
            </a:r>
            <a:r>
              <a:rPr lang="en-US" b="1" baseline="0" dirty="0" smtClean="0"/>
              <a:t> NO TEMPO, </a:t>
            </a:r>
            <a:r>
              <a:rPr lang="en-US" b="1" baseline="0" dirty="0" err="1" smtClean="0"/>
              <a:t>OU</a:t>
            </a:r>
            <a:r>
              <a:rPr lang="en-US" b="1" baseline="0" dirty="0" smtClean="0"/>
              <a:t> SLIT.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1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COMEÇAMOS</a:t>
            </a:r>
            <a:r>
              <a:rPr lang="en-US" b="1" dirty="0" smtClean="0"/>
              <a:t> NOS </a:t>
            </a:r>
            <a:r>
              <a:rPr lang="en-US" b="1" dirty="0" err="1" smtClean="0"/>
              <a:t>PERGUNTANDO</a:t>
            </a:r>
            <a:r>
              <a:rPr lang="en-US" b="1" dirty="0" smtClean="0"/>
              <a:t> O QUE É UM SISTEMA.</a:t>
            </a:r>
            <a:endParaRPr lang="en-US" b="1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070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VAMOS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OLHAR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MELHOR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CADA</a:t>
            </a:r>
            <a:r>
              <a:rPr lang="en-US" b="1" baseline="0" dirty="0" smtClean="0"/>
              <a:t> UMA </a:t>
            </a:r>
            <a:r>
              <a:rPr lang="en-US" b="1" baseline="0" dirty="0" err="1" smtClean="0"/>
              <a:t>DESTAS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PROPRIEDADES</a:t>
            </a:r>
            <a:r>
              <a:rPr lang="en-US" b="1" baseline="0" dirty="0" smtClean="0"/>
              <a:t>, </a:t>
            </a:r>
            <a:r>
              <a:rPr lang="en-US" b="1" baseline="0" dirty="0" err="1" smtClean="0"/>
              <a:t>COMEÇANDO</a:t>
            </a:r>
            <a:r>
              <a:rPr lang="en-US" b="1" baseline="0" dirty="0" smtClean="0"/>
              <a:t> PELA </a:t>
            </a:r>
            <a:r>
              <a:rPr lang="en-US" b="1" baseline="0" dirty="0" err="1" smtClean="0"/>
              <a:t>ADITIVIDADE</a:t>
            </a:r>
            <a:r>
              <a:rPr lang="en-US" b="1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753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A SAÍDA PARA A SOMA DE DUAS ENTRADAS É A SOMA DAS SAÍDAS PARA CADA ENTRADA APLICADA INDIVIDUALMENTE.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2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SE VOCÊ ESCALAR (MULTIPLICAR) A ENTRADA POR C, A SAÍDA SERÁ REDIMENSIONADA POR C.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864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UM SISTEMA É INVARIANTE NO TEMPO SE QUANDO VOCÊ ATRASA A ENTRADA EM D, A SAÍDA É A MESMA, APENAS ATRASADA EM D.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388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Se </a:t>
            </a:r>
            <a:r>
              <a:rPr lang="en-US" b="1" dirty="0" err="1" smtClean="0"/>
              <a:t>eu</a:t>
            </a:r>
            <a:r>
              <a:rPr lang="en-US" b="1" dirty="0" smtClean="0"/>
              <a:t> </a:t>
            </a:r>
            <a:r>
              <a:rPr lang="en-US" b="1" dirty="0" err="1" smtClean="0"/>
              <a:t>deslocar</a:t>
            </a:r>
            <a:r>
              <a:rPr lang="en-US" b="1" dirty="0" smtClean="0"/>
              <a:t> o </a:t>
            </a:r>
            <a:r>
              <a:rPr lang="en-US" b="1" dirty="0" err="1" smtClean="0"/>
              <a:t>sinal</a:t>
            </a:r>
            <a:r>
              <a:rPr lang="en-US" b="1" dirty="0" smtClean="0"/>
              <a:t> de entrada, </a:t>
            </a:r>
            <a:r>
              <a:rPr lang="en-US" b="1" dirty="0" err="1" smtClean="0"/>
              <a:t>eu</a:t>
            </a:r>
            <a:r>
              <a:rPr lang="en-US" b="1" dirty="0" smtClean="0"/>
              <a:t> </a:t>
            </a:r>
            <a:r>
              <a:rPr lang="en-US" b="1" dirty="0" err="1" smtClean="0"/>
              <a:t>também</a:t>
            </a:r>
            <a:r>
              <a:rPr lang="en-US" b="1" dirty="0" smtClean="0"/>
              <a:t> </a:t>
            </a:r>
            <a:r>
              <a:rPr lang="en-US" b="1" dirty="0" err="1" smtClean="0"/>
              <a:t>irei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deslocar</a:t>
            </a:r>
            <a:r>
              <a:rPr lang="en-US" b="1" baseline="0" dirty="0" smtClean="0"/>
              <a:t> o </a:t>
            </a:r>
            <a:r>
              <a:rPr lang="en-US" b="1" baseline="0" dirty="0" err="1" smtClean="0"/>
              <a:t>sinal</a:t>
            </a:r>
            <a:r>
              <a:rPr lang="en-US" b="1" baseline="0" dirty="0" smtClean="0"/>
              <a:t> da </a:t>
            </a:r>
            <a:r>
              <a:rPr lang="en-US" b="1" baseline="0" dirty="0" err="1" smtClean="0"/>
              <a:t>saída</a:t>
            </a:r>
            <a:r>
              <a:rPr lang="en-US" b="1" baseline="0" dirty="0" smtClean="0"/>
              <a:t>.</a:t>
            </a:r>
          </a:p>
          <a:p>
            <a:r>
              <a:rPr lang="en-US" b="1" baseline="0" dirty="0" smtClean="0"/>
              <a:t>Ou </a:t>
            </a:r>
            <a:r>
              <a:rPr lang="en-US" b="1" baseline="0" dirty="0" err="1" smtClean="0"/>
              <a:t>seja</a:t>
            </a:r>
            <a:r>
              <a:rPr lang="en-US" b="1" baseline="0" dirty="0" smtClean="0"/>
              <a:t>, </a:t>
            </a:r>
            <a:r>
              <a:rPr lang="en-US" b="1" baseline="0" dirty="0" err="1" smtClean="0"/>
              <a:t>ele</a:t>
            </a:r>
            <a:r>
              <a:rPr lang="en-US" b="1" baseline="0" dirty="0" smtClean="0"/>
              <a:t> é INVARIANTE NO TEMPO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Mas, se </a:t>
            </a:r>
            <a:r>
              <a:rPr lang="en-US" b="1" baseline="0" dirty="0" err="1" smtClean="0"/>
              <a:t>eu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amplificar</a:t>
            </a:r>
            <a:r>
              <a:rPr lang="en-US" b="1" baseline="0" dirty="0" smtClean="0"/>
              <a:t> o </a:t>
            </a:r>
            <a:r>
              <a:rPr lang="en-US" b="1" baseline="0" dirty="0" err="1" smtClean="0"/>
              <a:t>sinal</a:t>
            </a:r>
            <a:r>
              <a:rPr lang="en-US" b="1" baseline="0" dirty="0" smtClean="0"/>
              <a:t> de entrada </a:t>
            </a:r>
            <a:r>
              <a:rPr lang="en-US" b="1" baseline="0" dirty="0" err="1" smtClean="0"/>
              <a:t>por</a:t>
            </a:r>
            <a:r>
              <a:rPr lang="en-US" b="1" baseline="0" dirty="0" smtClean="0"/>
              <a:t> q, a </a:t>
            </a:r>
            <a:r>
              <a:rPr lang="en-US" b="1" baseline="0" dirty="0" err="1" smtClean="0"/>
              <a:t>saída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será</a:t>
            </a:r>
            <a:r>
              <a:rPr lang="en-US" b="1" baseline="0" dirty="0" smtClean="0"/>
              <a:t> y = </a:t>
            </a:r>
            <a:r>
              <a:rPr lang="en-US" b="1" baseline="0" dirty="0" err="1" smtClean="0"/>
              <a:t>kqx</a:t>
            </a:r>
            <a:r>
              <a:rPr lang="en-US" b="1" baseline="0" dirty="0" smtClean="0"/>
              <a:t>[n-d] + c que é </a:t>
            </a:r>
            <a:r>
              <a:rPr lang="en-US" b="1" baseline="0" dirty="0" err="1" smtClean="0"/>
              <a:t>diferente</a:t>
            </a:r>
            <a:r>
              <a:rPr lang="en-US" b="1" baseline="0" dirty="0" smtClean="0"/>
              <a:t> de q(</a:t>
            </a:r>
            <a:r>
              <a:rPr lang="en-US" b="1" baseline="0" dirty="0" err="1" smtClean="0"/>
              <a:t>kx</a:t>
            </a:r>
            <a:r>
              <a:rPr lang="en-US" b="1" baseline="0" dirty="0" smtClean="0"/>
              <a:t>[n-d] + c).</a:t>
            </a:r>
          </a:p>
          <a:p>
            <a:r>
              <a:rPr lang="en-US" b="1" baseline="0" dirty="0" smtClean="0"/>
              <a:t>Ou </a:t>
            </a:r>
            <a:r>
              <a:rPr lang="en-US" b="1" baseline="0" dirty="0" err="1" smtClean="0"/>
              <a:t>seja</a:t>
            </a:r>
            <a:r>
              <a:rPr lang="en-US" b="1" baseline="0" dirty="0" smtClean="0"/>
              <a:t>, </a:t>
            </a:r>
            <a:r>
              <a:rPr lang="en-US" b="1" baseline="0" dirty="0" err="1" smtClean="0"/>
              <a:t>ele</a:t>
            </a:r>
            <a:r>
              <a:rPr lang="en-US" b="1" baseline="0" dirty="0" smtClean="0"/>
              <a:t> NÃO é LINEAR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465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noProof="0" dirty="0" smtClean="0"/>
              <a:t>IMAGINE QUE TENHO UMA PESSOA </a:t>
            </a:r>
            <a:r>
              <a:rPr lang="pt-BR" b="1" noProof="0" dirty="0" err="1" smtClean="0"/>
              <a:t>PESSOA</a:t>
            </a:r>
            <a:r>
              <a:rPr lang="pt-BR" b="1" noProof="0" dirty="0" smtClean="0"/>
              <a:t> FALANDO</a:t>
            </a:r>
            <a:r>
              <a:rPr lang="pt-BR" b="1" baseline="0" noProof="0" dirty="0" smtClean="0"/>
              <a:t> EM UMA SALA.</a:t>
            </a:r>
          </a:p>
          <a:p>
            <a:r>
              <a:rPr lang="pt-BR" b="1" baseline="0" noProof="0" dirty="0" smtClean="0"/>
              <a:t>SUA FALA EU REPRESENTO COMO UM SINAL X[N].</a:t>
            </a:r>
          </a:p>
          <a:p>
            <a:endParaRPr lang="en-US" b="1" baseline="0" noProof="0" dirty="0" smtClean="0"/>
          </a:p>
          <a:p>
            <a:r>
              <a:rPr lang="en-US" b="1" baseline="0" noProof="0" dirty="0" smtClean="0"/>
              <a:t>A </a:t>
            </a:r>
            <a:r>
              <a:rPr lang="en-US" b="1" baseline="0" noProof="0" dirty="0" err="1" smtClean="0"/>
              <a:t>SUA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VOZ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PROPAGA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PELO</a:t>
            </a:r>
            <a:r>
              <a:rPr lang="en-US" b="1" baseline="0" noProof="0" dirty="0" smtClean="0"/>
              <a:t> AR, QUE </a:t>
            </a:r>
            <a:r>
              <a:rPr lang="en-US" b="1" baseline="0" noProof="0" dirty="0" err="1" smtClean="0"/>
              <a:t>NESTE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CASO</a:t>
            </a:r>
            <a:r>
              <a:rPr lang="en-US" b="1" baseline="0" noProof="0" dirty="0" smtClean="0"/>
              <a:t> É O CANAL.</a:t>
            </a:r>
          </a:p>
          <a:p>
            <a:endParaRPr lang="en-US" b="1" baseline="0" noProof="0" dirty="0" smtClean="0"/>
          </a:p>
          <a:p>
            <a:r>
              <a:rPr lang="en-US" b="1" baseline="0" noProof="0" dirty="0" smtClean="0"/>
              <a:t>O </a:t>
            </a:r>
            <a:r>
              <a:rPr lang="en-US" b="1" baseline="0" noProof="0" dirty="0" err="1" smtClean="0"/>
              <a:t>SINAL</a:t>
            </a:r>
            <a:r>
              <a:rPr lang="en-US" b="1" baseline="0" noProof="0" dirty="0" smtClean="0"/>
              <a:t> DE </a:t>
            </a:r>
            <a:r>
              <a:rPr lang="en-US" b="1" baseline="0" noProof="0" dirty="0" err="1" smtClean="0"/>
              <a:t>SAÍDA</a:t>
            </a:r>
            <a:r>
              <a:rPr lang="en-US" b="1" baseline="0" noProof="0" dirty="0" smtClean="0"/>
              <a:t> É O </a:t>
            </a:r>
            <a:r>
              <a:rPr lang="en-US" b="1" baseline="0" noProof="0" dirty="0" err="1" smtClean="0"/>
              <a:t>SINAL</a:t>
            </a:r>
            <a:r>
              <a:rPr lang="en-US" b="1" baseline="0" noProof="0" dirty="0" smtClean="0"/>
              <a:t> Y[N] NO </a:t>
            </a:r>
            <a:r>
              <a:rPr lang="en-US" b="1" baseline="0" noProof="0" dirty="0" err="1" smtClean="0"/>
              <a:t>MICROFONE</a:t>
            </a:r>
            <a:r>
              <a:rPr lang="en-US" b="1" baseline="0" noProof="0" dirty="0" smtClean="0"/>
              <a:t>.</a:t>
            </a:r>
          </a:p>
          <a:p>
            <a:endParaRPr lang="en-US" b="1" baseline="0" noProof="0" dirty="0" smtClean="0"/>
          </a:p>
          <a:p>
            <a:r>
              <a:rPr lang="en-US" b="1" baseline="0" noProof="0" dirty="0" smtClean="0"/>
              <a:t>O </a:t>
            </a:r>
            <a:r>
              <a:rPr lang="en-US" b="1" baseline="0" noProof="0" dirty="0" err="1" smtClean="0"/>
              <a:t>SINAL</a:t>
            </a:r>
            <a:r>
              <a:rPr lang="en-US" b="1" baseline="0" noProof="0" dirty="0" smtClean="0"/>
              <a:t> DO </a:t>
            </a:r>
            <a:r>
              <a:rPr lang="en-US" b="1" baseline="0" noProof="0" dirty="0" err="1" smtClean="0"/>
              <a:t>MICROFONE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SERÁ</a:t>
            </a:r>
            <a:r>
              <a:rPr lang="en-US" b="1" baseline="0" noProof="0" dirty="0" smtClean="0"/>
              <a:t> </a:t>
            </a:r>
            <a:endParaRPr lang="en-US" b="1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494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noProof="0" dirty="0" smtClean="0"/>
              <a:t>IMAGINE QUE TENHO UMA PESSOA </a:t>
            </a:r>
            <a:r>
              <a:rPr lang="pt-BR" b="1" noProof="0" dirty="0" err="1" smtClean="0"/>
              <a:t>PESSOA</a:t>
            </a:r>
            <a:r>
              <a:rPr lang="pt-BR" b="1" noProof="0" dirty="0" smtClean="0"/>
              <a:t> FALANDO</a:t>
            </a:r>
            <a:r>
              <a:rPr lang="pt-BR" b="1" baseline="0" noProof="0" dirty="0" smtClean="0"/>
              <a:t> EM UMA SALA.</a:t>
            </a:r>
          </a:p>
          <a:p>
            <a:r>
              <a:rPr lang="pt-BR" b="1" baseline="0" noProof="0" dirty="0" smtClean="0"/>
              <a:t>SUA FALA EU REPRESENTO COMO UM SINAL X[N].</a:t>
            </a:r>
          </a:p>
          <a:p>
            <a:endParaRPr lang="en-US" b="1" baseline="0" noProof="0" dirty="0" smtClean="0"/>
          </a:p>
          <a:p>
            <a:r>
              <a:rPr lang="en-US" b="1" baseline="0" noProof="0" dirty="0" smtClean="0"/>
              <a:t>A </a:t>
            </a:r>
            <a:r>
              <a:rPr lang="en-US" b="1" baseline="0" noProof="0" dirty="0" err="1" smtClean="0"/>
              <a:t>SUA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VOZ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PROPAGA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PELO</a:t>
            </a:r>
            <a:r>
              <a:rPr lang="en-US" b="1" baseline="0" noProof="0" dirty="0" smtClean="0"/>
              <a:t> AR, QUE </a:t>
            </a:r>
            <a:r>
              <a:rPr lang="en-US" b="1" baseline="0" noProof="0" dirty="0" err="1" smtClean="0"/>
              <a:t>NESTE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CASO</a:t>
            </a:r>
            <a:r>
              <a:rPr lang="en-US" b="1" baseline="0" noProof="0" dirty="0" smtClean="0"/>
              <a:t> É O CANAL.</a:t>
            </a:r>
          </a:p>
          <a:p>
            <a:endParaRPr lang="en-US" b="1" baseline="0" noProof="0" dirty="0" smtClean="0"/>
          </a:p>
          <a:p>
            <a:r>
              <a:rPr lang="en-US" b="1" baseline="0" noProof="0" dirty="0" smtClean="0"/>
              <a:t>O </a:t>
            </a:r>
            <a:r>
              <a:rPr lang="en-US" b="1" baseline="0" noProof="0" dirty="0" err="1" smtClean="0"/>
              <a:t>SINAL</a:t>
            </a:r>
            <a:r>
              <a:rPr lang="en-US" b="1" baseline="0" noProof="0" dirty="0" smtClean="0"/>
              <a:t> DE </a:t>
            </a:r>
            <a:r>
              <a:rPr lang="en-US" b="1" baseline="0" noProof="0" dirty="0" err="1" smtClean="0"/>
              <a:t>SAÍDA</a:t>
            </a:r>
            <a:r>
              <a:rPr lang="en-US" b="1" baseline="0" noProof="0" dirty="0" smtClean="0"/>
              <a:t> É O </a:t>
            </a:r>
            <a:r>
              <a:rPr lang="en-US" b="1" baseline="0" noProof="0" dirty="0" err="1" smtClean="0"/>
              <a:t>SINAL</a:t>
            </a:r>
            <a:r>
              <a:rPr lang="en-US" b="1" baseline="0" noProof="0" dirty="0" smtClean="0"/>
              <a:t> Y[N] NO </a:t>
            </a:r>
            <a:r>
              <a:rPr lang="en-US" b="1" baseline="0" noProof="0" dirty="0" err="1" smtClean="0"/>
              <a:t>MICROFONE</a:t>
            </a:r>
            <a:r>
              <a:rPr lang="en-US" b="1" baseline="0" noProof="0" dirty="0" smtClean="0"/>
              <a:t>.</a:t>
            </a:r>
          </a:p>
          <a:p>
            <a:endParaRPr lang="en-US" b="1" baseline="0" noProof="0" dirty="0" smtClean="0"/>
          </a:p>
          <a:p>
            <a:r>
              <a:rPr lang="en-US" b="1" baseline="0" noProof="0" dirty="0" smtClean="0"/>
              <a:t>O </a:t>
            </a:r>
            <a:r>
              <a:rPr lang="en-US" b="1" baseline="0" noProof="0" dirty="0" err="1" smtClean="0"/>
              <a:t>SINAL</a:t>
            </a:r>
            <a:r>
              <a:rPr lang="en-US" b="1" baseline="0" noProof="0" dirty="0" smtClean="0"/>
              <a:t> DO </a:t>
            </a:r>
            <a:r>
              <a:rPr lang="en-US" b="1" baseline="0" noProof="0" dirty="0" err="1" smtClean="0"/>
              <a:t>MICROFONE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SERÁ</a:t>
            </a:r>
            <a:r>
              <a:rPr lang="en-US" b="1" baseline="0" noProof="0" dirty="0" smtClean="0"/>
              <a:t> </a:t>
            </a:r>
            <a:endParaRPr lang="en-US" b="1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6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noProof="0" dirty="0" smtClean="0"/>
              <a:t>IMAGINE QUE TENHO UMA PESSOA </a:t>
            </a:r>
            <a:r>
              <a:rPr lang="pt-BR" b="1" noProof="0" dirty="0" err="1" smtClean="0"/>
              <a:t>PESSOA</a:t>
            </a:r>
            <a:r>
              <a:rPr lang="pt-BR" b="1" noProof="0" dirty="0" smtClean="0"/>
              <a:t> FALANDO</a:t>
            </a:r>
            <a:r>
              <a:rPr lang="pt-BR" b="1" baseline="0" noProof="0" dirty="0" smtClean="0"/>
              <a:t> EM UMA SALA.</a:t>
            </a:r>
          </a:p>
          <a:p>
            <a:r>
              <a:rPr lang="pt-BR" b="1" baseline="0" noProof="0" dirty="0" smtClean="0"/>
              <a:t>SUA FALA EU REPRESENTO COMO UM SINAL X[N].</a:t>
            </a:r>
          </a:p>
          <a:p>
            <a:endParaRPr lang="en-US" b="1" baseline="0" noProof="0" dirty="0" smtClean="0"/>
          </a:p>
          <a:p>
            <a:r>
              <a:rPr lang="en-US" b="1" baseline="0" noProof="0" dirty="0" smtClean="0"/>
              <a:t>A </a:t>
            </a:r>
            <a:r>
              <a:rPr lang="en-US" b="1" baseline="0" noProof="0" dirty="0" err="1" smtClean="0"/>
              <a:t>SUA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VOZ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PROPAGA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PELO</a:t>
            </a:r>
            <a:r>
              <a:rPr lang="en-US" b="1" baseline="0" noProof="0" dirty="0" smtClean="0"/>
              <a:t> AR, QUE </a:t>
            </a:r>
            <a:r>
              <a:rPr lang="en-US" b="1" baseline="0" noProof="0" dirty="0" err="1" smtClean="0"/>
              <a:t>NESTE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CASO</a:t>
            </a:r>
            <a:r>
              <a:rPr lang="en-US" b="1" baseline="0" noProof="0" dirty="0" smtClean="0"/>
              <a:t> É O CANAL.</a:t>
            </a:r>
          </a:p>
          <a:p>
            <a:endParaRPr lang="en-US" b="1" baseline="0" noProof="0" dirty="0" smtClean="0"/>
          </a:p>
          <a:p>
            <a:r>
              <a:rPr lang="en-US" b="1" baseline="0" noProof="0" dirty="0" smtClean="0"/>
              <a:t>O </a:t>
            </a:r>
            <a:r>
              <a:rPr lang="en-US" b="1" baseline="0" noProof="0" dirty="0" err="1" smtClean="0"/>
              <a:t>SINAL</a:t>
            </a:r>
            <a:r>
              <a:rPr lang="en-US" b="1" baseline="0" noProof="0" dirty="0" smtClean="0"/>
              <a:t> DE </a:t>
            </a:r>
            <a:r>
              <a:rPr lang="en-US" b="1" baseline="0" noProof="0" dirty="0" err="1" smtClean="0"/>
              <a:t>SAÍDA</a:t>
            </a:r>
            <a:r>
              <a:rPr lang="en-US" b="1" baseline="0" noProof="0" dirty="0" smtClean="0"/>
              <a:t> É O </a:t>
            </a:r>
            <a:r>
              <a:rPr lang="en-US" b="1" baseline="0" noProof="0" dirty="0" err="1" smtClean="0"/>
              <a:t>SINAL</a:t>
            </a:r>
            <a:r>
              <a:rPr lang="en-US" b="1" baseline="0" noProof="0" dirty="0" smtClean="0"/>
              <a:t> Y[N] NO </a:t>
            </a:r>
            <a:r>
              <a:rPr lang="en-US" b="1" baseline="0" noProof="0" dirty="0" err="1" smtClean="0"/>
              <a:t>MICROFONE</a:t>
            </a:r>
            <a:r>
              <a:rPr lang="en-US" b="1" baseline="0" noProof="0" dirty="0" smtClean="0"/>
              <a:t>.</a:t>
            </a:r>
          </a:p>
          <a:p>
            <a:endParaRPr lang="en-US" b="1" baseline="0" noProof="0" dirty="0" smtClean="0"/>
          </a:p>
          <a:p>
            <a:r>
              <a:rPr lang="en-US" b="1" baseline="0" noProof="0" dirty="0" smtClean="0"/>
              <a:t>O </a:t>
            </a:r>
            <a:r>
              <a:rPr lang="en-US" b="1" baseline="0" noProof="0" dirty="0" err="1" smtClean="0"/>
              <a:t>SINAL</a:t>
            </a:r>
            <a:r>
              <a:rPr lang="en-US" b="1" baseline="0" noProof="0" dirty="0" smtClean="0"/>
              <a:t> DO </a:t>
            </a:r>
            <a:r>
              <a:rPr lang="en-US" b="1" baseline="0" noProof="0" dirty="0" err="1" smtClean="0"/>
              <a:t>MICROFONE</a:t>
            </a:r>
            <a:r>
              <a:rPr lang="en-US" b="1" baseline="0" noProof="0" dirty="0" smtClean="0"/>
              <a:t> </a:t>
            </a:r>
            <a:r>
              <a:rPr lang="en-US" b="1" baseline="0" noProof="0" dirty="0" err="1" smtClean="0"/>
              <a:t>SERÁ</a:t>
            </a:r>
            <a:r>
              <a:rPr lang="en-US" b="1" baseline="0" noProof="0" dirty="0" smtClean="0"/>
              <a:t> </a:t>
            </a:r>
            <a:endParaRPr lang="en-US" b="1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40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VAMOS FOCAR NO CANAL</a:t>
            </a:r>
          </a:p>
          <a:p>
            <a:endParaRPr lang="pt-BR" baseline="0" dirty="0" smtClean="0"/>
          </a:p>
          <a:p>
            <a:r>
              <a:rPr lang="pt-BR" baseline="0" dirty="0" smtClean="0"/>
              <a:t>MAS, PARA ISSO, VAMOS PRIMEIRO PRECISAR “ABRIR” O </a:t>
            </a:r>
            <a:r>
              <a:rPr lang="pt-BR" b="1" baseline="0" dirty="0" smtClean="0"/>
              <a:t>TRANSMISSOR</a:t>
            </a:r>
            <a:r>
              <a:rPr lang="pt-BR" baseline="0" dirty="0" smtClean="0"/>
              <a:t> E O </a:t>
            </a:r>
            <a:r>
              <a:rPr lang="pt-BR" b="1" baseline="0" dirty="0" smtClean="0"/>
              <a:t>RECEPTOR</a:t>
            </a:r>
            <a:r>
              <a:rPr lang="pt-BR" baseline="0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b="1" dirty="0" smtClean="0"/>
              <a:t>TRANSMISSOR</a:t>
            </a:r>
            <a:r>
              <a:rPr lang="pt-BR" dirty="0" smtClean="0"/>
              <a:t> PEGA UMA SEQUÊNCIA DE BITS (0 OU 1) E CRIA UM SINAL FÍSICO QUE É TRANSPORTADO POR MEIO DE ONDAS POR UM CANAL.</a:t>
            </a:r>
          </a:p>
          <a:p>
            <a:endParaRPr lang="en-US" dirty="0" smtClean="0"/>
          </a:p>
          <a:p>
            <a:r>
              <a:rPr lang="pt-BR" dirty="0" smtClean="0"/>
              <a:t>O </a:t>
            </a:r>
            <a:r>
              <a:rPr lang="pt-BR" b="1" dirty="0" smtClean="0"/>
              <a:t>CANAL</a:t>
            </a:r>
            <a:r>
              <a:rPr lang="pt-BR" dirty="0" smtClean="0"/>
              <a:t> (UM FIO, O AR, UM CABO DE FIBRA ÓPTICA) PODE MODIFICAR O SINAL À MEDIDA QUE O TRANSPORTA.</a:t>
            </a:r>
          </a:p>
          <a:p>
            <a:endParaRPr lang="en-US" dirty="0" smtClean="0"/>
          </a:p>
          <a:p>
            <a:r>
              <a:rPr lang="pt-BR" dirty="0" smtClean="0"/>
              <a:t>O </a:t>
            </a:r>
            <a:r>
              <a:rPr lang="pt-BR" b="1" dirty="0" smtClean="0"/>
              <a:t>RECEPTOR</a:t>
            </a:r>
            <a:r>
              <a:rPr lang="pt-BR" dirty="0" smtClean="0"/>
              <a:t> TENTA DESCOBRIR QUAIS SÃO OS BITS TRANSMITIDOS DO SINAL RECEBIDO.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538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baseline="0" noProof="0" dirty="0" smtClean="0"/>
              <a:t>UMA FÓRMULA QUE DEFINE A ENÉSIMA AMOSTRA EM TERMOS DAS AMOSTRAS ANTERIORES</a:t>
            </a:r>
          </a:p>
          <a:p>
            <a:endParaRPr lang="en-US" b="1" baseline="0" noProof="0" dirty="0" smtClean="0"/>
          </a:p>
          <a:p>
            <a:r>
              <a:rPr lang="pt-BR" b="1" baseline="0" noProof="0" dirty="0" smtClean="0"/>
              <a:t>UMA CONDIÇÃO INICIAL (DE PARTIDA), POR EXEMPLO X[0] = 0.</a:t>
            </a:r>
            <a:endParaRPr lang="en-US" b="1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697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INTUITIVAMENTE, A SAÍDA É UMA FUNÇÃO LINEAR DA ENTRADA E DAS SAÍDAS ANTERIORES</a:t>
            </a:r>
          </a:p>
          <a:p>
            <a:endParaRPr lang="pt-BR" b="1" dirty="0" smtClean="0"/>
          </a:p>
          <a:p>
            <a:r>
              <a:rPr lang="pt-BR" b="1" dirty="0" smtClean="0"/>
              <a:t>LOGO,</a:t>
            </a:r>
            <a:r>
              <a:rPr lang="pt-BR" b="1" baseline="0" dirty="0" smtClean="0"/>
              <a:t> É LINEAR</a:t>
            </a:r>
          </a:p>
          <a:p>
            <a:endParaRPr lang="pt-BR" b="1" baseline="0" dirty="0" smtClean="0"/>
          </a:p>
          <a:p>
            <a:r>
              <a:rPr lang="pt-BR" b="1" dirty="0" smtClean="0"/>
              <a:t>INTUITIVAMENTE, OS PARÂMETROS K E A NÃO MUDAM COM N.</a:t>
            </a:r>
          </a:p>
          <a:p>
            <a:endParaRPr lang="pt-BR" b="1" dirty="0" smtClean="0"/>
          </a:p>
          <a:p>
            <a:r>
              <a:rPr lang="pt-BR" b="1" dirty="0" smtClean="0"/>
              <a:t>LOGO,</a:t>
            </a:r>
            <a:r>
              <a:rPr lang="pt-BR" b="1" baseline="0" dirty="0" smtClean="0"/>
              <a:t> É INVARIANTE NO TEMPO.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55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noProof="0" dirty="0" smtClean="0"/>
              <a:t>UMA FÓRMULA QUE DEFINE A ENÉSIMA AMOSTRA EM TERMOS DAS AMOSTRAS ANTERIORES</a:t>
            </a:r>
          </a:p>
          <a:p>
            <a:endParaRPr lang="en-US" baseline="0" noProof="0" dirty="0" smtClean="0"/>
          </a:p>
          <a:p>
            <a:r>
              <a:rPr lang="pt-BR" baseline="0" noProof="0" dirty="0" smtClean="0"/>
              <a:t>UMA CONDIÇÃO INICIAL (DE PARTIDA), POR EXEMPLO X[0] = 0.</a:t>
            </a:r>
          </a:p>
          <a:p>
            <a:endParaRPr lang="en-US" baseline="0" noProof="0" dirty="0" smtClean="0"/>
          </a:p>
          <a:p>
            <a:endParaRPr lang="pt-BR" baseline="0" noProof="0" dirty="0" smtClean="0"/>
          </a:p>
          <a:p>
            <a:r>
              <a:rPr lang="pt-BR" baseline="0" noProof="0" dirty="0" smtClean="0"/>
              <a:t>ESSE SISTEMA É CONHECIDO COMO SISTEMA REALIMENTADO, UMA VEZ QUE A SAÍDA REALIMENTA COMO UMA ENTRADA PARA O SISTEMA PARA DETERMINAR A PRÓXIMA SAÍDA.</a:t>
            </a:r>
            <a:endParaRPr lang="en-US" baseline="0" noProof="0" dirty="0" smtClean="0"/>
          </a:p>
          <a:p>
            <a:endParaRPr lang="en-US" baseline="0" noProof="0" dirty="0" smtClean="0"/>
          </a:p>
          <a:p>
            <a:r>
              <a:rPr lang="en-US" baseline="0" noProof="0" dirty="0" smtClean="0"/>
              <a:t>NOTE QUE O</a:t>
            </a:r>
            <a:r>
              <a:rPr lang="pt-BR" baseline="0" noProof="0" dirty="0" smtClean="0"/>
              <a:t> PARÂMETRO </a:t>
            </a:r>
            <a:r>
              <a:rPr lang="pt-BR" b="1" baseline="0" noProof="0" dirty="0" smtClean="0"/>
              <a:t>A</a:t>
            </a:r>
            <a:r>
              <a:rPr lang="pt-BR" baseline="0" noProof="0" dirty="0" smtClean="0"/>
              <a:t> DETERMINA A “MEMÓRIA” NO CANAL</a:t>
            </a:r>
          </a:p>
          <a:p>
            <a:endParaRPr lang="pt-BR" baseline="0" noProof="0" dirty="0" smtClean="0"/>
          </a:p>
          <a:p>
            <a:r>
              <a:rPr lang="pt-BR" baseline="0" noProof="0" dirty="0" smtClean="0"/>
              <a:t>SE A = 0, SEM </a:t>
            </a:r>
            <a:r>
              <a:rPr lang="pt-BR" b="1" baseline="0" noProof="0" dirty="0" smtClean="0"/>
              <a:t>MEMÓRIA =&gt; </a:t>
            </a:r>
            <a:r>
              <a:rPr lang="pt-BR" baseline="0" noProof="0" dirty="0" smtClean="0"/>
              <a:t> Y [N] = K · X [N]</a:t>
            </a:r>
          </a:p>
          <a:p>
            <a:endParaRPr lang="pt-BR" baseline="0" noProof="0" dirty="0" smtClean="0"/>
          </a:p>
          <a:p>
            <a:r>
              <a:rPr lang="pt-BR" baseline="0" noProof="0" dirty="0" smtClean="0"/>
              <a:t>SE A = 1, </a:t>
            </a:r>
            <a:r>
              <a:rPr lang="pt-BR" b="1" baseline="0" noProof="0" dirty="0" smtClean="0"/>
              <a:t>MEMÓRIA INFINITA </a:t>
            </a:r>
            <a:r>
              <a:rPr lang="pt-BR" baseline="0" noProof="0" dirty="0" smtClean="0"/>
              <a:t>DO PASSADO</a:t>
            </a:r>
          </a:p>
          <a:p>
            <a:r>
              <a:rPr lang="pt-BR" baseline="0" noProof="0" dirty="0" smtClean="0"/>
              <a:t>=&gt; Y [N] = Y [N-1]</a:t>
            </a:r>
          </a:p>
          <a:p>
            <a:r>
              <a:rPr lang="pt-BR" baseline="0" noProof="0" dirty="0" smtClean="0"/>
              <a:t>A SAÍDA DO CANAL É CONSTANTE, IGNORA A ENTRADA DO CANAL</a:t>
            </a:r>
            <a:endParaRPr lang="pt-BR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90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baseline="0" noProof="0" dirty="0" smtClean="0"/>
              <a:t>ACABAMOS DE CALCULAR A RESPOSTA DESTE SISTEMA A UM IMPULSO.</a:t>
            </a:r>
            <a:endParaRPr lang="en-US" b="1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350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baseline="0" noProof="0" dirty="0" smtClean="0"/>
              <a:t>ACABAMOS DE CALCULAR A RESPOSTA DESTE SISTEMA A UM IMPULSO.</a:t>
            </a:r>
            <a:endParaRPr lang="en-US" b="1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baseline="0" noProof="0" dirty="0" smtClean="0"/>
              <a:t>ACABAMOS DE CALCULAR A RESPOSTA DESTE SISTEMA A UM IMPULSO.</a:t>
            </a:r>
            <a:endParaRPr lang="en-US" b="1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775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baseline="0" noProof="0" dirty="0" smtClean="0"/>
              <a:t>ACABAMOS DE CALCULAR A RESPOSTA DESTE SISTEMA A UM IMPULSO.</a:t>
            </a:r>
            <a:endParaRPr lang="en-US" b="1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452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baseline="0" noProof="0" dirty="0" smtClean="0"/>
              <a:t>ACABAMOS DE CALCULAR A RESPOSTA DESTE SISTEMA A UM IMPULSO.</a:t>
            </a:r>
            <a:endParaRPr lang="en-US" b="1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155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baseline="0" noProof="0" dirty="0" smtClean="0"/>
              <a:t>ACABAMOS DE CALCULAR A RESPOSTA DESTE SISTEMA A UM IMPULSO.</a:t>
            </a:r>
          </a:p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994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</a:t>
            </a:r>
            <a:r>
              <a:rPr lang="en-US" b="1" baseline="0" dirty="0" smtClean="0"/>
              <a:t> a </a:t>
            </a:r>
            <a:r>
              <a:rPr lang="en-US" b="1" baseline="0" dirty="0" err="1" smtClean="0"/>
              <a:t>operação</a:t>
            </a:r>
            <a:r>
              <a:rPr lang="en-US" b="1" baseline="0" dirty="0" smtClean="0"/>
              <a:t> da CONVOLUÇÃO e </a:t>
            </a:r>
            <a:r>
              <a:rPr lang="en-US" b="1" baseline="0" dirty="0" err="1" smtClean="0"/>
              <a:t>sabendo</a:t>
            </a:r>
            <a:r>
              <a:rPr lang="en-US" b="1" baseline="0" dirty="0" smtClean="0"/>
              <a:t> a </a:t>
            </a:r>
            <a:r>
              <a:rPr lang="en-US" b="1" baseline="0" dirty="0" err="1" smtClean="0"/>
              <a:t>resposta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ao</a:t>
            </a:r>
            <a:r>
              <a:rPr lang="en-US" b="1" baseline="0" dirty="0" smtClean="0"/>
              <a:t> impulse do Sistema, </a:t>
            </a:r>
            <a:r>
              <a:rPr lang="en-US" b="1" baseline="0" dirty="0" err="1" smtClean="0"/>
              <a:t>somos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capazes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determinar</a:t>
            </a:r>
            <a:r>
              <a:rPr lang="en-US" b="1" baseline="0" dirty="0" smtClean="0"/>
              <a:t> a </a:t>
            </a:r>
            <a:r>
              <a:rPr lang="en-US" b="1" baseline="0" dirty="0" err="1" smtClean="0"/>
              <a:t>saída</a:t>
            </a:r>
            <a:r>
              <a:rPr lang="en-US" b="1" baseline="0" dirty="0" smtClean="0"/>
              <a:t> para </a:t>
            </a:r>
            <a:r>
              <a:rPr lang="en-US" b="1" baseline="0" dirty="0" err="1" smtClean="0"/>
              <a:t>qualquer</a:t>
            </a:r>
            <a:r>
              <a:rPr lang="en-US" b="1" baseline="0" dirty="0" smtClean="0"/>
              <a:t> entrada.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20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PRECISO CONVERTER MEU SINAL ANALÓGICO EM UM SINAL DIGITAL.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608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Na</a:t>
            </a:r>
            <a:r>
              <a:rPr lang="en-US" b="1" baseline="0" dirty="0" smtClean="0"/>
              <a:t> aula </a:t>
            </a:r>
            <a:r>
              <a:rPr lang="en-US" b="1" baseline="0" dirty="0" err="1" smtClean="0"/>
              <a:t>desta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semana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modelamos</a:t>
            </a:r>
            <a:r>
              <a:rPr lang="en-US" b="1" baseline="0" dirty="0" smtClean="0"/>
              <a:t> o canal de </a:t>
            </a:r>
            <a:r>
              <a:rPr lang="en-US" b="1" baseline="0" dirty="0" err="1" smtClean="0"/>
              <a:t>comunicação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como</a:t>
            </a:r>
            <a:r>
              <a:rPr lang="en-US" b="1" baseline="0" dirty="0" smtClean="0"/>
              <a:t> um Sistema linear </a:t>
            </a:r>
            <a:r>
              <a:rPr lang="en-US" b="1" baseline="0" dirty="0" err="1" smtClean="0"/>
              <a:t>invariante</a:t>
            </a:r>
            <a:r>
              <a:rPr lang="en-US" b="1" baseline="0" dirty="0" smtClean="0"/>
              <a:t> no tempo usando, para </a:t>
            </a:r>
            <a:r>
              <a:rPr lang="en-US" b="1" baseline="0" dirty="0" err="1" smtClean="0"/>
              <a:t>isso</a:t>
            </a:r>
            <a:r>
              <a:rPr lang="en-US" b="1" baseline="0" dirty="0" smtClean="0"/>
              <a:t>, </a:t>
            </a:r>
            <a:r>
              <a:rPr lang="en-US" b="1" baseline="0" dirty="0" err="1" smtClean="0"/>
              <a:t>uma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equação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recursiva</a:t>
            </a:r>
            <a:r>
              <a:rPr lang="en-US" b="1" baseline="0" dirty="0" smtClean="0"/>
              <a:t>.</a:t>
            </a:r>
          </a:p>
          <a:p>
            <a:endParaRPr lang="en-US" b="1" baseline="0" dirty="0" smtClean="0"/>
          </a:p>
          <a:p>
            <a:r>
              <a:rPr lang="en-US" b="1" baseline="0" dirty="0" err="1" smtClean="0"/>
              <a:t>Vimos</a:t>
            </a:r>
            <a:r>
              <a:rPr lang="en-US" b="1" baseline="0" dirty="0" smtClean="0"/>
              <a:t> que o Sistema </a:t>
            </a:r>
            <a:r>
              <a:rPr lang="en-US" b="1" baseline="0" dirty="0" err="1" smtClean="0"/>
              <a:t>pode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caracterizado</a:t>
            </a:r>
            <a:r>
              <a:rPr lang="en-US" b="1" baseline="0" dirty="0" smtClean="0"/>
              <a:t> pela </a:t>
            </a:r>
            <a:r>
              <a:rPr lang="en-US" b="1" baseline="0" dirty="0" err="1" smtClean="0"/>
              <a:t>sua</a:t>
            </a:r>
            <a:r>
              <a:rPr lang="en-US" b="1" baseline="0" dirty="0" smtClean="0"/>
              <a:t> RESPOSTA AO IMPULSO e a </a:t>
            </a:r>
            <a:r>
              <a:rPr lang="en-US" b="1" baseline="0" dirty="0" err="1" smtClean="0"/>
              <a:t>operação</a:t>
            </a:r>
            <a:r>
              <a:rPr lang="en-US" b="1" baseline="0" dirty="0" smtClean="0"/>
              <a:t> da CONVOLUÇÃO </a:t>
            </a:r>
            <a:r>
              <a:rPr lang="en-US" b="1" baseline="0" dirty="0" err="1" smtClean="0"/>
              <a:t>nos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permite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calcular</a:t>
            </a:r>
            <a:r>
              <a:rPr lang="en-US" b="1" baseline="0" dirty="0" smtClean="0"/>
              <a:t> a </a:t>
            </a:r>
            <a:r>
              <a:rPr lang="en-US" b="1" baseline="0" dirty="0" err="1" smtClean="0"/>
              <a:t>saída</a:t>
            </a:r>
            <a:r>
              <a:rPr lang="en-US" b="1" baseline="0" dirty="0" smtClean="0"/>
              <a:t> para </a:t>
            </a:r>
            <a:r>
              <a:rPr lang="en-US" b="1" baseline="0" dirty="0" err="1" smtClean="0"/>
              <a:t>qualquer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sinal</a:t>
            </a:r>
            <a:r>
              <a:rPr lang="en-US" b="1" baseline="0" dirty="0" smtClean="0"/>
              <a:t> de entrada.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Na </a:t>
            </a:r>
            <a:r>
              <a:rPr lang="en-US" b="1" baseline="0" dirty="0" err="1" smtClean="0"/>
              <a:t>próxima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semana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continuaremos</a:t>
            </a:r>
            <a:r>
              <a:rPr lang="en-US" b="1" baseline="0" dirty="0" smtClean="0"/>
              <a:t> no </a:t>
            </a:r>
            <a:r>
              <a:rPr lang="en-US" b="1" baseline="0" dirty="0" err="1" smtClean="0"/>
              <a:t>assunto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modelo</a:t>
            </a:r>
            <a:r>
              <a:rPr lang="en-US" b="1" baseline="0" dirty="0" smtClean="0"/>
              <a:t> de canal, </a:t>
            </a:r>
            <a:r>
              <a:rPr lang="en-US" b="1" baseline="0" dirty="0" err="1" smtClean="0"/>
              <a:t>desta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vez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modelando</a:t>
            </a:r>
            <a:r>
              <a:rPr lang="en-US" b="1" baseline="0" dirty="0" smtClean="0"/>
              <a:t> o canal </a:t>
            </a:r>
            <a:r>
              <a:rPr lang="en-US" b="1" baseline="0" dirty="0" err="1" smtClean="0"/>
              <a:t>como</a:t>
            </a:r>
            <a:r>
              <a:rPr lang="en-US" b="1" baseline="0" dirty="0" smtClean="0"/>
              <a:t> um </a:t>
            </a:r>
            <a:r>
              <a:rPr lang="en-US" b="1" baseline="0" dirty="0" err="1" smtClean="0"/>
              <a:t>filtro</a:t>
            </a:r>
            <a:r>
              <a:rPr lang="en-US" b="1" baseline="0" dirty="0" smtClean="0"/>
              <a:t> de FREQUÊNCIAS.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09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0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PRECISO CONVERTER MEU SINAL ANALÓGICO EM UM SINAL DIGITAL.</a:t>
            </a:r>
          </a:p>
          <a:p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85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PRECISO CONVERTER MEU SINAL ANALÓGICO EM UM SINAL DIGITAL.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02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TEMOS UM BOM MODELO SE:</a:t>
            </a:r>
          </a:p>
          <a:p>
            <a:endParaRPr lang="pt-BR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O MODELO E AS RESPOSTAS REAIS SÃO SEMELHANTES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A RELAÇÃO ENTRE Y[N] E X[N] É SIMPLES (FÁCIL DE ENTENDER E CALCULAR)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PORQUE NÓS ENGENHEIROS</a:t>
            </a:r>
            <a:r>
              <a:rPr lang="pt-BR" b="1" baseline="0" dirty="0" smtClean="0"/>
              <a:t> GOSTAMOS DE MODELOS MATEMÁTICOS?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ENTENDER O FUNCIONAMENTO</a:t>
            </a:r>
            <a:r>
              <a:rPr lang="pt-BR" b="1" baseline="0" dirty="0" smtClean="0"/>
              <a:t> </a:t>
            </a:r>
            <a:r>
              <a:rPr lang="pt-BR" b="1" dirty="0" smtClean="0"/>
              <a:t>DO SISTEMA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QUAL É A RELAÇÃO ENTRE A ENTRADA E A SAÍDA DO CANAL?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PREVER O DESEMPENHO DE UM SISTEMA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COM QUE RAPIDEZ POSSO TRANSMITIR INFORMAÇÕES PELO CANAL?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DESENVOLVER MODIFICAÇÕES NO SISTEMA QUE MELHOREM O DESEMPENHO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O QUE POSSO FAZER PARA MELHORAR A VELOCIDADE?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84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RUÍDO</a:t>
            </a:r>
            <a:r>
              <a:rPr lang="pt-BR" b="1" baseline="0" dirty="0" smtClean="0"/>
              <a:t> ADITIVO. IREMOS VER COM MAIS DETALHES NA SEMANA 5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424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SUAVIZAÇÃO</a:t>
            </a:r>
            <a:r>
              <a:rPr lang="pt-BR" b="1" baseline="0" dirty="0" smtClean="0"/>
              <a:t> É CAUSADA</a:t>
            </a:r>
            <a:r>
              <a:rPr lang="pt-BR" b="1" dirty="0" smtClean="0"/>
              <a:t> PELAS </a:t>
            </a:r>
            <a:r>
              <a:rPr lang="pt-BR" b="1" dirty="0" err="1" smtClean="0"/>
              <a:t>CARACTERÍSICAS</a:t>
            </a:r>
            <a:r>
              <a:rPr lang="pt-BR" b="1" baseline="0" dirty="0" smtClean="0"/>
              <a:t> FÍSICAS DOS COMPONENTES QUE ATUAM COMO UM FILTRO DE FREQUÊNCIAS </a:t>
            </a:r>
          </a:p>
          <a:p>
            <a:endParaRPr lang="pt-BR" b="1" baseline="0" dirty="0" smtClean="0"/>
          </a:p>
          <a:p>
            <a:r>
              <a:rPr lang="pt-BR" b="1" baseline="0" dirty="0" smtClean="0"/>
              <a:t>(IREMOS VER ISSO MAIS A FUNDO NA PRÓXIMA SEMANA)</a:t>
            </a:r>
          </a:p>
          <a:p>
            <a:endParaRPr lang="pt-BR" b="1" baseline="0" dirty="0" smtClean="0"/>
          </a:p>
          <a:p>
            <a:r>
              <a:rPr lang="pt-BR" b="1" baseline="0" dirty="0" smtClean="0"/>
              <a:t>MAS QUAL O EFEITO DESTA LIMITAÇÃO?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97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NOSSO OBJETIVO AGORA É DESENVOLVER UM MODELO NOS</a:t>
            </a:r>
            <a:r>
              <a:rPr lang="pt-BR" b="1" baseline="0" dirty="0" smtClean="0">
                <a:solidFill>
                  <a:srgbClr val="FF0000"/>
                </a:solidFill>
              </a:rPr>
              <a:t> PERMITA</a:t>
            </a:r>
            <a:r>
              <a:rPr lang="pt-BR" b="1" dirty="0" smtClean="0">
                <a:solidFill>
                  <a:srgbClr val="FF0000"/>
                </a:solidFill>
              </a:rPr>
              <a:t> PREVER A SAÍDA DE UM CANAL DE BANDA LIMITADA PARA QUALQUER ENTRADA.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PARA ISSO, VAMOS ASSUMIR QUE O CANAL É LINEAR E INVARIANTE NO TEMPO.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E USAR O FATO DE NESTES</a:t>
            </a:r>
            <a:r>
              <a:rPr lang="pt-BR" b="1" baseline="0" dirty="0" smtClean="0">
                <a:solidFill>
                  <a:srgbClr val="FF0000"/>
                </a:solidFill>
              </a:rPr>
              <a:t> SISTEMAS </a:t>
            </a:r>
            <a:r>
              <a:rPr lang="pt-BR" b="1" dirty="0" smtClean="0">
                <a:solidFill>
                  <a:srgbClr val="FF0000"/>
                </a:solidFill>
              </a:rPr>
              <a:t>QUALQUER ENTRADA PODE SER EXPRESSA COMO A SOMA DE IMPULSOS</a:t>
            </a:r>
            <a:r>
              <a:rPr lang="pt-BR" b="1" baseline="0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03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58800" y="666000"/>
            <a:ext cx="10890000" cy="1731600"/>
          </a:xfrm>
        </p:spPr>
        <p:txBody>
          <a:bodyPr anchor="t"/>
          <a:lstStyle>
            <a:lvl1pPr algn="l">
              <a:defRPr sz="5400" cap="all" baseline="0"/>
            </a:lvl1pPr>
          </a:lstStyle>
          <a:p>
            <a:r>
              <a:rPr lang="pt-BR" dirty="0" smtClean="0"/>
              <a:t>NOME DA DISCIPLINA  </a:t>
            </a:r>
            <a:br>
              <a:rPr lang="pt-BR" dirty="0" smtClean="0"/>
            </a:br>
            <a:r>
              <a:rPr lang="pt-BR" dirty="0" smtClean="0"/>
              <a:t>(MAIÚSCULA E EM NEGRITO)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58800" y="3931200"/>
            <a:ext cx="8334000" cy="2102400"/>
          </a:xfrm>
        </p:spPr>
        <p:txBody>
          <a:bodyPr>
            <a:normAutofit/>
          </a:bodyPr>
          <a:lstStyle>
            <a:lvl1pPr marL="0" indent="0" algn="l">
              <a:buNone/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Título da aula - Fonte Arial</a:t>
            </a:r>
            <a:br>
              <a:rPr lang="pt-BR" dirty="0" smtClean="0"/>
            </a:br>
            <a:r>
              <a:rPr lang="pt-BR" dirty="0" smtClean="0"/>
              <a:t>com Bold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45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02200" y="687600"/>
            <a:ext cx="10587600" cy="1325563"/>
          </a:xfrm>
        </p:spPr>
        <p:txBody>
          <a:bodyPr/>
          <a:lstStyle>
            <a:lvl1pPr>
              <a:defRPr sz="5400" cap="all" baseline="0"/>
            </a:lvl1pPr>
          </a:lstStyle>
          <a:p>
            <a:r>
              <a:rPr lang="pt-BR" dirty="0" smtClean="0"/>
              <a:t>TÍTULO (Arial 54 / 44)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0" y="2257199"/>
            <a:ext cx="8258400" cy="393258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defRPr>
            </a:lvl1pPr>
            <a:lvl2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2pPr>
            <a:lvl3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3pPr>
            <a:lvl4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4pPr>
            <a:lvl5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pt-BR" dirty="0"/>
              <a:t>Clique para editar o texto </a:t>
            </a:r>
            <a:r>
              <a:rPr lang="pt-BR" dirty="0" smtClean="0"/>
              <a:t>mestre</a:t>
            </a:r>
          </a:p>
          <a:p>
            <a:pPr lvl="1"/>
            <a:r>
              <a:rPr lang="pt-BR" dirty="0" smtClean="0"/>
              <a:t>Segundo </a:t>
            </a:r>
            <a:r>
              <a:rPr lang="pt-BR" dirty="0"/>
              <a:t>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</a:t>
            </a:r>
            <a:r>
              <a:rPr lang="pt-BR" dirty="0" smtClean="0"/>
              <a:t>nível</a:t>
            </a:r>
          </a:p>
          <a:p>
            <a:pPr lvl="4"/>
            <a:endParaRPr lang="en-US" dirty="0" smtClean="0"/>
          </a:p>
          <a:p>
            <a:pPr lvl="5"/>
            <a:r>
              <a:rPr lang="en-US" dirty="0" err="1" smtClean="0"/>
              <a:t>bla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44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802200" y="687600"/>
            <a:ext cx="10587600" cy="1325563"/>
          </a:xfrm>
        </p:spPr>
        <p:txBody>
          <a:bodyPr/>
          <a:lstStyle>
            <a:lvl1pPr>
              <a:defRPr sz="5400" cap="all" baseline="0"/>
            </a:lvl1pPr>
          </a:lstStyle>
          <a:p>
            <a:r>
              <a:rPr lang="pt-BR" dirty="0" smtClean="0"/>
              <a:t>TÍTULO (Arial 54 / 44)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0" y="2257199"/>
            <a:ext cx="4129200" cy="393258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defRPr>
            </a:lvl1pPr>
            <a:lvl2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2pPr>
            <a:lvl3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3pPr>
            <a:lvl4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4pPr>
            <a:lvl5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pt-BR" dirty="0"/>
              <a:t>Clique para editar o texto </a:t>
            </a:r>
            <a:r>
              <a:rPr lang="pt-BR" dirty="0" smtClean="0"/>
              <a:t>mestre</a:t>
            </a:r>
          </a:p>
          <a:p>
            <a:pPr lvl="1"/>
            <a:r>
              <a:rPr lang="pt-BR" dirty="0" smtClean="0"/>
              <a:t>Segundo </a:t>
            </a:r>
            <a:r>
              <a:rPr lang="pt-BR" dirty="0"/>
              <a:t>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</a:t>
            </a:r>
            <a:r>
              <a:rPr lang="pt-BR" dirty="0" smtClean="0"/>
              <a:t>nível</a:t>
            </a:r>
          </a:p>
          <a:p>
            <a:pPr lvl="4"/>
            <a:endParaRPr lang="en-US" dirty="0" smtClean="0"/>
          </a:p>
          <a:p>
            <a:pPr lvl="5"/>
            <a:r>
              <a:rPr lang="en-US" dirty="0" err="1" smtClean="0"/>
              <a:t>bla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5005500" y="2257198"/>
            <a:ext cx="4129200" cy="393258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defRPr>
            </a:lvl1pPr>
            <a:lvl2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2pPr>
            <a:lvl3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3pPr>
            <a:lvl4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4pPr>
            <a:lvl5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pt-BR" dirty="0"/>
              <a:t>Clique para editar o texto </a:t>
            </a:r>
            <a:r>
              <a:rPr lang="pt-BR" dirty="0" smtClean="0"/>
              <a:t>mestre</a:t>
            </a:r>
          </a:p>
          <a:p>
            <a:pPr lvl="1"/>
            <a:r>
              <a:rPr lang="pt-BR" dirty="0" smtClean="0"/>
              <a:t>Segundo </a:t>
            </a:r>
            <a:r>
              <a:rPr lang="pt-BR" dirty="0"/>
              <a:t>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</a:t>
            </a:r>
            <a:r>
              <a:rPr lang="pt-BR" dirty="0" smtClean="0"/>
              <a:t>nível</a:t>
            </a:r>
          </a:p>
          <a:p>
            <a:pPr lvl="4"/>
            <a:endParaRPr lang="en-US" dirty="0" smtClean="0"/>
          </a:p>
          <a:p>
            <a:pPr lvl="5"/>
            <a:r>
              <a:rPr lang="en-US" dirty="0" err="1" smtClean="0"/>
              <a:t>bla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53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515600" cy="1325563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760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76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928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Trebuchet MS" panose="020B0603020202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Canal de Comunicação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seus Efeitos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do canal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Atenuação (diminuição da amplitude)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DC (</a:t>
            </a:r>
            <a:r>
              <a:rPr lang="pt-BR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2152" y="3963880"/>
            <a:ext cx="375337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do canal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Atenuação: 	k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Atraso: 		d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DC:		c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2152" y="3963880"/>
            <a:ext cx="3753374" cy="1952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07380" y="4724885"/>
                <a:ext cx="33355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80" y="4724885"/>
                <a:ext cx="3335593" cy="43088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0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1380" y="3545825"/>
            <a:ext cx="3791479" cy="2353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do canal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Atenuação (diminuição da amplitude)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DC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Ruído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7183" y="3852586"/>
            <a:ext cx="3820058" cy="2000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do canal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Atenuação (diminuição da amplitude)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DC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uído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Suavização das 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transições</a:t>
            </a: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20 amostras por bit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5121" y="2257425"/>
            <a:ext cx="8144333" cy="39322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02167" y="2135294"/>
            <a:ext cx="7730239" cy="4176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bject 51"/>
          <p:cNvSpPr txBox="1"/>
          <p:nvPr/>
        </p:nvSpPr>
        <p:spPr>
          <a:xfrm>
            <a:off x="2055846" y="2135294"/>
            <a:ext cx="25194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Entrada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9" name="object 51"/>
          <p:cNvSpPr txBox="1"/>
          <p:nvPr/>
        </p:nvSpPr>
        <p:spPr>
          <a:xfrm>
            <a:off x="5634626" y="2135294"/>
            <a:ext cx="25194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Saída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864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10 amostras por bit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5121" y="2257425"/>
            <a:ext cx="8144333" cy="393223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102167" y="2135294"/>
            <a:ext cx="7730239" cy="4176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bject 51"/>
          <p:cNvSpPr txBox="1"/>
          <p:nvPr/>
        </p:nvSpPr>
        <p:spPr>
          <a:xfrm>
            <a:off x="2055846" y="2135294"/>
            <a:ext cx="25194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Entrada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12" name="object 51"/>
          <p:cNvSpPr txBox="1"/>
          <p:nvPr/>
        </p:nvSpPr>
        <p:spPr>
          <a:xfrm>
            <a:off x="5634626" y="2135294"/>
            <a:ext cx="25194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Saída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855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02167" y="2135294"/>
            <a:ext cx="7730239" cy="4176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bject 51"/>
          <p:cNvSpPr txBox="1"/>
          <p:nvPr/>
        </p:nvSpPr>
        <p:spPr>
          <a:xfrm>
            <a:off x="2055846" y="2135294"/>
            <a:ext cx="25194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Entrada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9" name="object 51"/>
          <p:cNvSpPr txBox="1"/>
          <p:nvPr/>
        </p:nvSpPr>
        <p:spPr>
          <a:xfrm>
            <a:off x="5634626" y="2135294"/>
            <a:ext cx="25194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Saída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5 amostras por bit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95121" y="2257425"/>
            <a:ext cx="8144333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 linear e invariante no tempo (</a:t>
            </a:r>
            <a:r>
              <a:rPr lang="pt-B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85077" y="3777080"/>
            <a:ext cx="4364645" cy="892822"/>
            <a:chOff x="2771104" y="3774428"/>
            <a:chExt cx="4364645" cy="892822"/>
          </a:xfrm>
        </p:grpSpPr>
        <p:sp>
          <p:nvSpPr>
            <p:cNvPr id="16" name="Rounded Rectangle 15"/>
            <p:cNvSpPr/>
            <p:nvPr/>
          </p:nvSpPr>
          <p:spPr>
            <a:xfrm>
              <a:off x="3916365" y="3774428"/>
              <a:ext cx="1997925" cy="892822"/>
            </a:xfrm>
            <a:prstGeom prst="roundRect">
              <a:avLst>
                <a:gd name="adj" fmla="val 15835"/>
              </a:avLst>
            </a:prstGeom>
            <a:solidFill>
              <a:srgbClr val="00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SLIT</a:t>
              </a:r>
            </a:p>
          </p:txBody>
        </p:sp>
        <p:sp>
          <p:nvSpPr>
            <p:cNvPr id="17" name="object 15"/>
            <p:cNvSpPr/>
            <p:nvPr/>
          </p:nvSpPr>
          <p:spPr>
            <a:xfrm>
              <a:off x="5914326" y="4135114"/>
              <a:ext cx="457834" cy="171450"/>
            </a:xfrm>
            <a:custGeom>
              <a:avLst/>
              <a:gdLst/>
              <a:ahLst/>
              <a:cxnLst/>
              <a:rect l="l" t="t" r="r" b="b"/>
              <a:pathLst>
                <a:path w="457834" h="171450">
                  <a:moveTo>
                    <a:pt x="381526" y="85578"/>
                  </a:moveTo>
                  <a:lnTo>
                    <a:pt x="295529" y="135743"/>
                  </a:lnTo>
                  <a:lnTo>
                    <a:pt x="289921" y="140795"/>
                  </a:lnTo>
                  <a:lnTo>
                    <a:pt x="286766" y="147395"/>
                  </a:lnTo>
                  <a:lnTo>
                    <a:pt x="286277" y="154709"/>
                  </a:lnTo>
                  <a:lnTo>
                    <a:pt x="288671" y="161905"/>
                  </a:lnTo>
                  <a:lnTo>
                    <a:pt x="293723" y="167512"/>
                  </a:lnTo>
                  <a:lnTo>
                    <a:pt x="300323" y="170668"/>
                  </a:lnTo>
                  <a:lnTo>
                    <a:pt x="307637" y="171156"/>
                  </a:lnTo>
                  <a:lnTo>
                    <a:pt x="314833" y="168763"/>
                  </a:lnTo>
                  <a:lnTo>
                    <a:pt x="424694" y="104628"/>
                  </a:lnTo>
                  <a:lnTo>
                    <a:pt x="419481" y="104628"/>
                  </a:lnTo>
                  <a:lnTo>
                    <a:pt x="419481" y="102088"/>
                  </a:lnTo>
                  <a:lnTo>
                    <a:pt x="409829" y="102088"/>
                  </a:lnTo>
                  <a:lnTo>
                    <a:pt x="381526" y="85578"/>
                  </a:lnTo>
                  <a:close/>
                </a:path>
                <a:path w="457834" h="171450">
                  <a:moveTo>
                    <a:pt x="348869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348869" y="104628"/>
                  </a:lnTo>
                  <a:lnTo>
                    <a:pt x="381526" y="85578"/>
                  </a:lnTo>
                  <a:lnTo>
                    <a:pt x="348869" y="66528"/>
                  </a:lnTo>
                  <a:close/>
                </a:path>
                <a:path w="457834" h="171450">
                  <a:moveTo>
                    <a:pt x="424694" y="66528"/>
                  </a:moveTo>
                  <a:lnTo>
                    <a:pt x="419481" y="66528"/>
                  </a:lnTo>
                  <a:lnTo>
                    <a:pt x="419481" y="104628"/>
                  </a:lnTo>
                  <a:lnTo>
                    <a:pt x="424694" y="104628"/>
                  </a:lnTo>
                  <a:lnTo>
                    <a:pt x="457327" y="85578"/>
                  </a:lnTo>
                  <a:lnTo>
                    <a:pt x="424694" y="66528"/>
                  </a:lnTo>
                  <a:close/>
                </a:path>
                <a:path w="457834" h="171450">
                  <a:moveTo>
                    <a:pt x="409829" y="69068"/>
                  </a:moveTo>
                  <a:lnTo>
                    <a:pt x="381526" y="85578"/>
                  </a:lnTo>
                  <a:lnTo>
                    <a:pt x="409829" y="102088"/>
                  </a:lnTo>
                  <a:lnTo>
                    <a:pt x="409829" y="69068"/>
                  </a:lnTo>
                  <a:close/>
                </a:path>
                <a:path w="457834" h="171450">
                  <a:moveTo>
                    <a:pt x="419481" y="69068"/>
                  </a:moveTo>
                  <a:lnTo>
                    <a:pt x="409829" y="69068"/>
                  </a:lnTo>
                  <a:lnTo>
                    <a:pt x="409829" y="102088"/>
                  </a:lnTo>
                  <a:lnTo>
                    <a:pt x="419481" y="102088"/>
                  </a:lnTo>
                  <a:lnTo>
                    <a:pt x="419481" y="69068"/>
                  </a:lnTo>
                  <a:close/>
                </a:path>
                <a:path w="457834" h="171450">
                  <a:moveTo>
                    <a:pt x="307637" y="0"/>
                  </a:moveTo>
                  <a:lnTo>
                    <a:pt x="300323" y="488"/>
                  </a:lnTo>
                  <a:lnTo>
                    <a:pt x="293723" y="3643"/>
                  </a:lnTo>
                  <a:lnTo>
                    <a:pt x="288671" y="9251"/>
                  </a:lnTo>
                  <a:lnTo>
                    <a:pt x="286277" y="16446"/>
                  </a:lnTo>
                  <a:lnTo>
                    <a:pt x="286766" y="23760"/>
                  </a:lnTo>
                  <a:lnTo>
                    <a:pt x="289921" y="30360"/>
                  </a:lnTo>
                  <a:lnTo>
                    <a:pt x="295529" y="35413"/>
                  </a:lnTo>
                  <a:lnTo>
                    <a:pt x="381526" y="85578"/>
                  </a:lnTo>
                  <a:lnTo>
                    <a:pt x="409829" y="69068"/>
                  </a:lnTo>
                  <a:lnTo>
                    <a:pt x="419481" y="69068"/>
                  </a:lnTo>
                  <a:lnTo>
                    <a:pt x="419481" y="66528"/>
                  </a:lnTo>
                  <a:lnTo>
                    <a:pt x="424694" y="66528"/>
                  </a:lnTo>
                  <a:lnTo>
                    <a:pt x="314833" y="2393"/>
                  </a:lnTo>
                  <a:lnTo>
                    <a:pt x="307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000"/>
            </a:p>
          </p:txBody>
        </p:sp>
        <p:sp>
          <p:nvSpPr>
            <p:cNvPr id="18" name="object 17"/>
            <p:cNvSpPr/>
            <p:nvPr/>
          </p:nvSpPr>
          <p:spPr>
            <a:xfrm>
              <a:off x="3534694" y="4135114"/>
              <a:ext cx="381635" cy="171450"/>
            </a:xfrm>
            <a:custGeom>
              <a:avLst/>
              <a:gdLst/>
              <a:ahLst/>
              <a:cxnLst/>
              <a:rect l="l" t="t" r="r" b="b"/>
              <a:pathLst>
                <a:path w="381635" h="171450">
                  <a:moveTo>
                    <a:pt x="305326" y="85578"/>
                  </a:moveTo>
                  <a:lnTo>
                    <a:pt x="219328" y="135743"/>
                  </a:lnTo>
                  <a:lnTo>
                    <a:pt x="213721" y="140795"/>
                  </a:lnTo>
                  <a:lnTo>
                    <a:pt x="210565" y="147395"/>
                  </a:lnTo>
                  <a:lnTo>
                    <a:pt x="210077" y="154709"/>
                  </a:lnTo>
                  <a:lnTo>
                    <a:pt x="212471" y="161905"/>
                  </a:lnTo>
                  <a:lnTo>
                    <a:pt x="217523" y="167512"/>
                  </a:lnTo>
                  <a:lnTo>
                    <a:pt x="224123" y="170668"/>
                  </a:lnTo>
                  <a:lnTo>
                    <a:pt x="231437" y="171156"/>
                  </a:lnTo>
                  <a:lnTo>
                    <a:pt x="238633" y="168763"/>
                  </a:lnTo>
                  <a:lnTo>
                    <a:pt x="348494" y="104628"/>
                  </a:lnTo>
                  <a:lnTo>
                    <a:pt x="343280" y="104628"/>
                  </a:lnTo>
                  <a:lnTo>
                    <a:pt x="343280" y="102088"/>
                  </a:lnTo>
                  <a:lnTo>
                    <a:pt x="333628" y="102088"/>
                  </a:lnTo>
                  <a:lnTo>
                    <a:pt x="305326" y="85578"/>
                  </a:lnTo>
                  <a:close/>
                </a:path>
                <a:path w="381635" h="171450">
                  <a:moveTo>
                    <a:pt x="272668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272668" y="104628"/>
                  </a:lnTo>
                  <a:lnTo>
                    <a:pt x="305326" y="85578"/>
                  </a:lnTo>
                  <a:lnTo>
                    <a:pt x="272668" y="66528"/>
                  </a:lnTo>
                  <a:close/>
                </a:path>
                <a:path w="381635" h="171450">
                  <a:moveTo>
                    <a:pt x="348494" y="66528"/>
                  </a:moveTo>
                  <a:lnTo>
                    <a:pt x="343280" y="66528"/>
                  </a:lnTo>
                  <a:lnTo>
                    <a:pt x="343280" y="104628"/>
                  </a:lnTo>
                  <a:lnTo>
                    <a:pt x="348494" y="104628"/>
                  </a:lnTo>
                  <a:lnTo>
                    <a:pt x="381126" y="85578"/>
                  </a:lnTo>
                  <a:lnTo>
                    <a:pt x="348494" y="66528"/>
                  </a:lnTo>
                  <a:close/>
                </a:path>
                <a:path w="381635" h="171450">
                  <a:moveTo>
                    <a:pt x="333628" y="69068"/>
                  </a:moveTo>
                  <a:lnTo>
                    <a:pt x="305326" y="85578"/>
                  </a:lnTo>
                  <a:lnTo>
                    <a:pt x="333628" y="102088"/>
                  </a:lnTo>
                  <a:lnTo>
                    <a:pt x="333628" y="69068"/>
                  </a:lnTo>
                  <a:close/>
                </a:path>
                <a:path w="381635" h="171450">
                  <a:moveTo>
                    <a:pt x="343280" y="69068"/>
                  </a:moveTo>
                  <a:lnTo>
                    <a:pt x="333628" y="69068"/>
                  </a:lnTo>
                  <a:lnTo>
                    <a:pt x="333628" y="102088"/>
                  </a:lnTo>
                  <a:lnTo>
                    <a:pt x="343280" y="102088"/>
                  </a:lnTo>
                  <a:lnTo>
                    <a:pt x="343280" y="69068"/>
                  </a:lnTo>
                  <a:close/>
                </a:path>
                <a:path w="381635" h="171450">
                  <a:moveTo>
                    <a:pt x="231437" y="0"/>
                  </a:moveTo>
                  <a:lnTo>
                    <a:pt x="224123" y="488"/>
                  </a:lnTo>
                  <a:lnTo>
                    <a:pt x="217523" y="3643"/>
                  </a:lnTo>
                  <a:lnTo>
                    <a:pt x="212471" y="9251"/>
                  </a:lnTo>
                  <a:lnTo>
                    <a:pt x="210077" y="16446"/>
                  </a:lnTo>
                  <a:lnTo>
                    <a:pt x="210565" y="23760"/>
                  </a:lnTo>
                  <a:lnTo>
                    <a:pt x="213721" y="30360"/>
                  </a:lnTo>
                  <a:lnTo>
                    <a:pt x="219328" y="35413"/>
                  </a:lnTo>
                  <a:lnTo>
                    <a:pt x="305326" y="85578"/>
                  </a:lnTo>
                  <a:lnTo>
                    <a:pt x="333628" y="69068"/>
                  </a:lnTo>
                  <a:lnTo>
                    <a:pt x="343280" y="69068"/>
                  </a:lnTo>
                  <a:lnTo>
                    <a:pt x="343280" y="66528"/>
                  </a:lnTo>
                  <a:lnTo>
                    <a:pt x="348494" y="66528"/>
                  </a:lnTo>
                  <a:lnTo>
                    <a:pt x="238633" y="2393"/>
                  </a:lnTo>
                  <a:lnTo>
                    <a:pt x="231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000"/>
            </a:p>
          </p:txBody>
        </p:sp>
        <p:sp>
          <p:nvSpPr>
            <p:cNvPr id="19" name="object 51"/>
            <p:cNvSpPr txBox="1"/>
            <p:nvPr/>
          </p:nvSpPr>
          <p:spPr>
            <a:xfrm>
              <a:off x="2771104" y="4029761"/>
              <a:ext cx="763554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2800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x[n]</a:t>
              </a:r>
              <a:endParaRPr sz="28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20" name="object 51"/>
            <p:cNvSpPr txBox="1"/>
            <p:nvPr/>
          </p:nvSpPr>
          <p:spPr>
            <a:xfrm>
              <a:off x="6372195" y="4029761"/>
              <a:ext cx="763554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lang="pt-BR" sz="2800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y[n]</a:t>
              </a:r>
              <a:endParaRPr sz="28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3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linear e invariante no tempo (slit)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algo </a:t>
            </a:r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recebe a forma de onda de entrada </a:t>
            </a:r>
            <a: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x[n] </a:t>
            </a:r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produz uma forma de onda de saída </a:t>
            </a:r>
            <a: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y[n].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pt-B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invariante no tempo (slit)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linear</a:t>
            </a:r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sistema que satisfaz as mesmas duas propriedades de uma função </a:t>
            </a:r>
            <a: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linear:</a:t>
            </a:r>
          </a:p>
          <a:p>
            <a:pPr lvl="5"/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Aditividade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Homogeneidade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14436" y="4089220"/>
            <a:ext cx="2337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Sequência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de bits</a:t>
            </a:r>
          </a:p>
          <a:p>
            <a:pPr marR="5080" algn="ctr"/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spc="-15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lang="en-US" sz="2000" b="1" spc="-15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lang="en-US" sz="2000" b="1" spc="-15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lang="en-US" sz="2000" b="1" spc="-15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endParaRPr lang="pt-BR" sz="20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6494" y="2919220"/>
            <a:ext cx="1656000" cy="3115761"/>
            <a:chOff x="1235164" y="2919220"/>
            <a:chExt cx="1368000" cy="3115761"/>
          </a:xfrm>
        </p:grpSpPr>
        <p:sp>
          <p:nvSpPr>
            <p:cNvPr id="5" name="Rounded Rectangle 4"/>
            <p:cNvSpPr/>
            <p:nvPr/>
          </p:nvSpPr>
          <p:spPr>
            <a:xfrm>
              <a:off x="1235164" y="2919220"/>
              <a:ext cx="1368000" cy="684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 digital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350981"/>
              <a:ext cx="1368000" cy="684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Destina-tário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1842" y="2770967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5846519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28" idx="1"/>
            <a:endCxn id="5" idx="3"/>
          </p:cNvCxnSpPr>
          <p:nvPr/>
        </p:nvCxnSpPr>
        <p:spPr>
          <a:xfrm flipH="1">
            <a:off x="2572494" y="3256967"/>
            <a:ext cx="869348" cy="425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5385842" y="3256967"/>
            <a:ext cx="1090677" cy="58800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22" idx="3"/>
          </p:cNvCxnSpPr>
          <p:nvPr/>
        </p:nvCxnSpPr>
        <p:spPr>
          <a:xfrm flipH="1">
            <a:off x="2572494" y="5692981"/>
            <a:ext cx="86934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5637178" y="4853639"/>
            <a:ext cx="588007" cy="109067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9" idx="0"/>
          </p:cNvCxnSpPr>
          <p:nvPr/>
        </p:nvCxnSpPr>
        <p:spPr>
          <a:xfrm flipH="1">
            <a:off x="2983025" y="3325149"/>
            <a:ext cx="1" cy="76407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9" idx="2"/>
          </p:cNvCxnSpPr>
          <p:nvPr/>
        </p:nvCxnSpPr>
        <p:spPr>
          <a:xfrm flipH="1" flipV="1">
            <a:off x="2983025" y="4797106"/>
            <a:ext cx="1" cy="89587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78876" y="2856857"/>
            <a:ext cx="1817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enviado</a:t>
            </a:r>
            <a:endParaRPr lang="en-US" sz="20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0145" y="5772580"/>
            <a:ext cx="1914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recebido</a:t>
            </a:r>
            <a:endParaRPr lang="en-US" sz="20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invariante no tempo (slit)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Aditividade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703" y="2853142"/>
            <a:ext cx="8238043" cy="3552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87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invariante no tempo (slit)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Homegeneidade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163" y="2934729"/>
            <a:ext cx="8326148" cy="3457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590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 linear e </a:t>
            </a:r>
            <a:r>
              <a:rPr lang="pt-B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invariante no tempo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(slit)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7" name="Picture 38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109" y="2874294"/>
            <a:ext cx="8386763" cy="3432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83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istema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abaixo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linear e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invariante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tempo?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23869" y="3669493"/>
                <a:ext cx="4487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sz="36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869" y="3669493"/>
                <a:ext cx="4487062" cy="55399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3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Rectangle 783"/>
          <p:cNvSpPr/>
          <p:nvPr/>
        </p:nvSpPr>
        <p:spPr>
          <a:xfrm>
            <a:off x="1263423" y="2013163"/>
            <a:ext cx="7480527" cy="4349537"/>
          </a:xfrm>
          <a:prstGeom prst="rect">
            <a:avLst/>
          </a:prstGeom>
          <a:solidFill>
            <a:schemeClr val="lt1"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Modelando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canal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2" name="Picture 77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3423" y="3608614"/>
            <a:ext cx="2239579" cy="2545216"/>
          </a:xfrm>
          <a:prstGeom prst="rect">
            <a:avLst/>
          </a:prstGeom>
        </p:spPr>
      </p:pic>
      <p:pic>
        <p:nvPicPr>
          <p:cNvPr id="774" name="Picture 77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5039" y="3329214"/>
            <a:ext cx="1076325" cy="1323975"/>
          </a:xfrm>
          <a:prstGeom prst="rect">
            <a:avLst/>
          </a:prstGeom>
        </p:spPr>
      </p:pic>
      <p:pic>
        <p:nvPicPr>
          <p:cNvPr id="775" name="Picture 774"/>
          <p:cNvPicPr>
            <a:picLocks noChangeAspect="1"/>
          </p:cNvPicPr>
          <p:nvPr/>
        </p:nvPicPr>
        <p:blipFill rotWithShape="1">
          <a:blip r:embed="rId5" cstate="print"/>
          <a:srcRect l="7576" t="7241" r="7576" b="3333"/>
          <a:stretch/>
        </p:blipFill>
        <p:spPr>
          <a:xfrm>
            <a:off x="7404100" y="2373539"/>
            <a:ext cx="711200" cy="1235075"/>
          </a:xfrm>
          <a:prstGeom prst="rect">
            <a:avLst/>
          </a:prstGeom>
        </p:spPr>
      </p:pic>
      <p:cxnSp>
        <p:nvCxnSpPr>
          <p:cNvPr id="780" name="Elbow Connector 779"/>
          <p:cNvCxnSpPr>
            <a:stCxn id="775" idx="2"/>
            <a:endCxn id="774" idx="2"/>
          </p:cNvCxnSpPr>
          <p:nvPr/>
        </p:nvCxnSpPr>
        <p:spPr>
          <a:xfrm rot="5400000">
            <a:off x="5274164" y="2167652"/>
            <a:ext cx="1044575" cy="3926498"/>
          </a:xfrm>
          <a:prstGeom prst="bentConnector3">
            <a:avLst>
              <a:gd name="adj1" fmla="val 15714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774" idx="1"/>
          </p:cNvCxnSpPr>
          <p:nvPr/>
        </p:nvCxnSpPr>
        <p:spPr>
          <a:xfrm flipV="1">
            <a:off x="2800350" y="3991202"/>
            <a:ext cx="494689" cy="31409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51"/>
          <p:cNvSpPr txBox="1"/>
          <p:nvPr/>
        </p:nvSpPr>
        <p:spPr>
          <a:xfrm>
            <a:off x="3503002" y="5663163"/>
            <a:ext cx="48581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y[n] = </a:t>
            </a:r>
            <a:r>
              <a:rPr lang="en-US"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a</a:t>
            </a:r>
            <a:r>
              <a:rPr lang="en-US" sz="2400" baseline="-250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1</a:t>
            </a:r>
            <a:r>
              <a:rPr lang="pt-BR"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x[</a:t>
            </a:r>
            <a:r>
              <a:rPr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n</a:t>
            </a:r>
            <a:r>
              <a:rPr lang="en-US"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-d</a:t>
            </a:r>
            <a:r>
              <a:rPr lang="en-US" sz="2400" baseline="-250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1</a:t>
            </a:r>
            <a:r>
              <a:rPr lang="pt-BR"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]</a:t>
            </a:r>
            <a:endParaRPr sz="2400" dirty="0">
              <a:solidFill>
                <a:schemeClr val="accent2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153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Rectangle 783"/>
          <p:cNvSpPr/>
          <p:nvPr/>
        </p:nvSpPr>
        <p:spPr>
          <a:xfrm>
            <a:off x="1263423" y="2013163"/>
            <a:ext cx="7480527" cy="4349537"/>
          </a:xfrm>
          <a:prstGeom prst="rect">
            <a:avLst/>
          </a:prstGeom>
          <a:solidFill>
            <a:schemeClr val="lt1"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Modelando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canal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2" name="Picture 77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3423" y="3608614"/>
            <a:ext cx="2239579" cy="2545216"/>
          </a:xfrm>
          <a:prstGeom prst="rect">
            <a:avLst/>
          </a:prstGeom>
        </p:spPr>
      </p:pic>
      <p:pic>
        <p:nvPicPr>
          <p:cNvPr id="774" name="Picture 77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5039" y="3329214"/>
            <a:ext cx="1076325" cy="1323975"/>
          </a:xfrm>
          <a:prstGeom prst="rect">
            <a:avLst/>
          </a:prstGeom>
        </p:spPr>
      </p:pic>
      <p:pic>
        <p:nvPicPr>
          <p:cNvPr id="775" name="Picture 774"/>
          <p:cNvPicPr>
            <a:picLocks noChangeAspect="1"/>
          </p:cNvPicPr>
          <p:nvPr/>
        </p:nvPicPr>
        <p:blipFill rotWithShape="1">
          <a:blip r:embed="rId5" cstate="print"/>
          <a:srcRect l="7576" t="7241" r="7576" b="3333"/>
          <a:stretch/>
        </p:blipFill>
        <p:spPr>
          <a:xfrm>
            <a:off x="7404100" y="2373539"/>
            <a:ext cx="711200" cy="1235075"/>
          </a:xfrm>
          <a:prstGeom prst="rect">
            <a:avLst/>
          </a:prstGeom>
        </p:spPr>
      </p:pic>
      <p:cxnSp>
        <p:nvCxnSpPr>
          <p:cNvPr id="780" name="Elbow Connector 779"/>
          <p:cNvCxnSpPr>
            <a:stCxn id="775" idx="2"/>
            <a:endCxn id="774" idx="2"/>
          </p:cNvCxnSpPr>
          <p:nvPr/>
        </p:nvCxnSpPr>
        <p:spPr>
          <a:xfrm rot="5400000">
            <a:off x="5274164" y="2167652"/>
            <a:ext cx="1044575" cy="3926498"/>
          </a:xfrm>
          <a:prstGeom prst="bentConnector3">
            <a:avLst>
              <a:gd name="adj1" fmla="val 15714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774" idx="1"/>
          </p:cNvCxnSpPr>
          <p:nvPr/>
        </p:nvCxnSpPr>
        <p:spPr>
          <a:xfrm flipV="1">
            <a:off x="2800350" y="3991202"/>
            <a:ext cx="494689" cy="31409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51"/>
          <p:cNvSpPr txBox="1"/>
          <p:nvPr/>
        </p:nvSpPr>
        <p:spPr>
          <a:xfrm>
            <a:off x="3503002" y="5663163"/>
            <a:ext cx="48581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y[n] = </a:t>
            </a:r>
            <a:r>
              <a:rPr lang="en-US"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a</a:t>
            </a:r>
            <a:r>
              <a:rPr lang="en-US" sz="2400" baseline="-250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1</a:t>
            </a:r>
            <a:r>
              <a:rPr lang="pt-BR"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x[</a:t>
            </a:r>
            <a:r>
              <a:rPr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n</a:t>
            </a:r>
            <a:r>
              <a:rPr lang="en-US"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-d</a:t>
            </a:r>
            <a:r>
              <a:rPr lang="en-US" sz="2400" baseline="-250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1</a:t>
            </a:r>
            <a:r>
              <a:rPr lang="pt-BR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] </a:t>
            </a:r>
            <a:r>
              <a:rPr lang="pt-BR" sz="24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+ </a:t>
            </a:r>
            <a:r>
              <a:rPr lang="pt-BR" sz="2400" dirty="0" smtClean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a</a:t>
            </a:r>
            <a:r>
              <a:rPr lang="pt-BR" sz="2400" baseline="-25000" dirty="0" smtClean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2</a:t>
            </a:r>
            <a:r>
              <a:rPr lang="pt-BR" sz="2400" dirty="0" smtClean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x[n-d</a:t>
            </a:r>
            <a:r>
              <a:rPr lang="pt-BR" sz="2400" baseline="-25000" dirty="0" smtClean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2</a:t>
            </a:r>
            <a:r>
              <a:rPr lang="pt-BR" sz="2400" dirty="0" smtClean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]</a:t>
            </a:r>
            <a:endParaRPr sz="2400" dirty="0">
              <a:solidFill>
                <a:schemeClr val="accent2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81249" y="2142672"/>
            <a:ext cx="397364" cy="16675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15974" y="2207865"/>
            <a:ext cx="399745" cy="15371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Rectangle 783"/>
          <p:cNvSpPr/>
          <p:nvPr/>
        </p:nvSpPr>
        <p:spPr>
          <a:xfrm>
            <a:off x="1263423" y="2013163"/>
            <a:ext cx="7480527" cy="4349537"/>
          </a:xfrm>
          <a:prstGeom prst="rect">
            <a:avLst/>
          </a:prstGeom>
          <a:solidFill>
            <a:schemeClr val="lt1"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Modelando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canal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2" name="Picture 77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3423" y="3608614"/>
            <a:ext cx="2239579" cy="2545216"/>
          </a:xfrm>
          <a:prstGeom prst="rect">
            <a:avLst/>
          </a:prstGeom>
        </p:spPr>
      </p:pic>
      <p:pic>
        <p:nvPicPr>
          <p:cNvPr id="774" name="Picture 77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5039" y="3329214"/>
            <a:ext cx="1076325" cy="1323975"/>
          </a:xfrm>
          <a:prstGeom prst="rect">
            <a:avLst/>
          </a:prstGeom>
        </p:spPr>
      </p:pic>
      <p:pic>
        <p:nvPicPr>
          <p:cNvPr id="775" name="Picture 774"/>
          <p:cNvPicPr>
            <a:picLocks noChangeAspect="1"/>
          </p:cNvPicPr>
          <p:nvPr/>
        </p:nvPicPr>
        <p:blipFill rotWithShape="1">
          <a:blip r:embed="rId5" cstate="print"/>
          <a:srcRect l="7576" t="7241" r="7576" b="3333"/>
          <a:stretch/>
        </p:blipFill>
        <p:spPr>
          <a:xfrm>
            <a:off x="7404100" y="2373539"/>
            <a:ext cx="711200" cy="1235075"/>
          </a:xfrm>
          <a:prstGeom prst="rect">
            <a:avLst/>
          </a:prstGeom>
        </p:spPr>
      </p:pic>
      <p:cxnSp>
        <p:nvCxnSpPr>
          <p:cNvPr id="780" name="Elbow Connector 779"/>
          <p:cNvCxnSpPr>
            <a:stCxn id="775" idx="2"/>
            <a:endCxn id="774" idx="2"/>
          </p:cNvCxnSpPr>
          <p:nvPr/>
        </p:nvCxnSpPr>
        <p:spPr>
          <a:xfrm rot="5400000">
            <a:off x="5274164" y="2167652"/>
            <a:ext cx="1044575" cy="3926498"/>
          </a:xfrm>
          <a:prstGeom prst="bentConnector3">
            <a:avLst>
              <a:gd name="adj1" fmla="val 15714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3" name="Picture 78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2425" y="2848201"/>
            <a:ext cx="638175" cy="962025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774" idx="1"/>
          </p:cNvCxnSpPr>
          <p:nvPr/>
        </p:nvCxnSpPr>
        <p:spPr>
          <a:xfrm flipV="1">
            <a:off x="2800350" y="3991202"/>
            <a:ext cx="494689" cy="31409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51"/>
          <p:cNvSpPr txBox="1"/>
          <p:nvPr/>
        </p:nvSpPr>
        <p:spPr>
          <a:xfrm>
            <a:off x="3503002" y="5663163"/>
            <a:ext cx="5240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y[n] = </a:t>
            </a:r>
            <a:r>
              <a:rPr lang="en-US"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a</a:t>
            </a:r>
            <a:r>
              <a:rPr lang="en-US" sz="2400" baseline="-250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1</a:t>
            </a:r>
            <a:r>
              <a:rPr lang="pt-BR"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x[</a:t>
            </a:r>
            <a:r>
              <a:rPr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n</a:t>
            </a:r>
            <a:r>
              <a:rPr lang="en-US" sz="24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-d</a:t>
            </a:r>
            <a:r>
              <a:rPr lang="en-US" sz="2400" baseline="-2500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1</a:t>
            </a:r>
            <a:r>
              <a:rPr lang="pt-BR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] </a:t>
            </a:r>
            <a:r>
              <a:rPr lang="pt-BR" sz="24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+ </a:t>
            </a:r>
            <a:r>
              <a:rPr lang="pt-BR" sz="2400" dirty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a</a:t>
            </a:r>
            <a:r>
              <a:rPr lang="pt-BR" sz="2400" baseline="-25000" dirty="0" smtClean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2</a:t>
            </a:r>
            <a:r>
              <a:rPr lang="pt-BR" sz="2400" dirty="0" smtClean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x[n-d</a:t>
            </a:r>
            <a:r>
              <a:rPr lang="pt-BR" sz="2400" baseline="-25000" dirty="0" smtClean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2</a:t>
            </a:r>
            <a:r>
              <a:rPr lang="pt-BR" sz="2400" dirty="0" smtClean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] </a:t>
            </a: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+ </a:t>
            </a:r>
            <a:r>
              <a:rPr lang="en-US" sz="2400" dirty="0" smtClean="0">
                <a:solidFill>
                  <a:schemeClr val="accent2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q</a:t>
            </a:r>
            <a:r>
              <a:rPr lang="en-US" sz="2400" baseline="-25000" dirty="0" smtClean="0">
                <a:solidFill>
                  <a:schemeClr val="accent2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3</a:t>
            </a:r>
            <a:r>
              <a:rPr lang="pt-BR" sz="2400" dirty="0" smtClean="0">
                <a:solidFill>
                  <a:schemeClr val="accent2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y[n-</a:t>
            </a:r>
            <a:r>
              <a:rPr lang="en-US" sz="2400" dirty="0" smtClean="0">
                <a:solidFill>
                  <a:schemeClr val="accent2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d</a:t>
            </a:r>
            <a:r>
              <a:rPr lang="en-US" sz="2400" baseline="-25000" dirty="0" smtClean="0">
                <a:solidFill>
                  <a:schemeClr val="accent2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3</a:t>
            </a:r>
            <a:r>
              <a:rPr lang="pt-BR" sz="2400" dirty="0" smtClean="0">
                <a:solidFill>
                  <a:schemeClr val="accent2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]</a:t>
            </a:r>
            <a:endParaRPr sz="2400" dirty="0">
              <a:solidFill>
                <a:schemeClr val="accent2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81249" y="2142672"/>
            <a:ext cx="397364" cy="16675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15974" y="2207865"/>
            <a:ext cx="399745" cy="15371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Modelando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canal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recursivo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2200" y="3810000"/>
                <a:ext cx="8083495" cy="1585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00" y="3810000"/>
                <a:ext cx="8083495" cy="158543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0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recursivo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2200" y="3810000"/>
                <a:ext cx="8083495" cy="1585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00" y="3810000"/>
                <a:ext cx="8083495" cy="158543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6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00" y="687600"/>
            <a:ext cx="11289716" cy="1325563"/>
          </a:xfrm>
        </p:spPr>
        <p:txBody>
          <a:bodyPr/>
          <a:lstStyle/>
          <a:p>
            <a:r>
              <a:rPr lang="en-US" sz="5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sz="5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recursivo</a:t>
            </a:r>
            <a:endParaRPr lang="pt-BR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02200" y="2933700"/>
            <a:ext cx="8151300" cy="2819400"/>
            <a:chOff x="802200" y="2933700"/>
            <a:chExt cx="8151300" cy="2819400"/>
          </a:xfrm>
        </p:grpSpPr>
        <p:sp>
          <p:nvSpPr>
            <p:cNvPr id="7" name="object 2"/>
            <p:cNvSpPr/>
            <p:nvPr/>
          </p:nvSpPr>
          <p:spPr>
            <a:xfrm>
              <a:off x="802200" y="2933700"/>
              <a:ext cx="8151300" cy="2819400"/>
            </a:xfrm>
            <a:custGeom>
              <a:avLst/>
              <a:gdLst/>
              <a:ahLst/>
              <a:cxnLst/>
              <a:rect l="l" t="t" r="r" b="b"/>
              <a:pathLst>
                <a:path w="9906000" h="2819400">
                  <a:moveTo>
                    <a:pt x="97409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2654300"/>
                  </a:lnTo>
                  <a:lnTo>
                    <a:pt x="5897" y="2698191"/>
                  </a:lnTo>
                  <a:lnTo>
                    <a:pt x="22540" y="2737630"/>
                  </a:lnTo>
                  <a:lnTo>
                    <a:pt x="48355" y="2771044"/>
                  </a:lnTo>
                  <a:lnTo>
                    <a:pt x="81769" y="2796859"/>
                  </a:lnTo>
                  <a:lnTo>
                    <a:pt x="121208" y="2813502"/>
                  </a:lnTo>
                  <a:lnTo>
                    <a:pt x="165100" y="2819400"/>
                  </a:lnTo>
                  <a:lnTo>
                    <a:pt x="9740900" y="2819400"/>
                  </a:lnTo>
                  <a:lnTo>
                    <a:pt x="9784791" y="2813502"/>
                  </a:lnTo>
                  <a:lnTo>
                    <a:pt x="9824230" y="2796859"/>
                  </a:lnTo>
                  <a:lnTo>
                    <a:pt x="9857644" y="2771044"/>
                  </a:lnTo>
                  <a:lnTo>
                    <a:pt x="9883459" y="2737630"/>
                  </a:lnTo>
                  <a:lnTo>
                    <a:pt x="9900102" y="2698191"/>
                  </a:lnTo>
                  <a:lnTo>
                    <a:pt x="9906000" y="2654300"/>
                  </a:lnTo>
                  <a:lnTo>
                    <a:pt x="9906000" y="165100"/>
                  </a:lnTo>
                  <a:lnTo>
                    <a:pt x="9900102" y="121208"/>
                  </a:lnTo>
                  <a:lnTo>
                    <a:pt x="9883459" y="81769"/>
                  </a:lnTo>
                  <a:lnTo>
                    <a:pt x="9857644" y="48355"/>
                  </a:lnTo>
                  <a:lnTo>
                    <a:pt x="9824230" y="22540"/>
                  </a:lnTo>
                  <a:lnTo>
                    <a:pt x="9784791" y="5897"/>
                  </a:lnTo>
                  <a:lnTo>
                    <a:pt x="97409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33"/>
            <p:cNvSpPr/>
            <p:nvPr/>
          </p:nvSpPr>
          <p:spPr>
            <a:xfrm>
              <a:off x="3772661" y="3864865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34"/>
            <p:cNvSpPr/>
            <p:nvPr/>
          </p:nvSpPr>
          <p:spPr>
            <a:xfrm>
              <a:off x="3620261" y="4017265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35"/>
            <p:cNvSpPr/>
            <p:nvPr/>
          </p:nvSpPr>
          <p:spPr>
            <a:xfrm>
              <a:off x="3620261" y="386486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6"/>
            <p:cNvSpPr/>
            <p:nvPr/>
          </p:nvSpPr>
          <p:spPr>
            <a:xfrm>
              <a:off x="3925061" y="3933264"/>
              <a:ext cx="4725035" cy="171450"/>
            </a:xfrm>
            <a:custGeom>
              <a:avLst/>
              <a:gdLst/>
              <a:ahLst/>
              <a:cxnLst/>
              <a:rect l="l" t="t" r="r" b="b"/>
              <a:pathLst>
                <a:path w="4725034" h="171450">
                  <a:moveTo>
                    <a:pt x="4574839" y="0"/>
                  </a:moveTo>
                  <a:lnTo>
                    <a:pt x="4567539" y="450"/>
                  </a:lnTo>
                  <a:lnTo>
                    <a:pt x="4560976" y="3591"/>
                  </a:lnTo>
                  <a:lnTo>
                    <a:pt x="4555997" y="9197"/>
                  </a:lnTo>
                  <a:lnTo>
                    <a:pt x="4553533" y="16392"/>
                  </a:lnTo>
                  <a:lnTo>
                    <a:pt x="4553997" y="23707"/>
                  </a:lnTo>
                  <a:lnTo>
                    <a:pt x="4557176" y="30307"/>
                  </a:lnTo>
                  <a:lnTo>
                    <a:pt x="4562856" y="35359"/>
                  </a:lnTo>
                  <a:lnTo>
                    <a:pt x="4616097" y="66451"/>
                  </a:lnTo>
                  <a:lnTo>
                    <a:pt x="4686681" y="66474"/>
                  </a:lnTo>
                  <a:lnTo>
                    <a:pt x="4686681" y="104574"/>
                  </a:lnTo>
                  <a:lnTo>
                    <a:pt x="4616286" y="104574"/>
                  </a:lnTo>
                  <a:lnTo>
                    <a:pt x="4562729" y="135816"/>
                  </a:lnTo>
                  <a:lnTo>
                    <a:pt x="4557103" y="140795"/>
                  </a:lnTo>
                  <a:lnTo>
                    <a:pt x="4553918" y="147357"/>
                  </a:lnTo>
                  <a:lnTo>
                    <a:pt x="4553424" y="154658"/>
                  </a:lnTo>
                  <a:lnTo>
                    <a:pt x="4555870" y="161851"/>
                  </a:lnTo>
                  <a:lnTo>
                    <a:pt x="4560921" y="167459"/>
                  </a:lnTo>
                  <a:lnTo>
                    <a:pt x="4567507" y="170614"/>
                  </a:lnTo>
                  <a:lnTo>
                    <a:pt x="4574784" y="171102"/>
                  </a:lnTo>
                  <a:lnTo>
                    <a:pt x="4581906" y="168709"/>
                  </a:lnTo>
                  <a:lnTo>
                    <a:pt x="4691865" y="104574"/>
                  </a:lnTo>
                  <a:lnTo>
                    <a:pt x="4686681" y="104574"/>
                  </a:lnTo>
                  <a:lnTo>
                    <a:pt x="4691904" y="104551"/>
                  </a:lnTo>
                  <a:lnTo>
                    <a:pt x="4724527" y="85524"/>
                  </a:lnTo>
                  <a:lnTo>
                    <a:pt x="4582033" y="2466"/>
                  </a:lnTo>
                  <a:lnTo>
                    <a:pt x="4574839" y="0"/>
                  </a:lnTo>
                  <a:close/>
                </a:path>
                <a:path w="4725034" h="171450">
                  <a:moveTo>
                    <a:pt x="4648850" y="85578"/>
                  </a:moveTo>
                  <a:lnTo>
                    <a:pt x="4616325" y="104551"/>
                  </a:lnTo>
                  <a:lnTo>
                    <a:pt x="4686681" y="104574"/>
                  </a:lnTo>
                  <a:lnTo>
                    <a:pt x="4686681" y="102034"/>
                  </a:lnTo>
                  <a:lnTo>
                    <a:pt x="4677029" y="102034"/>
                  </a:lnTo>
                  <a:lnTo>
                    <a:pt x="4648850" y="85578"/>
                  </a:lnTo>
                  <a:close/>
                </a:path>
                <a:path w="4725034" h="171450">
                  <a:moveTo>
                    <a:pt x="0" y="64950"/>
                  </a:moveTo>
                  <a:lnTo>
                    <a:pt x="0" y="103050"/>
                  </a:lnTo>
                  <a:lnTo>
                    <a:pt x="4616325" y="104551"/>
                  </a:lnTo>
                  <a:lnTo>
                    <a:pt x="4648850" y="85578"/>
                  </a:lnTo>
                  <a:lnTo>
                    <a:pt x="4616097" y="66451"/>
                  </a:lnTo>
                  <a:lnTo>
                    <a:pt x="0" y="64950"/>
                  </a:lnTo>
                  <a:close/>
                </a:path>
                <a:path w="4725034" h="171450">
                  <a:moveTo>
                    <a:pt x="4677029" y="69141"/>
                  </a:moveTo>
                  <a:lnTo>
                    <a:pt x="4648850" y="85578"/>
                  </a:lnTo>
                  <a:lnTo>
                    <a:pt x="4677029" y="102034"/>
                  </a:lnTo>
                  <a:lnTo>
                    <a:pt x="4677029" y="69141"/>
                  </a:lnTo>
                  <a:close/>
                </a:path>
                <a:path w="4725034" h="171450">
                  <a:moveTo>
                    <a:pt x="4686681" y="69141"/>
                  </a:moveTo>
                  <a:lnTo>
                    <a:pt x="4677029" y="69141"/>
                  </a:lnTo>
                  <a:lnTo>
                    <a:pt x="4677029" y="102034"/>
                  </a:lnTo>
                  <a:lnTo>
                    <a:pt x="4686681" y="102034"/>
                  </a:lnTo>
                  <a:lnTo>
                    <a:pt x="4686681" y="69141"/>
                  </a:lnTo>
                  <a:close/>
                </a:path>
                <a:path w="4725034" h="171450">
                  <a:moveTo>
                    <a:pt x="4616097" y="66451"/>
                  </a:moveTo>
                  <a:lnTo>
                    <a:pt x="4648850" y="85578"/>
                  </a:lnTo>
                  <a:lnTo>
                    <a:pt x="4677029" y="69141"/>
                  </a:lnTo>
                  <a:lnTo>
                    <a:pt x="4686681" y="69141"/>
                  </a:lnTo>
                  <a:lnTo>
                    <a:pt x="4686681" y="66474"/>
                  </a:lnTo>
                  <a:lnTo>
                    <a:pt x="4616097" y="66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7"/>
            <p:cNvSpPr/>
            <p:nvPr/>
          </p:nvSpPr>
          <p:spPr>
            <a:xfrm>
              <a:off x="3687083" y="4169537"/>
              <a:ext cx="466725" cy="859790"/>
            </a:xfrm>
            <a:custGeom>
              <a:avLst/>
              <a:gdLst/>
              <a:ahLst/>
              <a:cxnLst/>
              <a:rect l="l" t="t" r="r" b="b"/>
              <a:pathLst>
                <a:path w="466725" h="859789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840613"/>
                  </a:lnTo>
                  <a:lnTo>
                    <a:pt x="68022" y="847982"/>
                  </a:lnTo>
                  <a:lnTo>
                    <a:pt x="72100" y="854043"/>
                  </a:lnTo>
                  <a:lnTo>
                    <a:pt x="78154" y="858150"/>
                  </a:lnTo>
                  <a:lnTo>
                    <a:pt x="85578" y="859663"/>
                  </a:lnTo>
                  <a:lnTo>
                    <a:pt x="466578" y="859663"/>
                  </a:lnTo>
                  <a:lnTo>
                    <a:pt x="466578" y="840613"/>
                  </a:lnTo>
                  <a:lnTo>
                    <a:pt x="104628" y="840613"/>
                  </a:lnTo>
                  <a:lnTo>
                    <a:pt x="85578" y="821563"/>
                  </a:lnTo>
                  <a:lnTo>
                    <a:pt x="104628" y="821563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466725" h="859789">
                  <a:moveTo>
                    <a:pt x="104628" y="821563"/>
                  </a:moveTo>
                  <a:lnTo>
                    <a:pt x="85578" y="821563"/>
                  </a:lnTo>
                  <a:lnTo>
                    <a:pt x="104628" y="840613"/>
                  </a:lnTo>
                  <a:lnTo>
                    <a:pt x="104628" y="821563"/>
                  </a:lnTo>
                  <a:close/>
                </a:path>
                <a:path w="466725" h="859789">
                  <a:moveTo>
                    <a:pt x="466578" y="821563"/>
                  </a:moveTo>
                  <a:lnTo>
                    <a:pt x="104628" y="821563"/>
                  </a:lnTo>
                  <a:lnTo>
                    <a:pt x="104628" y="840613"/>
                  </a:lnTo>
                  <a:lnTo>
                    <a:pt x="466578" y="840613"/>
                  </a:lnTo>
                  <a:lnTo>
                    <a:pt x="466578" y="821563"/>
                  </a:lnTo>
                  <a:close/>
                </a:path>
                <a:path w="466725" h="859789">
                  <a:moveTo>
                    <a:pt x="85578" y="0"/>
                  </a:moveTo>
                  <a:lnTo>
                    <a:pt x="2393" y="142493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5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466725" h="859789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5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3"/>
                  </a:lnTo>
                  <a:lnTo>
                    <a:pt x="107671" y="37846"/>
                  </a:lnTo>
                  <a:close/>
                </a:path>
                <a:path w="466725" h="859789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466725" h="859789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466725" h="859789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38"/>
            <p:cNvSpPr/>
            <p:nvPr/>
          </p:nvSpPr>
          <p:spPr>
            <a:xfrm>
              <a:off x="3082163" y="3932323"/>
              <a:ext cx="539115" cy="171450"/>
            </a:xfrm>
            <a:custGeom>
              <a:avLst/>
              <a:gdLst/>
              <a:ahLst/>
              <a:cxnLst/>
              <a:rect l="l" t="t" r="r" b="b"/>
              <a:pathLst>
                <a:path w="539114" h="171450">
                  <a:moveTo>
                    <a:pt x="505982" y="66018"/>
                  </a:moveTo>
                  <a:lnTo>
                    <a:pt x="500761" y="66018"/>
                  </a:lnTo>
                  <a:lnTo>
                    <a:pt x="500888" y="104118"/>
                  </a:lnTo>
                  <a:lnTo>
                    <a:pt x="430572" y="104421"/>
                  </a:lnTo>
                  <a:lnTo>
                    <a:pt x="377189" y="135868"/>
                  </a:lnTo>
                  <a:lnTo>
                    <a:pt x="371584" y="140918"/>
                  </a:lnTo>
                  <a:lnTo>
                    <a:pt x="368442" y="147504"/>
                  </a:lnTo>
                  <a:lnTo>
                    <a:pt x="367992" y="154781"/>
                  </a:lnTo>
                  <a:lnTo>
                    <a:pt x="370459" y="161903"/>
                  </a:lnTo>
                  <a:lnTo>
                    <a:pt x="375509" y="167509"/>
                  </a:lnTo>
                  <a:lnTo>
                    <a:pt x="382095" y="170650"/>
                  </a:lnTo>
                  <a:lnTo>
                    <a:pt x="389372" y="171100"/>
                  </a:lnTo>
                  <a:lnTo>
                    <a:pt x="396494" y="168634"/>
                  </a:lnTo>
                  <a:lnTo>
                    <a:pt x="538734" y="84941"/>
                  </a:lnTo>
                  <a:lnTo>
                    <a:pt x="505982" y="66018"/>
                  </a:lnTo>
                  <a:close/>
                </a:path>
                <a:path w="539114" h="171450">
                  <a:moveTo>
                    <a:pt x="430324" y="66321"/>
                  </a:moveTo>
                  <a:lnTo>
                    <a:pt x="0" y="68177"/>
                  </a:lnTo>
                  <a:lnTo>
                    <a:pt x="253" y="106277"/>
                  </a:lnTo>
                  <a:lnTo>
                    <a:pt x="430572" y="104421"/>
                  </a:lnTo>
                  <a:lnTo>
                    <a:pt x="463105" y="85256"/>
                  </a:lnTo>
                  <a:lnTo>
                    <a:pt x="430324" y="66321"/>
                  </a:lnTo>
                  <a:close/>
                </a:path>
                <a:path w="539114" h="171450">
                  <a:moveTo>
                    <a:pt x="463105" y="85256"/>
                  </a:moveTo>
                  <a:lnTo>
                    <a:pt x="430572" y="104421"/>
                  </a:lnTo>
                  <a:lnTo>
                    <a:pt x="500888" y="104118"/>
                  </a:lnTo>
                  <a:lnTo>
                    <a:pt x="500879" y="101578"/>
                  </a:lnTo>
                  <a:lnTo>
                    <a:pt x="491363" y="101578"/>
                  </a:lnTo>
                  <a:lnTo>
                    <a:pt x="463105" y="85256"/>
                  </a:lnTo>
                  <a:close/>
                </a:path>
                <a:path w="539114" h="171450">
                  <a:moveTo>
                    <a:pt x="491236" y="68685"/>
                  </a:moveTo>
                  <a:lnTo>
                    <a:pt x="463105" y="85256"/>
                  </a:lnTo>
                  <a:lnTo>
                    <a:pt x="491363" y="101578"/>
                  </a:lnTo>
                  <a:lnTo>
                    <a:pt x="491236" y="68685"/>
                  </a:lnTo>
                  <a:close/>
                </a:path>
                <a:path w="539114" h="171450">
                  <a:moveTo>
                    <a:pt x="500769" y="68685"/>
                  </a:moveTo>
                  <a:lnTo>
                    <a:pt x="491236" y="68685"/>
                  </a:lnTo>
                  <a:lnTo>
                    <a:pt x="491363" y="101578"/>
                  </a:lnTo>
                  <a:lnTo>
                    <a:pt x="500879" y="101578"/>
                  </a:lnTo>
                  <a:lnTo>
                    <a:pt x="500769" y="68685"/>
                  </a:lnTo>
                  <a:close/>
                </a:path>
                <a:path w="539114" h="171450">
                  <a:moveTo>
                    <a:pt x="500761" y="66018"/>
                  </a:moveTo>
                  <a:lnTo>
                    <a:pt x="430324" y="66321"/>
                  </a:lnTo>
                  <a:lnTo>
                    <a:pt x="463105" y="85256"/>
                  </a:lnTo>
                  <a:lnTo>
                    <a:pt x="491236" y="68685"/>
                  </a:lnTo>
                  <a:lnTo>
                    <a:pt x="500769" y="68685"/>
                  </a:lnTo>
                  <a:lnTo>
                    <a:pt x="500761" y="66018"/>
                  </a:lnTo>
                  <a:close/>
                </a:path>
                <a:path w="539114" h="171450">
                  <a:moveTo>
                    <a:pt x="388665" y="0"/>
                  </a:moveTo>
                  <a:lnTo>
                    <a:pt x="381365" y="502"/>
                  </a:lnTo>
                  <a:lnTo>
                    <a:pt x="374802" y="3694"/>
                  </a:lnTo>
                  <a:lnTo>
                    <a:pt x="369824" y="9376"/>
                  </a:lnTo>
                  <a:lnTo>
                    <a:pt x="367379" y="16551"/>
                  </a:lnTo>
                  <a:lnTo>
                    <a:pt x="367887" y="23822"/>
                  </a:lnTo>
                  <a:lnTo>
                    <a:pt x="371109" y="30378"/>
                  </a:lnTo>
                  <a:lnTo>
                    <a:pt x="376809" y="35411"/>
                  </a:lnTo>
                  <a:lnTo>
                    <a:pt x="430324" y="66321"/>
                  </a:lnTo>
                  <a:lnTo>
                    <a:pt x="505982" y="66018"/>
                  </a:lnTo>
                  <a:lnTo>
                    <a:pt x="395859" y="2391"/>
                  </a:lnTo>
                  <a:lnTo>
                    <a:pt x="388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1"/>
            <p:cNvSpPr/>
            <p:nvPr/>
          </p:nvSpPr>
          <p:spPr>
            <a:xfrm>
              <a:off x="1104265" y="3933518"/>
              <a:ext cx="838835" cy="171450"/>
            </a:xfrm>
            <a:custGeom>
              <a:avLst/>
              <a:gdLst/>
              <a:ahLst/>
              <a:cxnLst/>
              <a:rect l="l" t="t" r="r" b="b"/>
              <a:pathLst>
                <a:path w="838835" h="171450">
                  <a:moveTo>
                    <a:pt x="729954" y="104765"/>
                  </a:moveTo>
                  <a:lnTo>
                    <a:pt x="676401" y="135816"/>
                  </a:lnTo>
                  <a:lnTo>
                    <a:pt x="670776" y="140795"/>
                  </a:lnTo>
                  <a:lnTo>
                    <a:pt x="667591" y="147357"/>
                  </a:lnTo>
                  <a:lnTo>
                    <a:pt x="667097" y="154658"/>
                  </a:lnTo>
                  <a:lnTo>
                    <a:pt x="669544" y="161851"/>
                  </a:lnTo>
                  <a:lnTo>
                    <a:pt x="674522" y="167477"/>
                  </a:lnTo>
                  <a:lnTo>
                    <a:pt x="681085" y="170662"/>
                  </a:lnTo>
                  <a:lnTo>
                    <a:pt x="688385" y="171156"/>
                  </a:lnTo>
                  <a:lnTo>
                    <a:pt x="695579" y="168709"/>
                  </a:lnTo>
                  <a:lnTo>
                    <a:pt x="805655" y="104955"/>
                  </a:lnTo>
                  <a:lnTo>
                    <a:pt x="800481" y="104955"/>
                  </a:lnTo>
                  <a:lnTo>
                    <a:pt x="729954" y="104765"/>
                  </a:lnTo>
                  <a:close/>
                </a:path>
                <a:path w="838835" h="171450">
                  <a:moveTo>
                    <a:pt x="762682" y="85789"/>
                  </a:moveTo>
                  <a:lnTo>
                    <a:pt x="729954" y="104765"/>
                  </a:lnTo>
                  <a:lnTo>
                    <a:pt x="800481" y="104955"/>
                  </a:lnTo>
                  <a:lnTo>
                    <a:pt x="800481" y="102288"/>
                  </a:lnTo>
                  <a:lnTo>
                    <a:pt x="790829" y="102288"/>
                  </a:lnTo>
                  <a:lnTo>
                    <a:pt x="762682" y="85789"/>
                  </a:lnTo>
                  <a:close/>
                </a:path>
                <a:path w="838835" h="171450">
                  <a:moveTo>
                    <a:pt x="688838" y="0"/>
                  </a:moveTo>
                  <a:lnTo>
                    <a:pt x="681561" y="450"/>
                  </a:lnTo>
                  <a:lnTo>
                    <a:pt x="674975" y="3591"/>
                  </a:lnTo>
                  <a:lnTo>
                    <a:pt x="669925" y="9197"/>
                  </a:lnTo>
                  <a:lnTo>
                    <a:pt x="667458" y="16392"/>
                  </a:lnTo>
                  <a:lnTo>
                    <a:pt x="667908" y="23707"/>
                  </a:lnTo>
                  <a:lnTo>
                    <a:pt x="671050" y="30307"/>
                  </a:lnTo>
                  <a:lnTo>
                    <a:pt x="676656" y="35359"/>
                  </a:lnTo>
                  <a:lnTo>
                    <a:pt x="730060" y="66665"/>
                  </a:lnTo>
                  <a:lnTo>
                    <a:pt x="800481" y="66855"/>
                  </a:lnTo>
                  <a:lnTo>
                    <a:pt x="800481" y="104955"/>
                  </a:lnTo>
                  <a:lnTo>
                    <a:pt x="805655" y="104955"/>
                  </a:lnTo>
                  <a:lnTo>
                    <a:pt x="838326" y="86032"/>
                  </a:lnTo>
                  <a:lnTo>
                    <a:pt x="695960" y="2466"/>
                  </a:lnTo>
                  <a:lnTo>
                    <a:pt x="688838" y="0"/>
                  </a:lnTo>
                  <a:close/>
                </a:path>
                <a:path w="838835" h="171450">
                  <a:moveTo>
                    <a:pt x="0" y="64696"/>
                  </a:moveTo>
                  <a:lnTo>
                    <a:pt x="0" y="102796"/>
                  </a:lnTo>
                  <a:lnTo>
                    <a:pt x="729954" y="104765"/>
                  </a:lnTo>
                  <a:lnTo>
                    <a:pt x="762682" y="85789"/>
                  </a:lnTo>
                  <a:lnTo>
                    <a:pt x="730060" y="66665"/>
                  </a:lnTo>
                  <a:lnTo>
                    <a:pt x="0" y="64696"/>
                  </a:lnTo>
                  <a:close/>
                </a:path>
                <a:path w="838835" h="171450">
                  <a:moveTo>
                    <a:pt x="790956" y="69395"/>
                  </a:moveTo>
                  <a:lnTo>
                    <a:pt x="762682" y="85789"/>
                  </a:lnTo>
                  <a:lnTo>
                    <a:pt x="790829" y="102288"/>
                  </a:lnTo>
                  <a:lnTo>
                    <a:pt x="790956" y="69395"/>
                  </a:lnTo>
                  <a:close/>
                </a:path>
                <a:path w="838835" h="171450">
                  <a:moveTo>
                    <a:pt x="800481" y="69395"/>
                  </a:moveTo>
                  <a:lnTo>
                    <a:pt x="790956" y="69395"/>
                  </a:lnTo>
                  <a:lnTo>
                    <a:pt x="790829" y="102288"/>
                  </a:lnTo>
                  <a:lnTo>
                    <a:pt x="800481" y="102288"/>
                  </a:lnTo>
                  <a:lnTo>
                    <a:pt x="800481" y="69395"/>
                  </a:lnTo>
                  <a:close/>
                </a:path>
                <a:path w="838835" h="171450">
                  <a:moveTo>
                    <a:pt x="730060" y="66665"/>
                  </a:moveTo>
                  <a:lnTo>
                    <a:pt x="762682" y="85789"/>
                  </a:lnTo>
                  <a:lnTo>
                    <a:pt x="790956" y="69395"/>
                  </a:lnTo>
                  <a:lnTo>
                    <a:pt x="800481" y="69395"/>
                  </a:lnTo>
                  <a:lnTo>
                    <a:pt x="800481" y="66855"/>
                  </a:lnTo>
                  <a:lnTo>
                    <a:pt x="730060" y="66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2"/>
            <p:cNvSpPr txBox="1"/>
            <p:nvPr/>
          </p:nvSpPr>
          <p:spPr>
            <a:xfrm>
              <a:off x="7810245" y="4083000"/>
              <a:ext cx="773430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y</a:t>
              </a:r>
              <a:r>
                <a:rPr lang="pt-BR"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[</a:t>
              </a:r>
              <a:r>
                <a:rPr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n</a:t>
              </a:r>
              <a:r>
                <a:rPr lang="pt-BR"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]</a:t>
              </a:r>
              <a:endParaRPr sz="28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24" name="object 48"/>
            <p:cNvSpPr txBox="1"/>
            <p:nvPr/>
          </p:nvSpPr>
          <p:spPr>
            <a:xfrm>
              <a:off x="981075" y="3820034"/>
              <a:ext cx="2181225" cy="66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5035">
                <a:lnSpc>
                  <a:spcPts val="2475"/>
                </a:lnSpc>
                <a:spcBef>
                  <a:spcPts val="100"/>
                </a:spcBef>
                <a:tabLst>
                  <a:tab pos="1601470" algn="l"/>
                </a:tabLst>
              </a:pPr>
              <a:endParaRPr sz="28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  <a:p>
              <a:pPr marL="12700">
                <a:lnSpc>
                  <a:spcPts val="2475"/>
                </a:lnSpc>
              </a:pPr>
              <a:r>
                <a:rPr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x</a:t>
              </a:r>
              <a:r>
                <a:rPr lang="pt-BR"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[</a:t>
              </a:r>
              <a:r>
                <a:rPr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n</a:t>
              </a:r>
              <a:r>
                <a:rPr lang="pt-BR"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]</a:t>
              </a:r>
              <a:endParaRPr sz="28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25" name="object 50"/>
            <p:cNvSpPr/>
            <p:nvPr/>
          </p:nvSpPr>
          <p:spPr>
            <a:xfrm>
              <a:off x="6820534" y="4017265"/>
              <a:ext cx="629285" cy="1078865"/>
            </a:xfrm>
            <a:custGeom>
              <a:avLst/>
              <a:gdLst/>
              <a:ahLst/>
              <a:cxnLst/>
              <a:rect l="l" t="t" r="r" b="b"/>
              <a:pathLst>
                <a:path w="629284" h="1078864">
                  <a:moveTo>
                    <a:pt x="149689" y="907236"/>
                  </a:moveTo>
                  <a:lnTo>
                    <a:pt x="142494" y="909701"/>
                  </a:lnTo>
                  <a:lnTo>
                    <a:pt x="0" y="992886"/>
                  </a:lnTo>
                  <a:lnTo>
                    <a:pt x="142494" y="1075944"/>
                  </a:lnTo>
                  <a:lnTo>
                    <a:pt x="149689" y="1078408"/>
                  </a:lnTo>
                  <a:lnTo>
                    <a:pt x="157003" y="1077944"/>
                  </a:lnTo>
                  <a:lnTo>
                    <a:pt x="163603" y="1074765"/>
                  </a:lnTo>
                  <a:lnTo>
                    <a:pt x="168656" y="1069086"/>
                  </a:lnTo>
                  <a:lnTo>
                    <a:pt x="171049" y="1061964"/>
                  </a:lnTo>
                  <a:lnTo>
                    <a:pt x="170561" y="1054687"/>
                  </a:lnTo>
                  <a:lnTo>
                    <a:pt x="167405" y="1048101"/>
                  </a:lnTo>
                  <a:lnTo>
                    <a:pt x="161798" y="1043051"/>
                  </a:lnTo>
                  <a:lnTo>
                    <a:pt x="108458" y="1011936"/>
                  </a:lnTo>
                  <a:lnTo>
                    <a:pt x="37846" y="1011936"/>
                  </a:lnTo>
                  <a:lnTo>
                    <a:pt x="37846" y="973836"/>
                  </a:lnTo>
                  <a:lnTo>
                    <a:pt x="108240" y="973836"/>
                  </a:lnTo>
                  <a:lnTo>
                    <a:pt x="161798" y="942594"/>
                  </a:lnTo>
                  <a:lnTo>
                    <a:pt x="167405" y="937561"/>
                  </a:lnTo>
                  <a:lnTo>
                    <a:pt x="170561" y="931005"/>
                  </a:lnTo>
                  <a:lnTo>
                    <a:pt x="171049" y="923734"/>
                  </a:lnTo>
                  <a:lnTo>
                    <a:pt x="168656" y="916559"/>
                  </a:lnTo>
                  <a:lnTo>
                    <a:pt x="163603" y="910879"/>
                  </a:lnTo>
                  <a:lnTo>
                    <a:pt x="157003" y="907700"/>
                  </a:lnTo>
                  <a:lnTo>
                    <a:pt x="149689" y="907236"/>
                  </a:lnTo>
                  <a:close/>
                </a:path>
                <a:path w="629284" h="1078864">
                  <a:moveTo>
                    <a:pt x="108240" y="973836"/>
                  </a:moveTo>
                  <a:lnTo>
                    <a:pt x="37846" y="973836"/>
                  </a:lnTo>
                  <a:lnTo>
                    <a:pt x="37846" y="1011936"/>
                  </a:lnTo>
                  <a:lnTo>
                    <a:pt x="108458" y="1011936"/>
                  </a:lnTo>
                  <a:lnTo>
                    <a:pt x="103886" y="1009269"/>
                  </a:lnTo>
                  <a:lnTo>
                    <a:pt x="47498" y="1009269"/>
                  </a:lnTo>
                  <a:lnTo>
                    <a:pt x="47498" y="976376"/>
                  </a:lnTo>
                  <a:lnTo>
                    <a:pt x="103885" y="976376"/>
                  </a:lnTo>
                  <a:lnTo>
                    <a:pt x="108240" y="973836"/>
                  </a:lnTo>
                  <a:close/>
                </a:path>
                <a:path w="629284" h="1078864">
                  <a:moveTo>
                    <a:pt x="590804" y="973836"/>
                  </a:moveTo>
                  <a:lnTo>
                    <a:pt x="108240" y="973836"/>
                  </a:lnTo>
                  <a:lnTo>
                    <a:pt x="75692" y="992822"/>
                  </a:lnTo>
                  <a:lnTo>
                    <a:pt x="108458" y="1011936"/>
                  </a:lnTo>
                  <a:lnTo>
                    <a:pt x="609854" y="1011936"/>
                  </a:lnTo>
                  <a:lnTo>
                    <a:pt x="617277" y="1010423"/>
                  </a:lnTo>
                  <a:lnTo>
                    <a:pt x="623331" y="1006316"/>
                  </a:lnTo>
                  <a:lnTo>
                    <a:pt x="627409" y="1000255"/>
                  </a:lnTo>
                  <a:lnTo>
                    <a:pt x="628904" y="992886"/>
                  </a:lnTo>
                  <a:lnTo>
                    <a:pt x="590804" y="992886"/>
                  </a:lnTo>
                  <a:lnTo>
                    <a:pt x="590804" y="973836"/>
                  </a:lnTo>
                  <a:close/>
                </a:path>
                <a:path w="629284" h="1078864">
                  <a:moveTo>
                    <a:pt x="47498" y="976376"/>
                  </a:moveTo>
                  <a:lnTo>
                    <a:pt x="47498" y="1009269"/>
                  </a:lnTo>
                  <a:lnTo>
                    <a:pt x="75692" y="992822"/>
                  </a:lnTo>
                  <a:lnTo>
                    <a:pt x="47498" y="976376"/>
                  </a:lnTo>
                  <a:close/>
                </a:path>
                <a:path w="629284" h="1078864">
                  <a:moveTo>
                    <a:pt x="75692" y="992822"/>
                  </a:moveTo>
                  <a:lnTo>
                    <a:pt x="47498" y="1009269"/>
                  </a:lnTo>
                  <a:lnTo>
                    <a:pt x="103886" y="1009269"/>
                  </a:lnTo>
                  <a:lnTo>
                    <a:pt x="75692" y="992822"/>
                  </a:lnTo>
                  <a:close/>
                </a:path>
                <a:path w="629284" h="1078864">
                  <a:moveTo>
                    <a:pt x="628904" y="0"/>
                  </a:moveTo>
                  <a:lnTo>
                    <a:pt x="590804" y="0"/>
                  </a:lnTo>
                  <a:lnTo>
                    <a:pt x="590804" y="992886"/>
                  </a:lnTo>
                  <a:lnTo>
                    <a:pt x="609854" y="973836"/>
                  </a:lnTo>
                  <a:lnTo>
                    <a:pt x="628904" y="973836"/>
                  </a:lnTo>
                  <a:lnTo>
                    <a:pt x="628904" y="0"/>
                  </a:lnTo>
                  <a:close/>
                </a:path>
                <a:path w="629284" h="1078864">
                  <a:moveTo>
                    <a:pt x="628904" y="973836"/>
                  </a:moveTo>
                  <a:lnTo>
                    <a:pt x="609854" y="973836"/>
                  </a:lnTo>
                  <a:lnTo>
                    <a:pt x="590804" y="992886"/>
                  </a:lnTo>
                  <a:lnTo>
                    <a:pt x="628904" y="992886"/>
                  </a:lnTo>
                  <a:lnTo>
                    <a:pt x="628904" y="973836"/>
                  </a:lnTo>
                  <a:close/>
                </a:path>
                <a:path w="629284" h="1078864">
                  <a:moveTo>
                    <a:pt x="103885" y="976376"/>
                  </a:moveTo>
                  <a:lnTo>
                    <a:pt x="47498" y="976376"/>
                  </a:lnTo>
                  <a:lnTo>
                    <a:pt x="75692" y="992822"/>
                  </a:lnTo>
                  <a:lnTo>
                    <a:pt x="103885" y="976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1"/>
            <p:cNvSpPr/>
            <p:nvPr/>
          </p:nvSpPr>
          <p:spPr>
            <a:xfrm>
              <a:off x="5039995" y="4950968"/>
              <a:ext cx="1170305" cy="114300"/>
            </a:xfrm>
            <a:custGeom>
              <a:avLst/>
              <a:gdLst/>
              <a:ahLst/>
              <a:cxnLst/>
              <a:rect l="l" t="t" r="r" b="b"/>
              <a:pathLst>
                <a:path w="1170304" h="114300">
                  <a:moveTo>
                    <a:pt x="114426" y="0"/>
                  </a:moveTo>
                  <a:lnTo>
                    <a:pt x="0" y="56896"/>
                  </a:lnTo>
                  <a:lnTo>
                    <a:pt x="114173" y="114300"/>
                  </a:lnTo>
                  <a:lnTo>
                    <a:pt x="114257" y="76111"/>
                  </a:lnTo>
                  <a:lnTo>
                    <a:pt x="95250" y="76073"/>
                  </a:lnTo>
                  <a:lnTo>
                    <a:pt x="95250" y="37973"/>
                  </a:lnTo>
                  <a:lnTo>
                    <a:pt x="114342" y="37973"/>
                  </a:lnTo>
                  <a:lnTo>
                    <a:pt x="114426" y="0"/>
                  </a:lnTo>
                  <a:close/>
                </a:path>
                <a:path w="1170304" h="114300">
                  <a:moveTo>
                    <a:pt x="114342" y="38011"/>
                  </a:moveTo>
                  <a:lnTo>
                    <a:pt x="114257" y="76111"/>
                  </a:lnTo>
                  <a:lnTo>
                    <a:pt x="1169796" y="78232"/>
                  </a:lnTo>
                  <a:lnTo>
                    <a:pt x="1169923" y="40132"/>
                  </a:lnTo>
                  <a:lnTo>
                    <a:pt x="114342" y="38011"/>
                  </a:lnTo>
                  <a:close/>
                </a:path>
                <a:path w="1170304" h="114300">
                  <a:moveTo>
                    <a:pt x="95250" y="37973"/>
                  </a:moveTo>
                  <a:lnTo>
                    <a:pt x="95250" y="76073"/>
                  </a:lnTo>
                  <a:lnTo>
                    <a:pt x="114257" y="76111"/>
                  </a:lnTo>
                  <a:lnTo>
                    <a:pt x="114342" y="38011"/>
                  </a:lnTo>
                  <a:lnTo>
                    <a:pt x="95250" y="37973"/>
                  </a:lnTo>
                  <a:close/>
                </a:path>
                <a:path w="1170304" h="114300">
                  <a:moveTo>
                    <a:pt x="114342" y="37973"/>
                  </a:moveTo>
                  <a:lnTo>
                    <a:pt x="95250" y="37973"/>
                  </a:lnTo>
                  <a:lnTo>
                    <a:pt x="114342" y="38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2"/>
            <p:cNvSpPr txBox="1"/>
            <p:nvPr/>
          </p:nvSpPr>
          <p:spPr>
            <a:xfrm>
              <a:off x="3340227" y="3061843"/>
              <a:ext cx="5350510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pt-BR"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y[</a:t>
              </a:r>
              <a:r>
                <a:rPr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n</a:t>
              </a:r>
              <a:r>
                <a:rPr lang="pt-BR"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]</a:t>
              </a:r>
              <a:r>
                <a:rPr sz="2800" b="1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 </a:t>
              </a:r>
              <a:r>
                <a:rPr sz="2800" b="1" dirty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 </a:t>
              </a:r>
              <a:r>
                <a:rPr sz="2800" b="1" spc="-5" dirty="0" err="1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a</a:t>
              </a:r>
              <a:r>
                <a:rPr sz="2800" b="1" spc="-5" dirty="0" err="1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MS Gothic"/>
                </a:rPr>
                <a:t>‧</a:t>
              </a:r>
              <a:r>
                <a:rPr sz="2800" b="1" spc="-5" dirty="0" err="1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y</a:t>
              </a:r>
              <a:r>
                <a:rPr lang="pt-BR"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[</a:t>
              </a:r>
              <a:r>
                <a:rPr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n-1</a:t>
              </a:r>
              <a:r>
                <a:rPr lang="pt-BR"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] </a:t>
              </a:r>
              <a:r>
                <a:rPr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+</a:t>
              </a:r>
              <a:r>
                <a:rPr lang="pt-BR"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 (</a:t>
              </a:r>
              <a:r>
                <a:rPr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1-a</a:t>
              </a:r>
              <a:r>
                <a:rPr lang="pt-BR" sz="2800" b="1" spc="-5" dirty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)</a:t>
              </a:r>
              <a:r>
                <a:rPr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MS Gothic"/>
                </a:rPr>
                <a:t>‧</a:t>
              </a:r>
              <a:r>
                <a:rPr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x</a:t>
              </a:r>
              <a:r>
                <a:rPr lang="pt-BR"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[</a:t>
              </a:r>
              <a:r>
                <a:rPr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n</a:t>
              </a:r>
              <a:r>
                <a:rPr lang="pt-BR" sz="2800" b="1" spc="-5" dirty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]</a:t>
              </a:r>
              <a:endParaRPr sz="28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923973" y="3761062"/>
              <a:ext cx="1162127" cy="517835"/>
            </a:xfrm>
            <a:prstGeom prst="roundRect">
              <a:avLst>
                <a:gd name="adj" fmla="val 15835"/>
              </a:avLst>
            </a:prstGeom>
            <a:solidFill>
              <a:srgbClr val="00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1-a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42735" y="4744918"/>
              <a:ext cx="898268" cy="517835"/>
            </a:xfrm>
            <a:prstGeom prst="roundRect">
              <a:avLst>
                <a:gd name="adj" fmla="val 15835"/>
              </a:avLst>
            </a:prstGeom>
            <a:solidFill>
              <a:srgbClr val="00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752315" y="4726291"/>
              <a:ext cx="1382861" cy="517835"/>
            </a:xfrm>
            <a:prstGeom prst="roundRect">
              <a:avLst>
                <a:gd name="adj" fmla="val 15835"/>
              </a:avLst>
            </a:prstGeom>
            <a:solidFill>
              <a:srgbClr val="00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atraso</a:t>
              </a:r>
              <a:endParaRPr lang="en-US" sz="3200" b="1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23" name="object 43"/>
            <p:cNvSpPr txBox="1"/>
            <p:nvPr/>
          </p:nvSpPr>
          <p:spPr>
            <a:xfrm>
              <a:off x="2905897" y="5252268"/>
              <a:ext cx="3486243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381125" algn="ctr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y</a:t>
              </a:r>
              <a:r>
                <a:rPr lang="pt-BR"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[</a:t>
              </a:r>
              <a:r>
                <a:rPr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n-1</a:t>
              </a:r>
              <a:r>
                <a:rPr lang="pt-BR" sz="2800" b="1" spc="-5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]</a:t>
              </a:r>
              <a:endParaRPr sz="28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6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2790952" y="4891985"/>
            <a:ext cx="4807861" cy="1074457"/>
          </a:xfrm>
          <a:prstGeom prst="roundRect">
            <a:avLst/>
          </a:prstGeom>
          <a:solidFill>
            <a:srgbClr val="A1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cap="all" dirty="0" smtClean="0">
                <a:latin typeface="Trebuchet MS" panose="020B0603020202020204" pitchFamily="34" charset="0"/>
              </a:rPr>
              <a:t>R</a:t>
            </a:r>
            <a:r>
              <a:rPr lang="en-US" sz="2400" b="1" dirty="0" smtClean="0">
                <a:latin typeface="Trebuchet MS" panose="020B0603020202020204" pitchFamily="34" charset="0"/>
              </a:rPr>
              <a:t>x</a:t>
            </a:r>
            <a:endParaRPr lang="pt-BR" b="1" dirty="0">
              <a:latin typeface="Trebuchet MS" panose="020B0603020202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782993" y="2662927"/>
            <a:ext cx="4807861" cy="1090135"/>
          </a:xfrm>
          <a:prstGeom prst="roundRect">
            <a:avLst/>
          </a:prstGeom>
          <a:solidFill>
            <a:srgbClr val="A1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cap="all" dirty="0" err="1" smtClean="0">
                <a:latin typeface="Trebuchet MS" panose="020B0603020202020204" pitchFamily="34" charset="0"/>
              </a:rPr>
              <a:t>t</a:t>
            </a:r>
            <a:r>
              <a:rPr lang="en-US" sz="2400" b="1" dirty="0" err="1" smtClean="0">
                <a:latin typeface="Trebuchet MS" panose="020B0603020202020204" pitchFamily="34" charset="0"/>
              </a:rPr>
              <a:t>x</a:t>
            </a:r>
            <a:endParaRPr lang="pt-BR" b="1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Canal de tempo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contínuo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2509" y="2937192"/>
            <a:ext cx="1133373" cy="2775888"/>
            <a:chOff x="1086366" y="3065122"/>
            <a:chExt cx="936265" cy="2775888"/>
          </a:xfrm>
        </p:grpSpPr>
        <p:sp>
          <p:nvSpPr>
            <p:cNvPr id="5" name="Rounded Rectangle 4"/>
            <p:cNvSpPr/>
            <p:nvPr/>
          </p:nvSpPr>
          <p:spPr>
            <a:xfrm>
              <a:off x="1086367" y="3065122"/>
              <a:ext cx="936264" cy="344127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86366" y="5496883"/>
              <a:ext cx="936264" cy="344127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.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7827725" y="4073136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32" idx="1"/>
            <a:endCxn id="5" idx="3"/>
          </p:cNvCxnSpPr>
          <p:nvPr/>
        </p:nvCxnSpPr>
        <p:spPr>
          <a:xfrm flipH="1">
            <a:off x="1855882" y="3107130"/>
            <a:ext cx="988161" cy="212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6" idx="3"/>
            <a:endCxn id="33" idx="1"/>
          </p:cNvCxnSpPr>
          <p:nvPr/>
        </p:nvCxnSpPr>
        <p:spPr>
          <a:xfrm>
            <a:off x="7536227" y="3107130"/>
            <a:ext cx="921498" cy="588006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1"/>
            <a:endCxn id="22" idx="3"/>
          </p:cNvCxnSpPr>
          <p:nvPr/>
        </p:nvCxnSpPr>
        <p:spPr>
          <a:xfrm flipH="1" flipV="1">
            <a:off x="1855881" y="5541017"/>
            <a:ext cx="988162" cy="212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27" idx="3"/>
          </p:cNvCxnSpPr>
          <p:nvPr/>
        </p:nvCxnSpPr>
        <p:spPr>
          <a:xfrm rot="5400000">
            <a:off x="7702972" y="4788391"/>
            <a:ext cx="588008" cy="921498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44043" y="2708157"/>
            <a:ext cx="1692680" cy="3233959"/>
            <a:chOff x="3418720" y="2945021"/>
            <a:chExt cx="1692680" cy="3233959"/>
          </a:xfrm>
        </p:grpSpPr>
        <p:sp>
          <p:nvSpPr>
            <p:cNvPr id="32" name="Rounded Rectangle 31"/>
            <p:cNvSpPr/>
            <p:nvPr/>
          </p:nvSpPr>
          <p:spPr>
            <a:xfrm>
              <a:off x="3418720" y="2945021"/>
              <a:ext cx="1692680" cy="797945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Bits para</a:t>
              </a:r>
            </a:p>
            <a:p>
              <a:pPr algn="ctr"/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Onda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Discreta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18720" y="5381035"/>
              <a:ext cx="1692680" cy="797945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Onda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discreta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 para bits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38" name="Straight Arrow Connector 37"/>
          <p:cNvCxnSpPr>
            <a:stCxn id="26" idx="1"/>
            <a:endCxn id="32" idx="3"/>
          </p:cNvCxnSpPr>
          <p:nvPr/>
        </p:nvCxnSpPr>
        <p:spPr>
          <a:xfrm flipH="1">
            <a:off x="4536723" y="3107130"/>
            <a:ext cx="130682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1"/>
            <a:endCxn id="34" idx="3"/>
          </p:cNvCxnSpPr>
          <p:nvPr/>
        </p:nvCxnSpPr>
        <p:spPr>
          <a:xfrm flipH="1">
            <a:off x="4536723" y="5543144"/>
            <a:ext cx="130682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37230" y="4110212"/>
            <a:ext cx="1871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Discreto</a:t>
            </a:r>
            <a:endParaRPr lang="pt-BR" sz="24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67659" y="4110212"/>
            <a:ext cx="666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endParaRPr lang="pt-BR" sz="24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43547" y="2708157"/>
            <a:ext cx="1692680" cy="3233959"/>
            <a:chOff x="3418720" y="2945021"/>
            <a:chExt cx="1692680" cy="3233959"/>
          </a:xfrm>
        </p:grpSpPr>
        <p:sp>
          <p:nvSpPr>
            <p:cNvPr id="26" name="Rounded Rectangle 25"/>
            <p:cNvSpPr/>
            <p:nvPr/>
          </p:nvSpPr>
          <p:spPr>
            <a:xfrm>
              <a:off x="3418720" y="2945021"/>
              <a:ext cx="1692680" cy="797945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“</a:t>
              </a:r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segurador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”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418720" y="5381035"/>
              <a:ext cx="1692680" cy="797945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amostrador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V="1">
            <a:off x="3665016" y="3760337"/>
            <a:ext cx="1798" cy="109986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49"/>
          <p:cNvSpPr/>
          <p:nvPr/>
        </p:nvSpPr>
        <p:spPr>
          <a:xfrm>
            <a:off x="7521949" y="2228919"/>
            <a:ext cx="1562100" cy="512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50"/>
          <p:cNvSpPr/>
          <p:nvPr/>
        </p:nvSpPr>
        <p:spPr>
          <a:xfrm>
            <a:off x="7514329" y="5923663"/>
            <a:ext cx="1577340" cy="55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51"/>
          <p:cNvSpPr txBox="1"/>
          <p:nvPr/>
        </p:nvSpPr>
        <p:spPr>
          <a:xfrm>
            <a:off x="5433132" y="2077882"/>
            <a:ext cx="589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x[</a:t>
            </a:r>
            <a:r>
              <a:rPr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n</a:t>
            </a: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]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1" name="object 53"/>
          <p:cNvSpPr/>
          <p:nvPr/>
        </p:nvSpPr>
        <p:spPr>
          <a:xfrm>
            <a:off x="4318366" y="2218250"/>
            <a:ext cx="1586484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54"/>
          <p:cNvSpPr/>
          <p:nvPr/>
        </p:nvSpPr>
        <p:spPr>
          <a:xfrm>
            <a:off x="4310746" y="5941190"/>
            <a:ext cx="1601724" cy="5196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51"/>
          <p:cNvSpPr txBox="1"/>
          <p:nvPr/>
        </p:nvSpPr>
        <p:spPr>
          <a:xfrm>
            <a:off x="8716691" y="2094747"/>
            <a:ext cx="589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x(t)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4" name="object 51"/>
          <p:cNvSpPr txBox="1"/>
          <p:nvPr/>
        </p:nvSpPr>
        <p:spPr>
          <a:xfrm>
            <a:off x="8633229" y="5695734"/>
            <a:ext cx="589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y(t)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5" name="object 51"/>
          <p:cNvSpPr txBox="1"/>
          <p:nvPr/>
        </p:nvSpPr>
        <p:spPr>
          <a:xfrm>
            <a:off x="5849430" y="5959035"/>
            <a:ext cx="589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y</a:t>
            </a: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[n]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54632" y="4110212"/>
            <a:ext cx="1972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Contínuo</a:t>
            </a:r>
            <a:endParaRPr lang="pt-BR" sz="24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079312" y="3760337"/>
            <a:ext cx="1798" cy="109986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83389" y="2343844"/>
            <a:ext cx="56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1, 0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83389" y="5971859"/>
            <a:ext cx="56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1, 0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00" y="687600"/>
            <a:ext cx="10880284" cy="1325563"/>
          </a:xfrm>
        </p:spPr>
        <p:txBody>
          <a:bodyPr/>
          <a:lstStyle/>
          <a:p>
            <a:r>
              <a:rPr lang="en-US" sz="5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sz="5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recursivo</a:t>
            </a:r>
            <a:endParaRPr lang="pt-BR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a = ½ e y[n&lt;0] = 0.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y[n] = 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a‧y[n-1] + (1-a)‧x[n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y[n-1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x[n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x[n] = 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[1, 0, 0, 0, ...]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76366"/>
              </p:ext>
            </p:extLst>
          </p:nvPr>
        </p:nvGraphicFramePr>
        <p:xfrm>
          <a:off x="1202901" y="4223491"/>
          <a:ext cx="1075571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75571">
                  <a:extLst>
                    <a:ext uri="{9D8B030D-6E8A-4147-A177-3AD203B41FA5}">
                      <a16:colId xmlns:a16="http://schemas.microsoft.com/office/drawing/2014/main" val="4107364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n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40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x[n]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y[n]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6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0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00" y="687600"/>
            <a:ext cx="10880284" cy="1325563"/>
          </a:xfrm>
        </p:spPr>
        <p:txBody>
          <a:bodyPr/>
          <a:lstStyle/>
          <a:p>
            <a:r>
              <a:rPr lang="en-US" sz="5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sz="5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recursivo</a:t>
            </a:r>
            <a:endParaRPr lang="pt-BR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a = ½ e y[n&lt;0] = 0.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y[n] = 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a‧y[n-1] + (1-a)‧x[n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y[n-1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x[n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x[n] = 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[1, 0, 0, 0, ...]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02901" y="4223491"/>
          <a:ext cx="3235571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75571">
                  <a:extLst>
                    <a:ext uri="{9D8B030D-6E8A-4147-A177-3AD203B41FA5}">
                      <a16:colId xmlns:a16="http://schemas.microsoft.com/office/drawing/2014/main" val="410736472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463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n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40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x[n]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B05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</a:t>
                      </a:r>
                      <a:endParaRPr lang="pt-BR" sz="2400" dirty="0">
                        <a:solidFill>
                          <a:srgbClr val="00B050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y[n]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½</a:t>
                      </a:r>
                      <a:r>
                        <a:rPr lang="pt-BR" sz="2400" spc="-5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‧</a:t>
                      </a:r>
                      <a:r>
                        <a:rPr lang="pt-BR" sz="2400" spc="-5" dirty="0" smtClean="0">
                          <a:solidFill>
                            <a:srgbClr val="C0000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0</a:t>
                      </a:r>
                      <a:r>
                        <a:rPr lang="en-US" sz="2400" baseline="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 + </a:t>
                      </a:r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½</a:t>
                      </a:r>
                      <a:r>
                        <a:rPr lang="pt-BR" sz="2400" spc="-5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‧</a:t>
                      </a:r>
                      <a:r>
                        <a:rPr lang="en-US" sz="2400" spc="0" baseline="0" dirty="0" smtClean="0">
                          <a:solidFill>
                            <a:srgbClr val="00B05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+mn-cs"/>
                        </a:rPr>
                        <a:t>1</a:t>
                      </a:r>
                      <a:endParaRPr lang="pt-BR" sz="2400" dirty="0" smtClean="0">
                        <a:solidFill>
                          <a:srgbClr val="00B050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6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00" y="687600"/>
            <a:ext cx="10880284" cy="1325563"/>
          </a:xfrm>
        </p:spPr>
        <p:txBody>
          <a:bodyPr/>
          <a:lstStyle/>
          <a:p>
            <a:r>
              <a:rPr lang="en-US" sz="5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sz="5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recursivo</a:t>
            </a:r>
            <a:endParaRPr lang="pt-BR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a = ½ e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y[n&lt;0] =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y[n] = 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a‧y[n-1] + (1-a)‧x[n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y[n-1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x[n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x[n] = 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[1, 0, 0, 0, ...]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16484"/>
              </p:ext>
            </p:extLst>
          </p:nvPr>
        </p:nvGraphicFramePr>
        <p:xfrm>
          <a:off x="1202901" y="4223491"/>
          <a:ext cx="4311142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75571">
                  <a:extLst>
                    <a:ext uri="{9D8B030D-6E8A-4147-A177-3AD203B41FA5}">
                      <a16:colId xmlns:a16="http://schemas.microsoft.com/office/drawing/2014/main" val="4107364727"/>
                    </a:ext>
                  </a:extLst>
                </a:gridCol>
                <a:gridCol w="1075571">
                  <a:extLst>
                    <a:ext uri="{9D8B030D-6E8A-4147-A177-3AD203B41FA5}">
                      <a16:colId xmlns:a16="http://schemas.microsoft.com/office/drawing/2014/main" val="143463408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180824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n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40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x[n]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B05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solidFill>
                          <a:srgbClr val="00B050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y[n]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C0000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1/2</a:t>
                      </a:r>
                      <a:endParaRPr lang="pt-BR" sz="2400" dirty="0">
                        <a:solidFill>
                          <a:srgbClr val="C00000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½</a:t>
                      </a:r>
                      <a:r>
                        <a:rPr lang="pt-BR" sz="2400" spc="-5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‧</a:t>
                      </a:r>
                      <a:r>
                        <a:rPr lang="pt-BR" sz="2400" spc="-5" dirty="0" smtClean="0">
                          <a:solidFill>
                            <a:srgbClr val="C0000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1/2</a:t>
                      </a:r>
                      <a:r>
                        <a:rPr lang="en-US" sz="2400" baseline="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 + </a:t>
                      </a:r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½</a:t>
                      </a:r>
                      <a:r>
                        <a:rPr lang="pt-BR" sz="2400" spc="-5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‧</a:t>
                      </a:r>
                      <a:r>
                        <a:rPr lang="en-US" sz="2400" spc="0" baseline="0" dirty="0" smtClean="0">
                          <a:solidFill>
                            <a:srgbClr val="00B05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+mn-cs"/>
                        </a:rPr>
                        <a:t>0</a:t>
                      </a:r>
                      <a:endParaRPr lang="pt-BR" sz="2400" dirty="0">
                        <a:solidFill>
                          <a:srgbClr val="00B050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6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2200" y="687600"/>
            <a:ext cx="10880284" cy="1325563"/>
          </a:xfrm>
        </p:spPr>
        <p:txBody>
          <a:bodyPr/>
          <a:lstStyle/>
          <a:p>
            <a:r>
              <a:rPr lang="en-US" sz="5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sz="5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recursivo</a:t>
            </a:r>
            <a:endParaRPr lang="pt-BR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a = ½ e y[n&lt;0] = 0.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y[n] = 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a‧y[n-1] + (1-a)‧x[n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y[n-1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x[n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x[n] = 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[1, 0, 0, 0, ...]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87339"/>
              </p:ext>
            </p:extLst>
          </p:nvPr>
        </p:nvGraphicFramePr>
        <p:xfrm>
          <a:off x="1202901" y="4223491"/>
          <a:ext cx="5386713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75571">
                  <a:extLst>
                    <a:ext uri="{9D8B030D-6E8A-4147-A177-3AD203B41FA5}">
                      <a16:colId xmlns:a16="http://schemas.microsoft.com/office/drawing/2014/main" val="4107364727"/>
                    </a:ext>
                  </a:extLst>
                </a:gridCol>
                <a:gridCol w="1075571">
                  <a:extLst>
                    <a:ext uri="{9D8B030D-6E8A-4147-A177-3AD203B41FA5}">
                      <a16:colId xmlns:a16="http://schemas.microsoft.com/office/drawing/2014/main" val="1434634082"/>
                    </a:ext>
                  </a:extLst>
                </a:gridCol>
                <a:gridCol w="1075571">
                  <a:extLst>
                    <a:ext uri="{9D8B030D-6E8A-4147-A177-3AD203B41FA5}">
                      <a16:colId xmlns:a16="http://schemas.microsoft.com/office/drawing/2014/main" val="218082486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21496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n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2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40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x[n]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B05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solidFill>
                          <a:srgbClr val="00B050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y[n]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1/2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C0000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1/4</a:t>
                      </a:r>
                      <a:endParaRPr lang="pt-BR" sz="2400" dirty="0">
                        <a:solidFill>
                          <a:srgbClr val="C00000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½</a:t>
                      </a:r>
                      <a:r>
                        <a:rPr lang="pt-BR" sz="2400" spc="-5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‧</a:t>
                      </a:r>
                      <a:r>
                        <a:rPr lang="pt-BR" sz="2400" spc="-5" dirty="0" smtClean="0">
                          <a:solidFill>
                            <a:srgbClr val="C0000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1/4</a:t>
                      </a:r>
                      <a:r>
                        <a:rPr lang="en-US" sz="2400" baseline="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 + </a:t>
                      </a:r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½</a:t>
                      </a:r>
                      <a:r>
                        <a:rPr lang="pt-BR" sz="2400" spc="-5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‧</a:t>
                      </a:r>
                      <a:r>
                        <a:rPr lang="en-US" sz="2400" spc="0" baseline="0" dirty="0" smtClean="0">
                          <a:solidFill>
                            <a:srgbClr val="00B05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+mn-cs"/>
                        </a:rPr>
                        <a:t>0</a:t>
                      </a:r>
                      <a:endParaRPr lang="pt-BR" sz="2400" dirty="0">
                        <a:solidFill>
                          <a:srgbClr val="00B050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6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2200" y="687600"/>
            <a:ext cx="10880284" cy="1325563"/>
          </a:xfrm>
        </p:spPr>
        <p:txBody>
          <a:bodyPr/>
          <a:lstStyle/>
          <a:p>
            <a:r>
              <a:rPr lang="en-US" sz="5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sz="5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recursivo</a:t>
            </a:r>
            <a:endParaRPr lang="pt-BR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a = ½ e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y[n&lt;0]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a‧y[n-1] + (1-a)‧x[n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y[n-1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x[n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x[n] = 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[1, 0, 0, 0, ...]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76083"/>
              </p:ext>
            </p:extLst>
          </p:nvPr>
        </p:nvGraphicFramePr>
        <p:xfrm>
          <a:off x="1202901" y="4223491"/>
          <a:ext cx="6462284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75571">
                  <a:extLst>
                    <a:ext uri="{9D8B030D-6E8A-4147-A177-3AD203B41FA5}">
                      <a16:colId xmlns:a16="http://schemas.microsoft.com/office/drawing/2014/main" val="4107364727"/>
                    </a:ext>
                  </a:extLst>
                </a:gridCol>
                <a:gridCol w="1075571">
                  <a:extLst>
                    <a:ext uri="{9D8B030D-6E8A-4147-A177-3AD203B41FA5}">
                      <a16:colId xmlns:a16="http://schemas.microsoft.com/office/drawing/2014/main" val="1434634082"/>
                    </a:ext>
                  </a:extLst>
                </a:gridCol>
                <a:gridCol w="1075571">
                  <a:extLst>
                    <a:ext uri="{9D8B030D-6E8A-4147-A177-3AD203B41FA5}">
                      <a16:colId xmlns:a16="http://schemas.microsoft.com/office/drawing/2014/main" val="2180824869"/>
                    </a:ext>
                  </a:extLst>
                </a:gridCol>
                <a:gridCol w="1075571">
                  <a:extLst>
                    <a:ext uri="{9D8B030D-6E8A-4147-A177-3AD203B41FA5}">
                      <a16:colId xmlns:a16="http://schemas.microsoft.com/office/drawing/2014/main" val="12149666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657821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n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2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3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40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x[n]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B05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solidFill>
                          <a:srgbClr val="00B050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y[n]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1/2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1/4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C0000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1/8</a:t>
                      </a:r>
                      <a:endParaRPr lang="pt-BR" sz="2400" dirty="0">
                        <a:solidFill>
                          <a:srgbClr val="C00000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½</a:t>
                      </a:r>
                      <a:r>
                        <a:rPr lang="pt-BR" sz="2400" spc="-5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‧</a:t>
                      </a:r>
                      <a:r>
                        <a:rPr lang="pt-BR" sz="2400" spc="-5" dirty="0" smtClean="0">
                          <a:solidFill>
                            <a:srgbClr val="C0000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1/8</a:t>
                      </a:r>
                      <a:r>
                        <a:rPr lang="en-US" sz="2400" baseline="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 + </a:t>
                      </a:r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½</a:t>
                      </a:r>
                      <a:r>
                        <a:rPr lang="pt-BR" sz="2400" spc="-5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‧</a:t>
                      </a:r>
                      <a:r>
                        <a:rPr lang="pt-BR" sz="2400" spc="-5" dirty="0" smtClean="0">
                          <a:solidFill>
                            <a:srgbClr val="00B050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0</a:t>
                      </a:r>
                      <a:endParaRPr lang="pt-BR" sz="2400" dirty="0">
                        <a:solidFill>
                          <a:srgbClr val="00B050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6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0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99" y="687600"/>
            <a:ext cx="10825693" cy="1325563"/>
          </a:xfrm>
        </p:spPr>
        <p:txBody>
          <a:bodyPr/>
          <a:lstStyle/>
          <a:p>
            <a:r>
              <a:rPr lang="en-US" sz="5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sz="5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recursivo</a:t>
            </a:r>
            <a:endParaRPr lang="pt-BR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a = ½ e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y[n&lt;0]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y[n] = 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a‧y[n-1] + (1-a)‧x[n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y[n-1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 x[n]</a:t>
            </a:r>
          </a:p>
          <a:p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x[n] = 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[1, 0, 0, 0, ...]</a:t>
            </a:r>
            <a:r>
              <a:rPr lang="pt-BR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47206"/>
              </p:ext>
            </p:extLst>
          </p:nvPr>
        </p:nvGraphicFramePr>
        <p:xfrm>
          <a:off x="1202901" y="4223491"/>
          <a:ext cx="5382284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75571">
                  <a:extLst>
                    <a:ext uri="{9D8B030D-6E8A-4147-A177-3AD203B41FA5}">
                      <a16:colId xmlns:a16="http://schemas.microsoft.com/office/drawing/2014/main" val="4107364727"/>
                    </a:ext>
                  </a:extLst>
                </a:gridCol>
                <a:gridCol w="1075571">
                  <a:extLst>
                    <a:ext uri="{9D8B030D-6E8A-4147-A177-3AD203B41FA5}">
                      <a16:colId xmlns:a16="http://schemas.microsoft.com/office/drawing/2014/main" val="1434634082"/>
                    </a:ext>
                  </a:extLst>
                </a:gridCol>
                <a:gridCol w="1075571">
                  <a:extLst>
                    <a:ext uri="{9D8B030D-6E8A-4147-A177-3AD203B41FA5}">
                      <a16:colId xmlns:a16="http://schemas.microsoft.com/office/drawing/2014/main" val="2180824869"/>
                    </a:ext>
                  </a:extLst>
                </a:gridCol>
                <a:gridCol w="1075571">
                  <a:extLst>
                    <a:ext uri="{9D8B030D-6E8A-4147-A177-3AD203B41FA5}">
                      <a16:colId xmlns:a16="http://schemas.microsoft.com/office/drawing/2014/main" val="12149666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57821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n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2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3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40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x[n]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solidFill>
                          <a:schemeClr val="tx1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</a:t>
                      </a:r>
                      <a:endParaRPr lang="pt-BR" sz="2400" dirty="0">
                        <a:solidFill>
                          <a:schemeClr val="tx1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y[n]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1/2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1/4</a:t>
                      </a:r>
                      <a:endParaRPr lang="pt-BR" sz="24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1/8</a:t>
                      </a:r>
                      <a:endParaRPr lang="pt-BR" sz="2400" dirty="0">
                        <a:solidFill>
                          <a:schemeClr val="tx1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pc="-5" dirty="0" smtClean="0">
                          <a:solidFill>
                            <a:schemeClr val="tx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MS Gothic"/>
                        </a:rPr>
                        <a:t>1/16</a:t>
                      </a:r>
                      <a:endParaRPr lang="pt-BR" sz="2400" dirty="0">
                        <a:solidFill>
                          <a:schemeClr val="tx1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6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impulso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7199"/>
                <a:ext cx="4102768" cy="393258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7199"/>
                <a:ext cx="4102768" cy="3932585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50439"/>
          <a:stretch/>
        </p:blipFill>
        <p:spPr>
          <a:xfrm>
            <a:off x="1718748" y="3492333"/>
            <a:ext cx="2981590" cy="29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impulso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7199"/>
                <a:ext cx="4102768" cy="393258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7199"/>
                <a:ext cx="4102768" cy="3932585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50360"/>
          <a:stretch/>
        </p:blipFill>
        <p:spPr>
          <a:xfrm>
            <a:off x="4748463" y="3492333"/>
            <a:ext cx="2986326" cy="2941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940968" y="2257199"/>
                <a:ext cx="5117432" cy="39325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C00000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  <a:cs typeface="Lucida Sans Unicode" panose="020B0602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tx1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  <a:cs typeface="Lucida Sans Unicode" panose="020B0602030504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chemeClr val="tx1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  <a:cs typeface="Lucida Sans Unicode" panose="020B0602030504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1" kern="1200">
                    <a:solidFill>
                      <a:schemeClr val="tx1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  <a:cs typeface="Lucida Sans Unicode" panose="020B0602030504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1" kern="1200">
                    <a:solidFill>
                      <a:schemeClr val="tx1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  <a:cs typeface="Lucida Sans Unicode" panose="020B06020305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pt-BR" sz="1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+ 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68" y="2257199"/>
                <a:ext cx="5117432" cy="3932585"/>
              </a:xfrm>
              <a:prstGeom prst="rect">
                <a:avLst/>
              </a:prstGeom>
              <a:blipFill>
                <a:blip r:embed="rId4" cstate="print"/>
                <a:stretch>
                  <a:fillRect r="-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50439"/>
          <a:stretch/>
        </p:blipFill>
        <p:spPr>
          <a:xfrm>
            <a:off x="1718748" y="3492333"/>
            <a:ext cx="2981590" cy="29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400" y="3350153"/>
            <a:ext cx="6840000" cy="3163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AO IMPULSO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o modelo recursivo é um SLIT, 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resposta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sistema 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qualquer sinal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ser calculada a partir 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resposta ao impulso</a:t>
            </a:r>
          </a:p>
        </p:txBody>
      </p:sp>
    </p:spTree>
    <p:extLst>
      <p:ext uri="{BB962C8B-B14F-4D97-AF65-F5344CB8AC3E}">
        <p14:creationId xmlns:p14="http://schemas.microsoft.com/office/powerpoint/2010/main" val="20016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400" y="3350153"/>
            <a:ext cx="6840000" cy="3163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AO IMPULSO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o modelo recursivo é um SLIT, 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resposta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sistema 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qualquer sinal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ser calculada a partir 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resposta ao impulso</a:t>
            </a:r>
          </a:p>
        </p:txBody>
      </p:sp>
    </p:spTree>
    <p:extLst>
      <p:ext uri="{BB962C8B-B14F-4D97-AF65-F5344CB8AC3E}">
        <p14:creationId xmlns:p14="http://schemas.microsoft.com/office/powerpoint/2010/main" val="41055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2790952" y="4891985"/>
            <a:ext cx="4807861" cy="1074457"/>
          </a:xfrm>
          <a:prstGeom prst="roundRect">
            <a:avLst/>
          </a:prstGeom>
          <a:solidFill>
            <a:srgbClr val="A1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cap="all" dirty="0" smtClean="0">
                <a:latin typeface="Trebuchet MS" panose="020B0603020202020204" pitchFamily="34" charset="0"/>
              </a:rPr>
              <a:t>R</a:t>
            </a:r>
            <a:r>
              <a:rPr lang="en-US" sz="2400" b="1" dirty="0" smtClean="0">
                <a:latin typeface="Trebuchet MS" panose="020B0603020202020204" pitchFamily="34" charset="0"/>
              </a:rPr>
              <a:t>x</a:t>
            </a:r>
            <a:endParaRPr lang="pt-BR" b="1" dirty="0">
              <a:latin typeface="Trebuchet MS" panose="020B0603020202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782993" y="2662927"/>
            <a:ext cx="4807861" cy="1090135"/>
          </a:xfrm>
          <a:prstGeom prst="roundRect">
            <a:avLst/>
          </a:prstGeom>
          <a:solidFill>
            <a:srgbClr val="A1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cap="all" dirty="0" err="1" smtClean="0">
                <a:latin typeface="Trebuchet MS" panose="020B0603020202020204" pitchFamily="34" charset="0"/>
              </a:rPr>
              <a:t>t</a:t>
            </a:r>
            <a:r>
              <a:rPr lang="en-US" sz="2400" b="1" dirty="0" err="1" smtClean="0">
                <a:latin typeface="Trebuchet MS" panose="020B0603020202020204" pitchFamily="34" charset="0"/>
              </a:rPr>
              <a:t>x</a:t>
            </a:r>
            <a:endParaRPr lang="pt-BR" b="1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Canal de tempo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contínuo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2509" y="2937192"/>
            <a:ext cx="1133373" cy="2775888"/>
            <a:chOff x="1086366" y="3065122"/>
            <a:chExt cx="936265" cy="2775888"/>
          </a:xfrm>
        </p:grpSpPr>
        <p:sp>
          <p:nvSpPr>
            <p:cNvPr id="5" name="Rounded Rectangle 4"/>
            <p:cNvSpPr/>
            <p:nvPr/>
          </p:nvSpPr>
          <p:spPr>
            <a:xfrm>
              <a:off x="1086367" y="3065122"/>
              <a:ext cx="936264" cy="344127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86366" y="5496883"/>
              <a:ext cx="936264" cy="344127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.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7827725" y="4073136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32" idx="1"/>
            <a:endCxn id="5" idx="3"/>
          </p:cNvCxnSpPr>
          <p:nvPr/>
        </p:nvCxnSpPr>
        <p:spPr>
          <a:xfrm flipH="1">
            <a:off x="1855882" y="3107130"/>
            <a:ext cx="988161" cy="212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6" idx="3"/>
            <a:endCxn id="33" idx="1"/>
          </p:cNvCxnSpPr>
          <p:nvPr/>
        </p:nvCxnSpPr>
        <p:spPr>
          <a:xfrm>
            <a:off x="7536227" y="3107130"/>
            <a:ext cx="921498" cy="588006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1"/>
            <a:endCxn id="22" idx="3"/>
          </p:cNvCxnSpPr>
          <p:nvPr/>
        </p:nvCxnSpPr>
        <p:spPr>
          <a:xfrm flipH="1" flipV="1">
            <a:off x="1855881" y="5541017"/>
            <a:ext cx="988162" cy="212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27" idx="3"/>
          </p:cNvCxnSpPr>
          <p:nvPr/>
        </p:nvCxnSpPr>
        <p:spPr>
          <a:xfrm rot="5400000">
            <a:off x="7702972" y="4788391"/>
            <a:ext cx="588008" cy="921498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44043" y="2708157"/>
            <a:ext cx="1692680" cy="3233959"/>
            <a:chOff x="3418720" y="2945021"/>
            <a:chExt cx="1692680" cy="3233959"/>
          </a:xfrm>
        </p:grpSpPr>
        <p:sp>
          <p:nvSpPr>
            <p:cNvPr id="32" name="Rounded Rectangle 31"/>
            <p:cNvSpPr/>
            <p:nvPr/>
          </p:nvSpPr>
          <p:spPr>
            <a:xfrm>
              <a:off x="3418720" y="2945021"/>
              <a:ext cx="1692680" cy="797945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Bits para</a:t>
              </a:r>
            </a:p>
            <a:p>
              <a:pPr algn="ctr"/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Onda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Discreta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18720" y="5381035"/>
              <a:ext cx="1692680" cy="797945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Onda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discreta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 para bits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38" name="Straight Arrow Connector 37"/>
          <p:cNvCxnSpPr>
            <a:stCxn id="26" idx="1"/>
            <a:endCxn id="32" idx="3"/>
          </p:cNvCxnSpPr>
          <p:nvPr/>
        </p:nvCxnSpPr>
        <p:spPr>
          <a:xfrm flipH="1">
            <a:off x="4536723" y="3107130"/>
            <a:ext cx="130682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1"/>
            <a:endCxn id="34" idx="3"/>
          </p:cNvCxnSpPr>
          <p:nvPr/>
        </p:nvCxnSpPr>
        <p:spPr>
          <a:xfrm flipH="1">
            <a:off x="4536723" y="5543144"/>
            <a:ext cx="130682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37230" y="4110212"/>
            <a:ext cx="1871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Discreto</a:t>
            </a:r>
            <a:endParaRPr lang="pt-BR" sz="24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67659" y="4110212"/>
            <a:ext cx="666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endParaRPr lang="pt-BR" sz="24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43547" y="2708157"/>
            <a:ext cx="1692680" cy="3233959"/>
            <a:chOff x="3418720" y="2945021"/>
            <a:chExt cx="1692680" cy="3233959"/>
          </a:xfrm>
        </p:grpSpPr>
        <p:sp>
          <p:nvSpPr>
            <p:cNvPr id="26" name="Rounded Rectangle 25"/>
            <p:cNvSpPr/>
            <p:nvPr/>
          </p:nvSpPr>
          <p:spPr>
            <a:xfrm>
              <a:off x="3418720" y="2945021"/>
              <a:ext cx="1692680" cy="797945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“</a:t>
              </a:r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segurador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”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418720" y="5381035"/>
              <a:ext cx="1692680" cy="797945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amostrador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V="1">
            <a:off x="3665016" y="3760337"/>
            <a:ext cx="1798" cy="109986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49"/>
          <p:cNvSpPr/>
          <p:nvPr/>
        </p:nvSpPr>
        <p:spPr>
          <a:xfrm>
            <a:off x="7521949" y="2228919"/>
            <a:ext cx="1562100" cy="512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50"/>
          <p:cNvSpPr/>
          <p:nvPr/>
        </p:nvSpPr>
        <p:spPr>
          <a:xfrm>
            <a:off x="7514329" y="5923663"/>
            <a:ext cx="1577340" cy="55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51"/>
          <p:cNvSpPr txBox="1"/>
          <p:nvPr/>
        </p:nvSpPr>
        <p:spPr>
          <a:xfrm>
            <a:off x="5433132" y="2077882"/>
            <a:ext cx="589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x[</a:t>
            </a:r>
            <a:r>
              <a:rPr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n</a:t>
            </a: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]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1" name="object 53"/>
          <p:cNvSpPr/>
          <p:nvPr/>
        </p:nvSpPr>
        <p:spPr>
          <a:xfrm>
            <a:off x="4318366" y="2218250"/>
            <a:ext cx="1586484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54"/>
          <p:cNvSpPr/>
          <p:nvPr/>
        </p:nvSpPr>
        <p:spPr>
          <a:xfrm>
            <a:off x="4310746" y="5941190"/>
            <a:ext cx="1601724" cy="5196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51"/>
          <p:cNvSpPr txBox="1"/>
          <p:nvPr/>
        </p:nvSpPr>
        <p:spPr>
          <a:xfrm>
            <a:off x="8716691" y="2094747"/>
            <a:ext cx="589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x(t)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4" name="object 51"/>
          <p:cNvSpPr txBox="1"/>
          <p:nvPr/>
        </p:nvSpPr>
        <p:spPr>
          <a:xfrm>
            <a:off x="8633229" y="5695734"/>
            <a:ext cx="589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y(t)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5" name="object 51"/>
          <p:cNvSpPr txBox="1"/>
          <p:nvPr/>
        </p:nvSpPr>
        <p:spPr>
          <a:xfrm>
            <a:off x="5849430" y="5959035"/>
            <a:ext cx="589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y</a:t>
            </a: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[n]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54632" y="4110212"/>
            <a:ext cx="1972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Contínuo</a:t>
            </a:r>
            <a:endParaRPr lang="pt-BR" sz="24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079312" y="3760337"/>
            <a:ext cx="1798" cy="109986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83389" y="2343844"/>
            <a:ext cx="56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1, 0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83389" y="5971859"/>
            <a:ext cx="56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1, 0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51489" y="1844842"/>
            <a:ext cx="4297236" cy="4812631"/>
          </a:xfrm>
          <a:prstGeom prst="roundRect">
            <a:avLst>
              <a:gd name="adj" fmla="val 15835"/>
            </a:avLst>
          </a:prstGeom>
          <a:noFill/>
          <a:ln w="57150">
            <a:solidFill>
              <a:srgbClr val="00AE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cap="all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400" y="3350153"/>
            <a:ext cx="6840000" cy="3163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AO IMPULSO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o modelo recursivo é um SLIT, 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resposta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sistema 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qualquer sinal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ser calculada a partir 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resposta ao impulso</a:t>
            </a:r>
          </a:p>
        </p:txBody>
      </p:sp>
    </p:spTree>
    <p:extLst>
      <p:ext uri="{BB962C8B-B14F-4D97-AF65-F5344CB8AC3E}">
        <p14:creationId xmlns:p14="http://schemas.microsoft.com/office/powerpoint/2010/main" val="23557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400" y="3350153"/>
            <a:ext cx="6840000" cy="3163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AO IMPULSO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o modelo recursivo é um SLIT, 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resposta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sistema 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qualquer sinal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ser calculada a partir 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resposta ao impulso</a:t>
            </a:r>
          </a:p>
        </p:txBody>
      </p:sp>
    </p:spTree>
    <p:extLst>
      <p:ext uri="{BB962C8B-B14F-4D97-AF65-F5344CB8AC3E}">
        <p14:creationId xmlns:p14="http://schemas.microsoft.com/office/powerpoint/2010/main" val="18024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400" y="3350153"/>
            <a:ext cx="6840000" cy="3163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AO IMPULSO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o modelo recursivo é um SLIT, 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resposta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sistema para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qualquer sinal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ser calculada a partir da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resposta ao impulso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convolução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Esta </a:t>
                </a:r>
                <a:r>
                  <a:rPr lang="en-US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operação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deslocar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somar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sinais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en-US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conhecida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por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convolução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 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pt-BR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29" t="-2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34975" y="4327434"/>
            <a:ext cx="155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</a:t>
            </a:r>
            <a:endParaRPr lang="pt-BR" sz="24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61260" y="2565277"/>
            <a:ext cx="1255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pt-BR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Forma de onda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5164" y="3058967"/>
            <a:ext cx="1368000" cy="2832014"/>
            <a:chOff x="1235164" y="3058967"/>
            <a:chExt cx="1368000" cy="2832014"/>
          </a:xfrm>
        </p:grpSpPr>
        <p:sp>
          <p:nvSpPr>
            <p:cNvPr id="5" name="Rounded Rectangle 4"/>
            <p:cNvSpPr/>
            <p:nvPr/>
          </p:nvSpPr>
          <p:spPr>
            <a:xfrm>
              <a:off x="1235164" y="3058967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494981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1842" y="2770967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5846519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28" idx="1"/>
            <a:endCxn id="5" idx="3"/>
          </p:cNvCxnSpPr>
          <p:nvPr/>
        </p:nvCxnSpPr>
        <p:spPr>
          <a:xfrm flipH="1">
            <a:off x="2603164" y="3256967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5385842" y="3256967"/>
            <a:ext cx="1090677" cy="58800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22" idx="3"/>
          </p:cNvCxnSpPr>
          <p:nvPr/>
        </p:nvCxnSpPr>
        <p:spPr>
          <a:xfrm flipH="1">
            <a:off x="2603164" y="5692981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5637178" y="4853639"/>
            <a:ext cx="588007" cy="109067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7327900" y="4083257"/>
            <a:ext cx="1790700" cy="961233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atin typeface="Trebuchet MS" panose="020B0603020202020204" pitchFamily="34" charset="0"/>
              </a:rPr>
              <a:t>ruído</a:t>
            </a:r>
            <a:endParaRPr lang="pt-BR" b="1" cap="all" dirty="0">
              <a:latin typeface="Trebuchet MS" panose="020B0603020202020204" pitchFamily="34" charset="0"/>
            </a:endParaRPr>
          </a:p>
        </p:txBody>
      </p:sp>
      <p:cxnSp>
        <p:nvCxnSpPr>
          <p:cNvPr id="44" name="Straight Arrow Connector 43"/>
          <p:cNvCxnSpPr>
            <a:stCxn id="33" idx="0"/>
            <a:endCxn id="19" idx="1"/>
          </p:cNvCxnSpPr>
          <p:nvPr/>
        </p:nvCxnSpPr>
        <p:spPr>
          <a:xfrm flipV="1">
            <a:off x="6728519" y="4466638"/>
            <a:ext cx="599381" cy="83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Canal de Comunicação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seus Efeitos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Canal de tempo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discreto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2509" y="2937192"/>
            <a:ext cx="1133373" cy="2775888"/>
            <a:chOff x="1086366" y="3065122"/>
            <a:chExt cx="936265" cy="2775888"/>
          </a:xfrm>
        </p:grpSpPr>
        <p:sp>
          <p:nvSpPr>
            <p:cNvPr id="5" name="Rounded Rectangle 4"/>
            <p:cNvSpPr/>
            <p:nvPr/>
          </p:nvSpPr>
          <p:spPr>
            <a:xfrm>
              <a:off x="1086367" y="3065122"/>
              <a:ext cx="936264" cy="344127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86366" y="5496883"/>
              <a:ext cx="936264" cy="344127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.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35" name="Straight Arrow Connector 34"/>
          <p:cNvCxnSpPr>
            <a:stCxn id="32" idx="1"/>
            <a:endCxn id="5" idx="3"/>
          </p:cNvCxnSpPr>
          <p:nvPr/>
        </p:nvCxnSpPr>
        <p:spPr>
          <a:xfrm flipH="1">
            <a:off x="1855882" y="3107130"/>
            <a:ext cx="988161" cy="212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1"/>
            <a:endCxn id="22" idx="3"/>
          </p:cNvCxnSpPr>
          <p:nvPr/>
        </p:nvCxnSpPr>
        <p:spPr>
          <a:xfrm flipH="1" flipV="1">
            <a:off x="1855881" y="5541017"/>
            <a:ext cx="988162" cy="212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44043" y="2708157"/>
            <a:ext cx="1692680" cy="3233959"/>
            <a:chOff x="3418720" y="2945021"/>
            <a:chExt cx="1692680" cy="3233959"/>
          </a:xfrm>
        </p:grpSpPr>
        <p:sp>
          <p:nvSpPr>
            <p:cNvPr id="32" name="Rounded Rectangle 31"/>
            <p:cNvSpPr/>
            <p:nvPr/>
          </p:nvSpPr>
          <p:spPr>
            <a:xfrm>
              <a:off x="3418720" y="2945021"/>
              <a:ext cx="1692680" cy="797945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x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Discreto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18720" y="5381035"/>
              <a:ext cx="1692680" cy="797945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</a:t>
              </a:r>
              <a:r>
                <a:rPr lang="en-US" sz="1600" b="1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x</a:t>
              </a:r>
              <a:r>
                <a:rPr lang="en-US" sz="16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sz="16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discreto</a:t>
              </a:r>
              <a:endParaRPr lang="pt-BR" sz="1400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9" name="object 51"/>
          <p:cNvSpPr txBox="1"/>
          <p:nvPr/>
        </p:nvSpPr>
        <p:spPr>
          <a:xfrm>
            <a:off x="5433132" y="2077882"/>
            <a:ext cx="589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x[</a:t>
            </a:r>
            <a:r>
              <a:rPr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n</a:t>
            </a: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]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1" name="object 53"/>
          <p:cNvSpPr/>
          <p:nvPr/>
        </p:nvSpPr>
        <p:spPr>
          <a:xfrm>
            <a:off x="4318366" y="2218250"/>
            <a:ext cx="1586484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54"/>
          <p:cNvSpPr/>
          <p:nvPr/>
        </p:nvSpPr>
        <p:spPr>
          <a:xfrm>
            <a:off x="4310746" y="5941190"/>
            <a:ext cx="1601724" cy="5196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5" name="object 51"/>
          <p:cNvSpPr txBox="1"/>
          <p:nvPr/>
        </p:nvSpPr>
        <p:spPr>
          <a:xfrm>
            <a:off x="5849430" y="5959035"/>
            <a:ext cx="589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y</a:t>
            </a: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[n]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37230" y="4110212"/>
            <a:ext cx="1871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Discreto</a:t>
            </a:r>
            <a:endParaRPr lang="pt-BR" sz="24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67659" y="4110212"/>
            <a:ext cx="666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endParaRPr lang="pt-BR" sz="2400" b="1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665016" y="3760337"/>
            <a:ext cx="1798" cy="109986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627375" y="3450681"/>
            <a:ext cx="2087635" cy="1862851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 de    tempo </a:t>
            </a:r>
            <a:r>
              <a:rPr lang="en-US" sz="2800" b="1" cap="all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discreto</a:t>
            </a:r>
            <a:endParaRPr lang="en-US" sz="2800" b="1" cap="all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7" name="Elbow Connector 46"/>
          <p:cNvCxnSpPr>
            <a:stCxn id="32" idx="3"/>
            <a:endCxn id="46" idx="0"/>
          </p:cNvCxnSpPr>
          <p:nvPr/>
        </p:nvCxnSpPr>
        <p:spPr>
          <a:xfrm>
            <a:off x="4536723" y="3107130"/>
            <a:ext cx="3134470" cy="343551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2"/>
            <a:endCxn id="34" idx="3"/>
          </p:cNvCxnSpPr>
          <p:nvPr/>
        </p:nvCxnSpPr>
        <p:spPr>
          <a:xfrm rot="5400000">
            <a:off x="5989152" y="3861103"/>
            <a:ext cx="229612" cy="3134470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83389" y="2343844"/>
            <a:ext cx="56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1, 0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83389" y="5971859"/>
            <a:ext cx="56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1, 0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 matemático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5647661" y="4656948"/>
            <a:ext cx="457834" cy="171450"/>
          </a:xfrm>
          <a:custGeom>
            <a:avLst/>
            <a:gdLst/>
            <a:ahLst/>
            <a:cxnLst/>
            <a:rect l="l" t="t" r="r" b="b"/>
            <a:pathLst>
              <a:path w="457834" h="171450">
                <a:moveTo>
                  <a:pt x="381526" y="85578"/>
                </a:moveTo>
                <a:lnTo>
                  <a:pt x="295529" y="135743"/>
                </a:lnTo>
                <a:lnTo>
                  <a:pt x="289921" y="140795"/>
                </a:lnTo>
                <a:lnTo>
                  <a:pt x="286766" y="147395"/>
                </a:lnTo>
                <a:lnTo>
                  <a:pt x="286277" y="154709"/>
                </a:lnTo>
                <a:lnTo>
                  <a:pt x="288671" y="161905"/>
                </a:lnTo>
                <a:lnTo>
                  <a:pt x="293723" y="167512"/>
                </a:lnTo>
                <a:lnTo>
                  <a:pt x="300323" y="170668"/>
                </a:lnTo>
                <a:lnTo>
                  <a:pt x="307637" y="171156"/>
                </a:lnTo>
                <a:lnTo>
                  <a:pt x="314833" y="168763"/>
                </a:lnTo>
                <a:lnTo>
                  <a:pt x="424694" y="104628"/>
                </a:lnTo>
                <a:lnTo>
                  <a:pt x="419481" y="104628"/>
                </a:lnTo>
                <a:lnTo>
                  <a:pt x="419481" y="102088"/>
                </a:lnTo>
                <a:lnTo>
                  <a:pt x="409829" y="102088"/>
                </a:lnTo>
                <a:lnTo>
                  <a:pt x="381526" y="85578"/>
                </a:lnTo>
                <a:close/>
              </a:path>
              <a:path w="457834" h="171450">
                <a:moveTo>
                  <a:pt x="348869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348869" y="104628"/>
                </a:lnTo>
                <a:lnTo>
                  <a:pt x="381526" y="85578"/>
                </a:lnTo>
                <a:lnTo>
                  <a:pt x="348869" y="66528"/>
                </a:lnTo>
                <a:close/>
              </a:path>
              <a:path w="457834" h="171450">
                <a:moveTo>
                  <a:pt x="424694" y="66528"/>
                </a:moveTo>
                <a:lnTo>
                  <a:pt x="419481" y="66528"/>
                </a:lnTo>
                <a:lnTo>
                  <a:pt x="419481" y="104628"/>
                </a:lnTo>
                <a:lnTo>
                  <a:pt x="424694" y="104628"/>
                </a:lnTo>
                <a:lnTo>
                  <a:pt x="457327" y="85578"/>
                </a:lnTo>
                <a:lnTo>
                  <a:pt x="424694" y="66528"/>
                </a:lnTo>
                <a:close/>
              </a:path>
              <a:path w="457834" h="171450">
                <a:moveTo>
                  <a:pt x="409829" y="69068"/>
                </a:moveTo>
                <a:lnTo>
                  <a:pt x="381526" y="85578"/>
                </a:lnTo>
                <a:lnTo>
                  <a:pt x="409829" y="102088"/>
                </a:lnTo>
                <a:lnTo>
                  <a:pt x="409829" y="69068"/>
                </a:lnTo>
                <a:close/>
              </a:path>
              <a:path w="457834" h="171450">
                <a:moveTo>
                  <a:pt x="419481" y="69068"/>
                </a:moveTo>
                <a:lnTo>
                  <a:pt x="409829" y="69068"/>
                </a:lnTo>
                <a:lnTo>
                  <a:pt x="409829" y="102088"/>
                </a:lnTo>
                <a:lnTo>
                  <a:pt x="419481" y="102088"/>
                </a:lnTo>
                <a:lnTo>
                  <a:pt x="419481" y="69068"/>
                </a:lnTo>
                <a:close/>
              </a:path>
              <a:path w="457834" h="171450">
                <a:moveTo>
                  <a:pt x="307637" y="0"/>
                </a:moveTo>
                <a:lnTo>
                  <a:pt x="300323" y="488"/>
                </a:lnTo>
                <a:lnTo>
                  <a:pt x="293723" y="3643"/>
                </a:lnTo>
                <a:lnTo>
                  <a:pt x="288671" y="9251"/>
                </a:lnTo>
                <a:lnTo>
                  <a:pt x="286277" y="16446"/>
                </a:lnTo>
                <a:lnTo>
                  <a:pt x="286766" y="23760"/>
                </a:lnTo>
                <a:lnTo>
                  <a:pt x="289921" y="30360"/>
                </a:lnTo>
                <a:lnTo>
                  <a:pt x="295529" y="35413"/>
                </a:lnTo>
                <a:lnTo>
                  <a:pt x="381526" y="85578"/>
                </a:lnTo>
                <a:lnTo>
                  <a:pt x="409829" y="69068"/>
                </a:lnTo>
                <a:lnTo>
                  <a:pt x="419481" y="69068"/>
                </a:lnTo>
                <a:lnTo>
                  <a:pt x="419481" y="66528"/>
                </a:lnTo>
                <a:lnTo>
                  <a:pt x="424694" y="66528"/>
                </a:lnTo>
                <a:lnTo>
                  <a:pt x="314833" y="2393"/>
                </a:lnTo>
                <a:lnTo>
                  <a:pt x="307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11"/>
          <p:cNvSpPr/>
          <p:nvPr/>
        </p:nvSpPr>
        <p:spPr>
          <a:xfrm>
            <a:off x="3268100" y="4656948"/>
            <a:ext cx="381635" cy="171450"/>
          </a:xfrm>
          <a:custGeom>
            <a:avLst/>
            <a:gdLst/>
            <a:ahLst/>
            <a:cxnLst/>
            <a:rect l="l" t="t" r="r" b="b"/>
            <a:pathLst>
              <a:path w="381635" h="171450">
                <a:moveTo>
                  <a:pt x="305326" y="85578"/>
                </a:moveTo>
                <a:lnTo>
                  <a:pt x="219328" y="135743"/>
                </a:lnTo>
                <a:lnTo>
                  <a:pt x="213721" y="140795"/>
                </a:lnTo>
                <a:lnTo>
                  <a:pt x="210565" y="147395"/>
                </a:lnTo>
                <a:lnTo>
                  <a:pt x="210077" y="154709"/>
                </a:lnTo>
                <a:lnTo>
                  <a:pt x="212471" y="161905"/>
                </a:lnTo>
                <a:lnTo>
                  <a:pt x="217523" y="167512"/>
                </a:lnTo>
                <a:lnTo>
                  <a:pt x="224123" y="170668"/>
                </a:lnTo>
                <a:lnTo>
                  <a:pt x="231437" y="171156"/>
                </a:lnTo>
                <a:lnTo>
                  <a:pt x="238633" y="168763"/>
                </a:lnTo>
                <a:lnTo>
                  <a:pt x="348494" y="104628"/>
                </a:lnTo>
                <a:lnTo>
                  <a:pt x="343280" y="104628"/>
                </a:lnTo>
                <a:lnTo>
                  <a:pt x="343280" y="102088"/>
                </a:lnTo>
                <a:lnTo>
                  <a:pt x="333628" y="102088"/>
                </a:lnTo>
                <a:lnTo>
                  <a:pt x="305326" y="85578"/>
                </a:lnTo>
                <a:close/>
              </a:path>
              <a:path w="381635" h="171450">
                <a:moveTo>
                  <a:pt x="272668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272668" y="104628"/>
                </a:lnTo>
                <a:lnTo>
                  <a:pt x="305326" y="85578"/>
                </a:lnTo>
                <a:lnTo>
                  <a:pt x="272668" y="66528"/>
                </a:lnTo>
                <a:close/>
              </a:path>
              <a:path w="381635" h="171450">
                <a:moveTo>
                  <a:pt x="348494" y="66528"/>
                </a:moveTo>
                <a:lnTo>
                  <a:pt x="343280" y="66528"/>
                </a:lnTo>
                <a:lnTo>
                  <a:pt x="343280" y="104628"/>
                </a:lnTo>
                <a:lnTo>
                  <a:pt x="348494" y="104628"/>
                </a:lnTo>
                <a:lnTo>
                  <a:pt x="381126" y="85578"/>
                </a:lnTo>
                <a:lnTo>
                  <a:pt x="348494" y="66528"/>
                </a:lnTo>
                <a:close/>
              </a:path>
              <a:path w="381635" h="171450">
                <a:moveTo>
                  <a:pt x="333628" y="69068"/>
                </a:moveTo>
                <a:lnTo>
                  <a:pt x="305326" y="85578"/>
                </a:lnTo>
                <a:lnTo>
                  <a:pt x="333628" y="102088"/>
                </a:lnTo>
                <a:lnTo>
                  <a:pt x="333628" y="69068"/>
                </a:lnTo>
                <a:close/>
              </a:path>
              <a:path w="381635" h="171450">
                <a:moveTo>
                  <a:pt x="343280" y="69068"/>
                </a:moveTo>
                <a:lnTo>
                  <a:pt x="333628" y="69068"/>
                </a:lnTo>
                <a:lnTo>
                  <a:pt x="333628" y="102088"/>
                </a:lnTo>
                <a:lnTo>
                  <a:pt x="343280" y="102088"/>
                </a:lnTo>
                <a:lnTo>
                  <a:pt x="343280" y="69068"/>
                </a:lnTo>
                <a:close/>
              </a:path>
              <a:path w="381635" h="171450">
                <a:moveTo>
                  <a:pt x="231437" y="0"/>
                </a:moveTo>
                <a:lnTo>
                  <a:pt x="224123" y="488"/>
                </a:lnTo>
                <a:lnTo>
                  <a:pt x="217523" y="3643"/>
                </a:lnTo>
                <a:lnTo>
                  <a:pt x="212471" y="9251"/>
                </a:lnTo>
                <a:lnTo>
                  <a:pt x="210077" y="16446"/>
                </a:lnTo>
                <a:lnTo>
                  <a:pt x="210565" y="23760"/>
                </a:lnTo>
                <a:lnTo>
                  <a:pt x="213721" y="30360"/>
                </a:lnTo>
                <a:lnTo>
                  <a:pt x="219328" y="35413"/>
                </a:lnTo>
                <a:lnTo>
                  <a:pt x="305326" y="85578"/>
                </a:lnTo>
                <a:lnTo>
                  <a:pt x="333628" y="69068"/>
                </a:lnTo>
                <a:lnTo>
                  <a:pt x="343280" y="69068"/>
                </a:lnTo>
                <a:lnTo>
                  <a:pt x="343280" y="66528"/>
                </a:lnTo>
                <a:lnTo>
                  <a:pt x="348494" y="66528"/>
                </a:lnTo>
                <a:lnTo>
                  <a:pt x="238633" y="2393"/>
                </a:lnTo>
                <a:lnTo>
                  <a:pt x="231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5"/>
          <p:cNvSpPr/>
          <p:nvPr/>
        </p:nvSpPr>
        <p:spPr>
          <a:xfrm>
            <a:off x="5647661" y="3282771"/>
            <a:ext cx="457834" cy="171450"/>
          </a:xfrm>
          <a:custGeom>
            <a:avLst/>
            <a:gdLst/>
            <a:ahLst/>
            <a:cxnLst/>
            <a:rect l="l" t="t" r="r" b="b"/>
            <a:pathLst>
              <a:path w="457834" h="171450">
                <a:moveTo>
                  <a:pt x="381526" y="85578"/>
                </a:moveTo>
                <a:lnTo>
                  <a:pt x="295529" y="135743"/>
                </a:lnTo>
                <a:lnTo>
                  <a:pt x="289921" y="140795"/>
                </a:lnTo>
                <a:lnTo>
                  <a:pt x="286766" y="147395"/>
                </a:lnTo>
                <a:lnTo>
                  <a:pt x="286277" y="154709"/>
                </a:lnTo>
                <a:lnTo>
                  <a:pt x="288671" y="161905"/>
                </a:lnTo>
                <a:lnTo>
                  <a:pt x="293723" y="167512"/>
                </a:lnTo>
                <a:lnTo>
                  <a:pt x="300323" y="170668"/>
                </a:lnTo>
                <a:lnTo>
                  <a:pt x="307637" y="171156"/>
                </a:lnTo>
                <a:lnTo>
                  <a:pt x="314833" y="168763"/>
                </a:lnTo>
                <a:lnTo>
                  <a:pt x="424694" y="104628"/>
                </a:lnTo>
                <a:lnTo>
                  <a:pt x="419481" y="104628"/>
                </a:lnTo>
                <a:lnTo>
                  <a:pt x="419481" y="102088"/>
                </a:lnTo>
                <a:lnTo>
                  <a:pt x="409829" y="102088"/>
                </a:lnTo>
                <a:lnTo>
                  <a:pt x="381526" y="85578"/>
                </a:lnTo>
                <a:close/>
              </a:path>
              <a:path w="457834" h="171450">
                <a:moveTo>
                  <a:pt x="348869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348869" y="104628"/>
                </a:lnTo>
                <a:lnTo>
                  <a:pt x="381526" y="85578"/>
                </a:lnTo>
                <a:lnTo>
                  <a:pt x="348869" y="66528"/>
                </a:lnTo>
                <a:close/>
              </a:path>
              <a:path w="457834" h="171450">
                <a:moveTo>
                  <a:pt x="424694" y="66528"/>
                </a:moveTo>
                <a:lnTo>
                  <a:pt x="419481" y="66528"/>
                </a:lnTo>
                <a:lnTo>
                  <a:pt x="419481" y="104628"/>
                </a:lnTo>
                <a:lnTo>
                  <a:pt x="424694" y="104628"/>
                </a:lnTo>
                <a:lnTo>
                  <a:pt x="457327" y="85578"/>
                </a:lnTo>
                <a:lnTo>
                  <a:pt x="424694" y="66528"/>
                </a:lnTo>
                <a:close/>
              </a:path>
              <a:path w="457834" h="171450">
                <a:moveTo>
                  <a:pt x="409829" y="69068"/>
                </a:moveTo>
                <a:lnTo>
                  <a:pt x="381526" y="85578"/>
                </a:lnTo>
                <a:lnTo>
                  <a:pt x="409829" y="102088"/>
                </a:lnTo>
                <a:lnTo>
                  <a:pt x="409829" y="69068"/>
                </a:lnTo>
                <a:close/>
              </a:path>
              <a:path w="457834" h="171450">
                <a:moveTo>
                  <a:pt x="419481" y="69068"/>
                </a:moveTo>
                <a:lnTo>
                  <a:pt x="409829" y="69068"/>
                </a:lnTo>
                <a:lnTo>
                  <a:pt x="409829" y="102088"/>
                </a:lnTo>
                <a:lnTo>
                  <a:pt x="419481" y="102088"/>
                </a:lnTo>
                <a:lnTo>
                  <a:pt x="419481" y="69068"/>
                </a:lnTo>
                <a:close/>
              </a:path>
              <a:path w="457834" h="171450">
                <a:moveTo>
                  <a:pt x="307637" y="0"/>
                </a:moveTo>
                <a:lnTo>
                  <a:pt x="300323" y="488"/>
                </a:lnTo>
                <a:lnTo>
                  <a:pt x="293723" y="3643"/>
                </a:lnTo>
                <a:lnTo>
                  <a:pt x="288671" y="9251"/>
                </a:lnTo>
                <a:lnTo>
                  <a:pt x="286277" y="16446"/>
                </a:lnTo>
                <a:lnTo>
                  <a:pt x="286766" y="23760"/>
                </a:lnTo>
                <a:lnTo>
                  <a:pt x="289921" y="30360"/>
                </a:lnTo>
                <a:lnTo>
                  <a:pt x="295529" y="35413"/>
                </a:lnTo>
                <a:lnTo>
                  <a:pt x="381526" y="85578"/>
                </a:lnTo>
                <a:lnTo>
                  <a:pt x="409829" y="69068"/>
                </a:lnTo>
                <a:lnTo>
                  <a:pt x="419481" y="69068"/>
                </a:lnTo>
                <a:lnTo>
                  <a:pt x="419481" y="66528"/>
                </a:lnTo>
                <a:lnTo>
                  <a:pt x="424694" y="66528"/>
                </a:lnTo>
                <a:lnTo>
                  <a:pt x="314833" y="2393"/>
                </a:lnTo>
                <a:lnTo>
                  <a:pt x="307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7"/>
          <p:cNvSpPr/>
          <p:nvPr/>
        </p:nvSpPr>
        <p:spPr>
          <a:xfrm>
            <a:off x="3268100" y="3282771"/>
            <a:ext cx="381635" cy="171450"/>
          </a:xfrm>
          <a:custGeom>
            <a:avLst/>
            <a:gdLst/>
            <a:ahLst/>
            <a:cxnLst/>
            <a:rect l="l" t="t" r="r" b="b"/>
            <a:pathLst>
              <a:path w="381635" h="171450">
                <a:moveTo>
                  <a:pt x="305326" y="85578"/>
                </a:moveTo>
                <a:lnTo>
                  <a:pt x="219328" y="135743"/>
                </a:lnTo>
                <a:lnTo>
                  <a:pt x="213721" y="140795"/>
                </a:lnTo>
                <a:lnTo>
                  <a:pt x="210565" y="147395"/>
                </a:lnTo>
                <a:lnTo>
                  <a:pt x="210077" y="154709"/>
                </a:lnTo>
                <a:lnTo>
                  <a:pt x="212471" y="161905"/>
                </a:lnTo>
                <a:lnTo>
                  <a:pt x="217523" y="167512"/>
                </a:lnTo>
                <a:lnTo>
                  <a:pt x="224123" y="170668"/>
                </a:lnTo>
                <a:lnTo>
                  <a:pt x="231437" y="171156"/>
                </a:lnTo>
                <a:lnTo>
                  <a:pt x="238633" y="168763"/>
                </a:lnTo>
                <a:lnTo>
                  <a:pt x="348494" y="104628"/>
                </a:lnTo>
                <a:lnTo>
                  <a:pt x="343280" y="104628"/>
                </a:lnTo>
                <a:lnTo>
                  <a:pt x="343280" y="102088"/>
                </a:lnTo>
                <a:lnTo>
                  <a:pt x="333628" y="102088"/>
                </a:lnTo>
                <a:lnTo>
                  <a:pt x="305326" y="85578"/>
                </a:lnTo>
                <a:close/>
              </a:path>
              <a:path w="381635" h="171450">
                <a:moveTo>
                  <a:pt x="272668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272668" y="104628"/>
                </a:lnTo>
                <a:lnTo>
                  <a:pt x="305326" y="85578"/>
                </a:lnTo>
                <a:lnTo>
                  <a:pt x="272668" y="66528"/>
                </a:lnTo>
                <a:close/>
              </a:path>
              <a:path w="381635" h="171450">
                <a:moveTo>
                  <a:pt x="348494" y="66528"/>
                </a:moveTo>
                <a:lnTo>
                  <a:pt x="343280" y="66528"/>
                </a:lnTo>
                <a:lnTo>
                  <a:pt x="343280" y="104628"/>
                </a:lnTo>
                <a:lnTo>
                  <a:pt x="348494" y="104628"/>
                </a:lnTo>
                <a:lnTo>
                  <a:pt x="381126" y="85578"/>
                </a:lnTo>
                <a:lnTo>
                  <a:pt x="348494" y="66528"/>
                </a:lnTo>
                <a:close/>
              </a:path>
              <a:path w="381635" h="171450">
                <a:moveTo>
                  <a:pt x="333628" y="69068"/>
                </a:moveTo>
                <a:lnTo>
                  <a:pt x="305326" y="85578"/>
                </a:lnTo>
                <a:lnTo>
                  <a:pt x="333628" y="102088"/>
                </a:lnTo>
                <a:lnTo>
                  <a:pt x="333628" y="69068"/>
                </a:lnTo>
                <a:close/>
              </a:path>
              <a:path w="381635" h="171450">
                <a:moveTo>
                  <a:pt x="343280" y="69068"/>
                </a:moveTo>
                <a:lnTo>
                  <a:pt x="333628" y="69068"/>
                </a:lnTo>
                <a:lnTo>
                  <a:pt x="333628" y="102088"/>
                </a:lnTo>
                <a:lnTo>
                  <a:pt x="343280" y="102088"/>
                </a:lnTo>
                <a:lnTo>
                  <a:pt x="343280" y="69068"/>
                </a:lnTo>
                <a:close/>
              </a:path>
              <a:path w="381635" h="171450">
                <a:moveTo>
                  <a:pt x="231437" y="0"/>
                </a:moveTo>
                <a:lnTo>
                  <a:pt x="224123" y="488"/>
                </a:lnTo>
                <a:lnTo>
                  <a:pt x="217523" y="3643"/>
                </a:lnTo>
                <a:lnTo>
                  <a:pt x="212471" y="9251"/>
                </a:lnTo>
                <a:lnTo>
                  <a:pt x="210077" y="16446"/>
                </a:lnTo>
                <a:lnTo>
                  <a:pt x="210565" y="23760"/>
                </a:lnTo>
                <a:lnTo>
                  <a:pt x="213721" y="30360"/>
                </a:lnTo>
                <a:lnTo>
                  <a:pt x="219328" y="35413"/>
                </a:lnTo>
                <a:lnTo>
                  <a:pt x="305326" y="85578"/>
                </a:lnTo>
                <a:lnTo>
                  <a:pt x="333628" y="69068"/>
                </a:lnTo>
                <a:lnTo>
                  <a:pt x="343280" y="69068"/>
                </a:lnTo>
                <a:lnTo>
                  <a:pt x="343280" y="66528"/>
                </a:lnTo>
                <a:lnTo>
                  <a:pt x="348494" y="66528"/>
                </a:lnTo>
                <a:lnTo>
                  <a:pt x="238633" y="2393"/>
                </a:lnTo>
                <a:lnTo>
                  <a:pt x="231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8"/>
          <p:cNvSpPr/>
          <p:nvPr/>
        </p:nvSpPr>
        <p:spPr>
          <a:xfrm>
            <a:off x="608463" y="4042873"/>
            <a:ext cx="8473676" cy="126009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4"/>
          <p:cNvSpPr/>
          <p:nvPr/>
        </p:nvSpPr>
        <p:spPr>
          <a:xfrm>
            <a:off x="818494" y="2973788"/>
            <a:ext cx="2263140" cy="809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5"/>
          <p:cNvSpPr/>
          <p:nvPr/>
        </p:nvSpPr>
        <p:spPr>
          <a:xfrm>
            <a:off x="6231759" y="2950929"/>
            <a:ext cx="2282952" cy="786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Rounded Rectangle 21"/>
          <p:cNvSpPr/>
          <p:nvPr/>
        </p:nvSpPr>
        <p:spPr>
          <a:xfrm>
            <a:off x="3697655" y="3003134"/>
            <a:ext cx="1902086" cy="720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 </a:t>
            </a:r>
            <a:r>
              <a:rPr lang="en-US" sz="2000" b="1" cap="all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Físico</a:t>
            </a:r>
            <a:endParaRPr lang="en-US" sz="2000" b="1" cap="all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97655" y="4377311"/>
            <a:ext cx="1902086" cy="720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Modelo</a:t>
            </a:r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000" b="1" cap="all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matemático</a:t>
            </a:r>
            <a:endParaRPr lang="en-US" sz="2000" b="1" cap="all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object 51"/>
          <p:cNvSpPr txBox="1"/>
          <p:nvPr/>
        </p:nvSpPr>
        <p:spPr>
          <a:xfrm>
            <a:off x="6113496" y="2535022"/>
            <a:ext cx="25194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dirty="0" smtClean="0"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rPr>
              <a:t>Resposta do canal</a:t>
            </a:r>
            <a:endParaRPr sz="2400" b="1" dirty="0">
              <a:latin typeface="Arial" panose="020B0604020202020204" pitchFamily="34" charset="0"/>
              <a:ea typeface="Source Sans Pro Semibold" panose="020B06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51"/>
          <p:cNvSpPr txBox="1"/>
          <p:nvPr/>
        </p:nvSpPr>
        <p:spPr>
          <a:xfrm>
            <a:off x="667480" y="4551595"/>
            <a:ext cx="2552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x[</a:t>
            </a:r>
            <a:r>
              <a:rPr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n</a:t>
            </a: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] = u[n] – u[n-5]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27" name="object 51"/>
          <p:cNvSpPr txBox="1"/>
          <p:nvPr/>
        </p:nvSpPr>
        <p:spPr>
          <a:xfrm>
            <a:off x="6217209" y="4551595"/>
            <a:ext cx="29074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y[</a:t>
            </a:r>
            <a:r>
              <a:rPr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n</a:t>
            </a: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] = (1-a</a:t>
            </a:r>
            <a:r>
              <a:rPr lang="pt-BR" sz="2400" baseline="-250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n+1</a:t>
            </a:r>
            <a:r>
              <a:rPr lang="pt-BR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)u[n] + ...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28" name="object 51"/>
          <p:cNvSpPr txBox="1"/>
          <p:nvPr/>
        </p:nvSpPr>
        <p:spPr>
          <a:xfrm>
            <a:off x="6016500" y="5188128"/>
            <a:ext cx="27134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dirty="0" smtClean="0"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rPr>
              <a:t>Resposta do modelo</a:t>
            </a:r>
            <a:endParaRPr sz="2400" b="1" dirty="0">
              <a:latin typeface="Arial" panose="020B0604020202020204" pitchFamily="34" charset="0"/>
              <a:ea typeface="Source Sans Pro Semibold" panose="020B06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do canal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0143" y="3595221"/>
            <a:ext cx="365811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do canal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Atenuação (diminuição da amplitude)</a:t>
            </a: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759" y="4063417"/>
            <a:ext cx="382958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do canal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Atenuação (diminuição da amplitude)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0069" y="4047359"/>
            <a:ext cx="367716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</TotalTime>
  <Words>2045</Words>
  <Application>Microsoft Office PowerPoint</Application>
  <PresentationFormat>Widescreen</PresentationFormat>
  <Paragraphs>415</Paragraphs>
  <Slides>45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6" baseType="lpstr">
      <vt:lpstr>MS Gothic</vt:lpstr>
      <vt:lpstr>Arial</vt:lpstr>
      <vt:lpstr>Calibri</vt:lpstr>
      <vt:lpstr>Cambria Math</vt:lpstr>
      <vt:lpstr>Lucida Sans Unicode</vt:lpstr>
      <vt:lpstr>Open Sans</vt:lpstr>
      <vt:lpstr>Source Sans Pro Semibold</vt:lpstr>
      <vt:lpstr>Symbol</vt:lpstr>
      <vt:lpstr>Trebuchet MS</vt:lpstr>
      <vt:lpstr>Verdana</vt:lpstr>
      <vt:lpstr>Tema do Office</vt:lpstr>
      <vt:lpstr>Introdução aos sistemas de comunicação</vt:lpstr>
      <vt:lpstr>Modelo de Sistemas de comunicação digital</vt:lpstr>
      <vt:lpstr>Canal de tempo contínuo</vt:lpstr>
      <vt:lpstr>Canal de tempo contínuo</vt:lpstr>
      <vt:lpstr>Canal de tempo discreto</vt:lpstr>
      <vt:lpstr>Modelo matemático</vt:lpstr>
      <vt:lpstr>Efeitos do canal</vt:lpstr>
      <vt:lpstr>Efeitos do canal</vt:lpstr>
      <vt:lpstr>Efeitos do canal</vt:lpstr>
      <vt:lpstr>Efeitos do canal</vt:lpstr>
      <vt:lpstr>Efeitos do canal</vt:lpstr>
      <vt:lpstr>Efeitos do canal</vt:lpstr>
      <vt:lpstr>Efeitos do canal</vt:lpstr>
      <vt:lpstr>20 amostras por bit</vt:lpstr>
      <vt:lpstr>10 amostras por bit</vt:lpstr>
      <vt:lpstr>5 amostras por bit</vt:lpstr>
      <vt:lpstr>Sistema linear e invariante no tempo (slit)</vt:lpstr>
      <vt:lpstr>Sistema linear e invariante no tempo (slit)</vt:lpstr>
      <vt:lpstr>Sistema linear e invariante no tempo (slit)</vt:lpstr>
      <vt:lpstr>Sistema linear e invariante no tempo (slit)</vt:lpstr>
      <vt:lpstr>Sistema linear e invariante no tempo (slit)</vt:lpstr>
      <vt:lpstr>Sistema linear e invariante no tempo (slit)</vt:lpstr>
      <vt:lpstr>Exemplo</vt:lpstr>
      <vt:lpstr>Modelando o canal</vt:lpstr>
      <vt:lpstr>Modelando o canal</vt:lpstr>
      <vt:lpstr>Modelando o canal</vt:lpstr>
      <vt:lpstr>Modelando o canal</vt:lpstr>
      <vt:lpstr>Modelo recursivo é slit?</vt:lpstr>
      <vt:lpstr>Exemplo: modelo recursivo</vt:lpstr>
      <vt:lpstr>Exemplo: modelo recursivo</vt:lpstr>
      <vt:lpstr>Exemplo: modelo recursivo</vt:lpstr>
      <vt:lpstr>Exemplo: modelo recursivo</vt:lpstr>
      <vt:lpstr>Exemplo: modelo recursivo</vt:lpstr>
      <vt:lpstr>Exemplo: modelo recursivo</vt:lpstr>
      <vt:lpstr>Exemplo: modelo recursivo</vt:lpstr>
      <vt:lpstr>exemplo: impulso</vt:lpstr>
      <vt:lpstr>exemplo:  Resposta ao impulso</vt:lpstr>
      <vt:lpstr>RESPOSTA AO IMPULSO</vt:lpstr>
      <vt:lpstr>RESPOSTA AO IMPULSO</vt:lpstr>
      <vt:lpstr>RESPOSTA AO IMPULSO</vt:lpstr>
      <vt:lpstr>RESPOSTA AO IMPULSO</vt:lpstr>
      <vt:lpstr>RESPOSTA AO IMPULSO</vt:lpstr>
      <vt:lpstr>convolução</vt:lpstr>
      <vt:lpstr>Resumo</vt:lpstr>
      <vt:lpstr>Introdução aos sistemas de comunicação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Estado de Natureza</dc:title>
  <dc:creator>Rafael Leal</dc:creator>
  <cp:lastModifiedBy>Arony Rodrigues Lolo Vieira</cp:lastModifiedBy>
  <cp:revision>193</cp:revision>
  <dcterms:created xsi:type="dcterms:W3CDTF">2017-12-04T02:39:27Z</dcterms:created>
  <dcterms:modified xsi:type="dcterms:W3CDTF">2021-01-15T15:54:34Z</dcterms:modified>
</cp:coreProperties>
</file>