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2.wmf" ContentType="image/x-wmf"/>
  <Override PartName="/ppt/media/image4.png" ContentType="image/png"/>
  <Override PartName="/ppt/media/image27.png" ContentType="image/png"/>
  <Override PartName="/ppt/media/image11.png" ContentType="image/png"/>
  <Override PartName="/ppt/media/image13.wmf" ContentType="image/x-wmf"/>
  <Override PartName="/ppt/media/image28.png" ContentType="image/png"/>
  <Override PartName="/ppt/media/image9.png" ContentType="image/png"/>
  <Override PartName="/ppt/media/image17.wmf" ContentType="image/x-wmf"/>
  <Override PartName="/ppt/media/image7.png" ContentType="image/png"/>
  <Override PartName="/ppt/media/image1.jpeg" ContentType="image/jpeg"/>
  <Override PartName="/ppt/media/media6.mp3" ContentType="application/vnd.sun.star.media"/>
  <Override PartName="/ppt/media/image23.png" ContentType="image/png"/>
  <Override PartName="/ppt/media/image5.jpeg" ContentType="image/jpeg"/>
  <Override PartName="/ppt/media/image18.wmf" ContentType="image/x-wmf"/>
  <Override PartName="/ppt/media/image20.wmf" ContentType="image/x-wmf"/>
  <Override PartName="/ppt/media/image26.png" ContentType="image/png"/>
  <Override PartName="/ppt/media/image24.png" ContentType="image/png"/>
  <Override PartName="/ppt/media/image22.png" ContentType="image/png"/>
  <Override PartName="/ppt/media/image21.wmf" ContentType="image/x-wmf"/>
  <Override PartName="/ppt/media/image19.png" ContentType="image/png"/>
  <Override PartName="/ppt/media/image16.wmf" ContentType="image/x-wmf"/>
  <Override PartName="/ppt/media/image14.wmf" ContentType="image/x-wmf"/>
  <Override PartName="/ppt/media/media8.mp3" ContentType="application/vnd.sun.star.media"/>
  <Override PartName="/ppt/media/image25.png" ContentType="image/png"/>
  <Override PartName="/ppt/media/image2.png" ContentType="image/png"/>
  <Override PartName="/ppt/media/image3.jpeg" ContentType="image/jpeg"/>
  <Override PartName="/ppt/media/image15.png" ContentType="image/png"/>
  <Override PartName="/ppt/media/media10.mp3" ContentType="application/vnd.sun.star.media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mover 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</a:t>
            </a:r>
            <a:r>
              <a:rPr b="0" lang="pt-BR" sz="2000" spc="-1" strike="noStrike">
                <a:latin typeface="Arial"/>
              </a:rPr>
              <a:t>editar o </a:t>
            </a:r>
            <a:r>
              <a:rPr b="0" lang="pt-BR" sz="2000" spc="-1" strike="noStrike">
                <a:latin typeface="Arial"/>
              </a:rPr>
              <a:t>formato </a:t>
            </a:r>
            <a:r>
              <a:rPr b="0" lang="pt-BR" sz="2000" spc="-1" strike="noStrike">
                <a:latin typeface="Arial"/>
              </a:rPr>
              <a:t>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EFAD065-5383-4C2A-A292-39B30F8D5C8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167AAB8-578D-4D07-81BA-3BDC65982B0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SE FK =1, TENHO EXATAMENTE UMA AMOSTRA POR CICLO.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NOTEM QUE AQUI EU AINDA NÃO CONSIGO REPRESENTAR A SENOIDE.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COMO O TEMOS NO INTERIOR DA SENOIDE SEMPRE MÚLTIPLOS DE 2PI, E COM ISSO O SINAL AMOSTRADO PARECE UMA RETA.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0C0C086-D7C2-463C-98EE-C8EF72986EE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SE BAIXARMOS PARA FK = 0.5, TEMOS AGORA DUAS AMOSTRAS POR CICLO.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É UMA SITUAÇÃO ONDE AS AMOSTRAS ALTERAM SEU SINAL.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E PERCEBEMOS QUE ESTA É MAIOR FREQUÊNCIAS QUE SOMOS CAPAZES DE REPRESENTAR COM UM SINAL DISCRETO.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A72661-236D-48F5-AA22-8877C3A2273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OU SEJA, SENÓIDES DISCRETAS SÃO CAPAZES DE REPRESENTAR SENÓIDES CONTÍNUAS ATÉ UMA FREQUÊNCIAS MÁXIMA DADA PELA METADE DA FREQUÊNCIAS DE AMOSTRAGEM.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SE A FREQUÊNCIA DA ONDA DO COSSENO FOR MUITO ALTA EM COMPARAÇÃO COM A FREQUÊNCIA DE AMOSTRAGEM, APARECE O ALIAS, UMA FREQUÊNCIA MAIS BAIXA.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UM COSSENO DE TEMPO DISCRETO COM F&gt; 0,5 SERÁ REBATIDO A UM COSSENO COM UMA FREQUÊNCIA MAIS BAIXA, 1-F.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83A7FF4-9640-410B-BC27-1EBF2ED873C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VOLTANDO AO MEU EXEMPLO DAS NOTAS DO PIANO.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JOSEPH FOURIER, POR VOLTA DE 1807, </a:t>
            </a:r>
            <a:r>
              <a:rPr b="1" lang="pt-BR" sz="2000" spc="-1" strike="noStrike">
                <a:latin typeface="Arial"/>
              </a:rPr>
              <a:t>AFIRMOU QUE ‘QUALQUER’ SINAL PERIÓDICO PODERIA SER REPRESENTADO POR SÉRIES SENOIDAIS HARMONICAMENTE RELACIONADAS.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USANDO A AFIRMAÇÃO DE FOURIER, PODEMOS ENTÃO ANALISAR COMO QUALQUER SINAL É DECOMPOSTO EM UMA SÉRIE DE SENÓIDES, OU, DE FORMA MAIS GERAL, COMO ELE É DECOMPOSTO EM SEU ESPECTRO DE FREQUÊNCIAS.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9F5535-5300-493D-92DE-B1B70D47C9E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ESTE É O ESPECTRO DE FREQUÊNCIAS E ELE NOS PERMITE IDENTIFICAR QUE UMA NOTA É COMPOSTA POR DIVERSAS FREQUÊNCIAS.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MAS SE OLHARMOS A FREQUÊNCIAS FUNDAMENTAL, QUE É DADO POR ESTE PRIMEIRO PICO, FICA FÁCIL DE PERCEBER QUE A SEGUNDA NOTA TEM O DOBRO DA FREQUÊNCIAS DA PRIMEIRA E A TERCEIRA O DOBRO DA FREQUÊNCIAS DA SEGUNDA.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NO RESTANTE DESTA AULA VAMOS ENTENDER COMO CALCULAMOS O ESPECTRO DE FREQUÊNIA E SUA RELAÇÃO COM OS SLITS.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E48AFD-5BA7-4FD4-9CFB-7409EB09B15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FORMAS DE ONDA COM DIFERENTES NÚMEROS DE AMOSTRA N TÊM VALORES DIFERENTES DE AK E PHIK, MAS OS MESMOS VALORES DE FK.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CADA TERMO DA SOMA É CHAMADO DE COMPONENTE DE FREQUÊNCIA.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AMPLITUDE AK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DIZ-NOS O QUÃO GRANDE É O COSSENO.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OS COMPONENTES DE FREQUÊNCIA COM A MAIOR AMPLITUDE SÃO OS "MAIS IMPORTANTES".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FREQUÊNCIA FK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DIZ-NOS COM QUE RAPIDEZ O COSSENO MUDA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PEQUENO K = BAIXA FREQUÊNCIA = MUDANDO LENTAMENTE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GRANDE K = ALTA FREQUÊNCIA = MUDANÇA RÁPIDA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C7DC72E-7887-460E-BDCD-05E224BBF10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ONDA 1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COMPONENTE DC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GRANDE COMPONENTE DE BAIXA FREQUÊNCIA 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PEQUENO COMPONENTE DE ALTA FREQUÊNCIA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ONDA 2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COMPONENTE DC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PEQUENA COMPONENTE DE BAIXA FREQUÊNCIA 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GRANDE COMPONENTE DE ALTA FREQUÊNCIA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DDEAE9-1B47-4C4C-876C-30F405C195F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A SÉRIE FOURIER É APENAS UMA DAS MUITAS TRANSFORMADAS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TRANSFORMADA DE FOURIER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TRANSFORMADA DE LAPLACE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TRANSFORMADA Z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AS TRANSFORDAS SÃO APENAS UMA MANEIRA DIFERENTE DE EXPRESSAR OS MESMOS DADOS. NENHUMA INFORMAÇÃO É PERDIDA OU GANHA AO FAZER UMA TRANSFORMAÇÃO.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USAMOS UMA TRANSFORMAÇÃO PORQUE ELA NOS DÁ UMA MANEIRA DIFERENTE DE VER OU ENTENDER O SINAL.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ALGUMAS OPERAÇÕES EM SINAIS SÃO MAIS FÁCEIS DE ENTENDER/CALCULAR/ANALISAR APÓS OBTER A TRANSFORMAÇÃO.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E3A8FC-E61B-42F9-89DB-A7625ECDD9C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A RESPOSTA DE QUALQUER SISTEMA LTI A UM COSSENO DE ENTRADA É UM COSSENO COM A MESMA FREQUÊNCIA F, MAS DIMENSIONADA EM AMPLITUDE POR S(F) E DESLOCADA EM FASE POR THETA(F).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EBF70F-558B-4E96-8CFE-8A807BB5970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Nesta terceira semana nosso foco continua sobre o CANAL.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Na semana </a:t>
            </a:r>
            <a:r>
              <a:rPr b="1" lang="pt-BR" sz="2000" spc="-1" strike="noStrike">
                <a:latin typeface="Arial"/>
              </a:rPr>
              <a:t>vimos que uma grande variedade de sistemas e fenômenos físicos podem ser modelados por SLITs CASUAIS.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latin typeface="Arial"/>
              </a:rPr>
              <a:t>Além disso, vimos que os SLITs são descritos pela sua RESPOSTA AO IMPULSO e que podemos calcular a saída do sistema para qualquer sinal de entrada através da operação de SOMA DE CONVOLUÇÃO.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latin typeface="Arial"/>
              </a:rPr>
              <a:t>Nesta semana vou introduzir uma abordagem nova de analisar os sinais e sistemas no DOMÍNIO DA FREQUÊNCIA, que é a ideia de que qualquer sinal pode ser decomposto em uma soma de sinais mais simples em diferentes frequências.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latin typeface="Arial"/>
              </a:rPr>
              <a:t>Para entender melhor do que estou falando, vou usar a música como exemplo.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45DBC08-DE46-4B11-A1D8-2AC389AC4AA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NESTA AULA VIMOS O CONCEITO DE ANÁLISE NO DOMÍNIO DA FREQUÊNCIAS.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VIMOS OS FUNDAMENTOS TANTO DA SÉRIE COMO DA TRANSFORMADA DE FOURIER, QUE PODE SER USADA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PARA CONVERTER UM SINAL DO DOMÍNIO DO TEMPO DISCRETO PARA O DOMÍNIO DA FREQUÊNCIA.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TAMBÉM APRESENTEI A FUNÇÃO RESPOSTA EM FREQUÊNCIA (FRF), QUE DESCREVE O COMPORTAMENTO DO CANAL COMO UM FILTRO SELETOR DE FREQUÊNCIAS E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POR FIM, VIMOS COMO USAR A FRF PARA CALCULAR O SINAL DE SAÍDA, DADO QUE CONHEÇAMOS A FRF DO CANAL.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PARA A PRÓXIMA SEMANA IREMOS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ESTUDAR COMO A DISTORÇÃO INTRODUZIDA PELO CANAL PODE RESULTAR EM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INTERFERÊNCIA INTERSIMBÓLICA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(ISI), E COMO A ISI SE RELACIONA COM A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TAXA DE ERRO DE BIT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(BER). EM SEGUIDA, VEREMOS COMO UTILIZAR UM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EQUALIZADOR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PARA AMENIZAR AS DISTORÇÕES DO CANAL.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8FEFE1-5251-46F5-BC7C-A43E76564B8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F26147-3EB5-4C63-A809-A18398A403B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ESCUTEM ESTAS TRÊS NOTAS.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PERCEBE COMO ELAS SOAM DIFERENTES?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ELAS POSSUEM FREQUÊNCIAS DIFERENTES. UMA MAIS GRAVE (FREQUÊNCIA MAIS BAIXA), OUTRA MAIS AGUDA (FREQUÊNCIA MAIS ALTA).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78A0B3-DED9-4B0A-93AB-FBD4D63802B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OLHANDO PARA A FORMA DE ONDA DESTAS NOTAS, OU SEJA, SEU COMPORTAMENTO NO TEMPO, NÃO CONSEGUIMOS TIRAR MUITA INFORMAÇÃO SOBRE O PORQUÊ ELAS SOAM DIFERENTES.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TALVEZ SE DERMOS UM “ZOOM”…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8B4CBD2-E24C-4850-A71B-35470430219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F11FB2-5FC9-4D63-AD68-86804E27F8A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DANDO O ZOOM, PODEMOS NOTAR QUE AS ONDAS OSCILAM COM FREQUÊNCIAS DISTINTAS.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MAS A MÚSICA É MUITO MAIS COMPLEXA DO QUE ISSO. ELA É COMPOSTA POR ACORDES, QUE SÃO COMBINAÇÃO DE NOTAS, OU SEJA, COMBINAÇÃO DE FREQUÊNCIAS.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OU SEJA, A MÚSICA É UMA COMBINAÇÃO DE ALGO MAIS SIMPLES, AS NOTAS.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O QUE NÓS VEREMOS AGORA É QUE AS NOTAS, POR SUA VEZ, TAMBÉM SÃO A COMBINAÇÃO DE ONDAS MAIS SIMPLES: AS SENÓIDES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CLICK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3F71CB7-EA87-4F9E-B46A-B3F007A3AB4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COMEÇAMOS DEFININDO A FORMA GENÉRICA DE UMA SENÓIDE, QUE JÁ CONHECEMOS DESDE O ENSINO MÉDIO.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NOTE QUE A FASE PODE SER INTERPRETADA COMO UM ATRASO NO TEMPO.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MAS ESTA É UMA FORMULA DE UMA SENÓIDE DE TEMPO CONTÍNUO.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E NA SEMANA PASSADA, APÓS DEFINER O CANAL DISCRETE, FIZEMOS NOSSOS CÁLCULOS SEMPRE NO TEMPO DISCRETE.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VAMOS OLHAR COMO FICA UMA SENÓIDE DISCRETE.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E57FA5-6DF4-4913-9652-1A42008B55D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PODEMOS AMOSTRAR A SENÓIDE DE TEMPO CONTÍNUO PARA OBTER UMA SENÓIDE DE TEMPO DISCRETO.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FAZENDO ISSO, TEMOS UMA RELAÇÃO ENTRE A FREQUÊNCIA DA SENÓIDE E A FREQUÊNCIAS DE AMOSTRAGEM QUE CHAMAMOS DE FREQUÊNCIAS NORMALIZADA.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D15956-E40D-4697-A0C7-7754059E1AB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VEJA QUE A FREQUÊNCIAS NORMALIZADA É DADA POR CICLOS TENHO DENTRO DE UM CERTO NÚMERO DE AMOSTRAS.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POR EXEMPLO, PARA FK = 1, TENHO QUE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B49241-5164-45DD-B251-21BEA74BB76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58800" y="666000"/>
            <a:ext cx="10889640" cy="8026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58800" y="666000"/>
            <a:ext cx="10889640" cy="8026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4" descr=""/>
          <p:cNvPicPr/>
          <p:nvPr/>
        </p:nvPicPr>
        <p:blipFill>
          <a:blip r:embed="rId3"/>
          <a:stretch/>
        </p:blipFill>
        <p:spPr>
          <a:xfrm>
            <a:off x="-17280" y="468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889640" cy="1731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NOM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E DA 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DISCI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PLIN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A  </a:t>
            </a:r>
            <a:br/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(MAI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ÚSCU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LA E 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EM 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NEG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RITO)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Source Sans Pro Semibold"/>
              </a:rPr>
              <a:t>Clique para editar o formato do texto da </a:t>
            </a:r>
            <a:r>
              <a:rPr b="0" lang="pt-BR" sz="2800" spc="-1" strike="noStrike">
                <a:solidFill>
                  <a:srgbClr val="000000"/>
                </a:solidFill>
                <a:latin typeface="Source Sans Pro Semibold"/>
              </a:rPr>
              <a:t>estrutura de tópicos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Source Sans Pro Semibold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Source Sans Pro Semibol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Source Sans Pro Semibold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Source Sans Pro Semibol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Source Sans Pro Semibold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Source Sans Pro Semibol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Source Sans Pro Semibold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Source Sans Pro Semibol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Source Sans Pro Semibold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Source Sans Pro Semibol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Source Sans Pro Semibold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4" descr=""/>
          <p:cNvPicPr/>
          <p:nvPr/>
        </p:nvPicPr>
        <p:blipFill>
          <a:blip r:embed="rId3"/>
          <a:stretch/>
        </p:blipFill>
        <p:spPr>
          <a:xfrm>
            <a:off x="-17280" y="468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02080" y="687600"/>
            <a:ext cx="10587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TÍT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UL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O 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(Ar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ial 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54 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/ </a:t>
            </a:r>
            <a:r>
              <a:rPr b="1" lang="pt-BR" sz="5400" spc="-1" strike="noStrike" cap="all">
                <a:solidFill>
                  <a:srgbClr val="000000"/>
                </a:solidFill>
                <a:latin typeface="Trebuchet MS"/>
                <a:ea typeface="Open Sans"/>
              </a:rPr>
              <a:t>44)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2257200"/>
            <a:ext cx="8258040" cy="39322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c00000"/>
                </a:solidFill>
                <a:latin typeface="Source Sans Pro Semibold"/>
                <a:ea typeface="Source Sans Pro Semibold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Source Sans Pro Semibold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Source Sans Pro Semibold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Source Sans Pro Semibold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Source Sans Pro Semibold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Source Sans Pro Semibold"/>
            </a:endParaRPr>
          </a:p>
          <a:p>
            <a:pPr lvl="5" marL="2514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Source Sans Pro Semibold"/>
              </a:rPr>
              <a:t>bla</a:t>
            </a:r>
            <a:endParaRPr b="0" lang="pt-BR" sz="1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video" Target="../media/media6.mp3"/><Relationship Id="rId3" Type="http://schemas.microsoft.com/office/2007/relationships/media" Target="../media/media6.mp3"/><Relationship Id="rId4" Type="http://schemas.openxmlformats.org/officeDocument/2006/relationships/image" Target="../media/image7.png"/><Relationship Id="rId5" Type="http://schemas.openxmlformats.org/officeDocument/2006/relationships/video" Target="../media/media8.mp3"/><Relationship Id="rId6" Type="http://schemas.microsoft.com/office/2007/relationships/media" Target="../media/media8.mp3"/><Relationship Id="rId7" Type="http://schemas.openxmlformats.org/officeDocument/2006/relationships/image" Target="../media/image9.png"/><Relationship Id="rId8" Type="http://schemas.openxmlformats.org/officeDocument/2006/relationships/video" Target="../media/media10.mp3"/><Relationship Id="rId9" Type="http://schemas.microsoft.com/office/2007/relationships/media" Target="../media/media10.mp3"/><Relationship Id="rId10" Type="http://schemas.openxmlformats.org/officeDocument/2006/relationships/image" Target="../media/image11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58800" y="666000"/>
            <a:ext cx="10889640" cy="173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Introdução aos sistemas de comunicação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58800" y="3931200"/>
            <a:ext cx="8333640" cy="210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4400" spc="-1" strike="noStrike">
                <a:solidFill>
                  <a:srgbClr val="0d0d0d"/>
                </a:solidFill>
                <a:latin typeface="Arial"/>
                <a:ea typeface="Source Sans Pro Semibold"/>
              </a:rPr>
              <a:t>A Resposta em Frequência </a:t>
            </a:r>
            <a:br/>
            <a:r>
              <a:rPr b="1" lang="pt-BR" sz="4400" spc="-1" strike="noStrike">
                <a:solidFill>
                  <a:srgbClr val="0d0d0d"/>
                </a:solidFill>
                <a:latin typeface="Arial"/>
                <a:ea typeface="Source Sans Pro Semibold"/>
              </a:rPr>
              <a:t>do Canal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senoides Discretas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2257200"/>
            <a:ext cx="8258040" cy="393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f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Arial"/>
                <a:ea typeface="Source Sans Pro Semibold"/>
              </a:rPr>
              <a:t>k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= 1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pic>
        <p:nvPicPr>
          <p:cNvPr id="143" name="Picture 2_0" descr=""/>
          <p:cNvPicPr/>
          <p:nvPr/>
        </p:nvPicPr>
        <p:blipFill>
          <a:blip r:embed="rId1"/>
          <a:stretch/>
        </p:blipFill>
        <p:spPr>
          <a:xfrm>
            <a:off x="2724120" y="2433240"/>
            <a:ext cx="5333760" cy="40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senoides Discretas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2257200"/>
            <a:ext cx="8258040" cy="393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f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Arial"/>
                <a:ea typeface="Source Sans Pro Semibold"/>
              </a:rPr>
              <a:t>k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= 0,5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pic>
        <p:nvPicPr>
          <p:cNvPr id="146" name="Picture 3_1" descr=""/>
          <p:cNvPicPr/>
          <p:nvPr/>
        </p:nvPicPr>
        <p:blipFill>
          <a:blip r:embed="rId1"/>
          <a:stretch/>
        </p:blipFill>
        <p:spPr>
          <a:xfrm>
            <a:off x="2724120" y="2433240"/>
            <a:ext cx="5333760" cy="40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limite de nyquist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2257200"/>
            <a:ext cx="8258040" cy="393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c00000"/>
                </a:solidFill>
                <a:latin typeface="Arial"/>
                <a:ea typeface="Source Sans Pro Semibold"/>
              </a:rPr>
              <a:t>f &lt; f</a:t>
            </a:r>
            <a:r>
              <a:rPr b="0" lang="pt-BR" sz="3600" spc="-1" strike="noStrike" baseline="-25000">
                <a:solidFill>
                  <a:srgbClr val="c00000"/>
                </a:solidFill>
                <a:latin typeface="Arial"/>
                <a:ea typeface="Source Sans Pro Semibold"/>
              </a:rPr>
              <a:t>S</a:t>
            </a:r>
            <a:r>
              <a:rPr b="0" lang="pt-BR" sz="3600" spc="-1" strike="noStrike">
                <a:solidFill>
                  <a:srgbClr val="c00000"/>
                </a:solidFill>
                <a:latin typeface="Arial"/>
                <a:ea typeface="Source Sans Pro Semibold"/>
              </a:rPr>
              <a:t>/2</a:t>
            </a:r>
            <a:endParaRPr b="0" lang="pt-BR" sz="36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6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299760" y="2133720"/>
            <a:ext cx="5683680" cy="427464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 l="3825" t="0" r="1317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frequência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2_1" descr=""/>
          <p:cNvPicPr/>
          <p:nvPr/>
        </p:nvPicPr>
        <p:blipFill>
          <a:blip r:embed="rId1"/>
          <a:stretch/>
        </p:blipFill>
        <p:spPr>
          <a:xfrm>
            <a:off x="1080000" y="1836000"/>
            <a:ext cx="8000640" cy="457164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2920680" y="2984040"/>
            <a:ext cx="279504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 flipV="1">
            <a:off x="5721480" y="2982600"/>
            <a:ext cx="252324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2467080" y="5757840"/>
            <a:ext cx="68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5"/>
          <p:cNvSpPr/>
          <p:nvPr/>
        </p:nvSpPr>
        <p:spPr>
          <a:xfrm>
            <a:off x="3156840" y="5757840"/>
            <a:ext cx="68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6"/>
          <p:cNvSpPr/>
          <p:nvPr/>
        </p:nvSpPr>
        <p:spPr>
          <a:xfrm>
            <a:off x="3846600" y="575784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"/>
          <p:cNvSpPr/>
          <p:nvPr/>
        </p:nvSpPr>
        <p:spPr>
          <a:xfrm>
            <a:off x="4566600" y="5757840"/>
            <a:ext cx="68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8"/>
          <p:cNvSpPr/>
          <p:nvPr/>
        </p:nvSpPr>
        <p:spPr>
          <a:xfrm>
            <a:off x="5250600" y="5757840"/>
            <a:ext cx="68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9"/>
          <p:cNvSpPr/>
          <p:nvPr/>
        </p:nvSpPr>
        <p:spPr>
          <a:xfrm>
            <a:off x="5934600" y="575784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0"/>
          <p:cNvSpPr/>
          <p:nvPr/>
        </p:nvSpPr>
        <p:spPr>
          <a:xfrm>
            <a:off x="6654600" y="575784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1"/>
          <p:cNvSpPr/>
          <p:nvPr/>
        </p:nvSpPr>
        <p:spPr>
          <a:xfrm>
            <a:off x="7374600" y="575784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2"/>
          <p:cNvSpPr/>
          <p:nvPr/>
        </p:nvSpPr>
        <p:spPr>
          <a:xfrm>
            <a:off x="7971840" y="2427120"/>
            <a:ext cx="1255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5" strike="noStrike">
                <a:solidFill>
                  <a:srgbClr val="000000"/>
                </a:solidFill>
                <a:latin typeface="Lucida Sans Unicode"/>
              </a:rPr>
              <a:t>1x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7971840" y="5117040"/>
            <a:ext cx="1255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5" strike="noStrike">
                <a:solidFill>
                  <a:srgbClr val="000000"/>
                </a:solidFill>
                <a:latin typeface="Lucida Sans Unicode"/>
              </a:rPr>
              <a:t>4x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3716640" y="4371120"/>
            <a:ext cx="136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5"/>
          <p:cNvSpPr/>
          <p:nvPr/>
        </p:nvSpPr>
        <p:spPr>
          <a:xfrm>
            <a:off x="5096520" y="4371120"/>
            <a:ext cx="136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6"/>
          <p:cNvSpPr/>
          <p:nvPr/>
        </p:nvSpPr>
        <p:spPr>
          <a:xfrm>
            <a:off x="6460560" y="4371120"/>
            <a:ext cx="136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7"/>
          <p:cNvSpPr/>
          <p:nvPr/>
        </p:nvSpPr>
        <p:spPr>
          <a:xfrm>
            <a:off x="2352600" y="4371120"/>
            <a:ext cx="136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8"/>
          <p:cNvSpPr/>
          <p:nvPr/>
        </p:nvSpPr>
        <p:spPr>
          <a:xfrm>
            <a:off x="7971840" y="3772080"/>
            <a:ext cx="1255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5" strike="noStrike">
                <a:solidFill>
                  <a:srgbClr val="000000"/>
                </a:solidFill>
                <a:latin typeface="Lucida Sans Unicode"/>
              </a:rPr>
              <a:t>2x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espectro de Frequência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4_1" descr=""/>
          <p:cNvPicPr/>
          <p:nvPr/>
        </p:nvPicPr>
        <p:blipFill>
          <a:blip r:embed="rId1"/>
          <a:stretch/>
        </p:blipFill>
        <p:spPr>
          <a:xfrm>
            <a:off x="732240" y="1997280"/>
            <a:ext cx="8353080" cy="440028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7971840" y="2427120"/>
            <a:ext cx="1255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5" strike="noStrike">
                <a:solidFill>
                  <a:srgbClr val="000000"/>
                </a:solidFill>
                <a:latin typeface="Lucida Sans Unicode"/>
              </a:rPr>
              <a:t>1x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971840" y="5117040"/>
            <a:ext cx="1255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5" strike="noStrike">
                <a:solidFill>
                  <a:srgbClr val="000000"/>
                </a:solidFill>
                <a:latin typeface="Lucida Sans Unicode"/>
              </a:rPr>
              <a:t>4x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7971840" y="3772080"/>
            <a:ext cx="1255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5" strike="noStrike">
                <a:solidFill>
                  <a:srgbClr val="000000"/>
                </a:solidFill>
                <a:latin typeface="Lucida Sans Unicode"/>
              </a:rPr>
              <a:t>2x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pt-BR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Série de fourier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2257200"/>
            <a:ext cx="8258040" cy="3932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A</a:t>
            </a:r>
            <a:r>
              <a:rPr b="1" lang="pt-BR" sz="2800" spc="-1" strike="noStrike" baseline="-25000">
                <a:solidFill>
                  <a:srgbClr val="000000"/>
                </a:solidFill>
                <a:latin typeface="Arial"/>
                <a:ea typeface="Source Sans Pro Semibold"/>
              </a:rPr>
              <a:t>k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= amplitude de cada senoide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f</a:t>
            </a:r>
            <a:r>
              <a:rPr b="1" lang="pt-BR" sz="2800" spc="-1" strike="noStrike" baseline="-25000">
                <a:solidFill>
                  <a:srgbClr val="000000"/>
                </a:solidFill>
                <a:latin typeface="Arial"/>
                <a:ea typeface="Source Sans Pro Semibold"/>
              </a:rPr>
              <a:t>k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= frequência de cada senoide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pt-BR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Exemplo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25760" y="2510640"/>
            <a:ext cx="8257680" cy="368172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pt-BR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Exemplo: onda quadrada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182240" y="2257560"/>
            <a:ext cx="7569720" cy="393192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pt-BR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Transformada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02080" y="4223520"/>
            <a:ext cx="8100720" cy="19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2" name="Group 3"/>
          <p:cNvGrpSpPr/>
          <p:nvPr/>
        </p:nvGrpSpPr>
        <p:grpSpPr>
          <a:xfrm>
            <a:off x="802080" y="2291760"/>
            <a:ext cx="8100720" cy="3863160"/>
            <a:chOff x="802080" y="2291760"/>
            <a:chExt cx="8100720" cy="3863160"/>
          </a:xfrm>
        </p:grpSpPr>
        <p:sp>
          <p:nvSpPr>
            <p:cNvPr id="183" name="CustomShape 4"/>
            <p:cNvSpPr/>
            <p:nvPr/>
          </p:nvSpPr>
          <p:spPr>
            <a:xfrm>
              <a:off x="802080" y="2291760"/>
              <a:ext cx="8100720" cy="3863160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84" name="Picture 2_2" descr="Department of statistics A Comparison of Data Transformations in Image  Denoising"/>
            <p:cNvPicPr/>
            <p:nvPr/>
          </p:nvPicPr>
          <p:blipFill>
            <a:blip r:embed="rId1"/>
            <a:stretch/>
          </p:blipFill>
          <p:spPr>
            <a:xfrm>
              <a:off x="1388880" y="2973240"/>
              <a:ext cx="6991920" cy="2949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5" name="CustomShape 5"/>
          <p:cNvSpPr/>
          <p:nvPr/>
        </p:nvSpPr>
        <p:spPr>
          <a:xfrm>
            <a:off x="3112200" y="5406120"/>
            <a:ext cx="113976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6"/>
          <p:cNvSpPr/>
          <p:nvPr/>
        </p:nvSpPr>
        <p:spPr>
          <a:xfrm flipV="1">
            <a:off x="5863320" y="5405040"/>
            <a:ext cx="1243080" cy="60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7"/>
          <p:cNvSpPr/>
          <p:nvPr/>
        </p:nvSpPr>
        <p:spPr>
          <a:xfrm>
            <a:off x="6701040" y="5630040"/>
            <a:ext cx="1559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5" strike="noStrike">
                <a:solidFill>
                  <a:srgbClr val="000000"/>
                </a:solidFill>
                <a:latin typeface="Lucida Sans Unicode"/>
              </a:rPr>
              <a:t>Frequência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2408040" y="5625720"/>
            <a:ext cx="1014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5" strike="noStrike">
                <a:solidFill>
                  <a:srgbClr val="000000"/>
                </a:solidFill>
                <a:latin typeface="Lucida Sans Unicode"/>
              </a:rPr>
              <a:t>Tempo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pt-BR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Resposta em frequência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41960" y="3444840"/>
            <a:ext cx="8257680" cy="219852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838080" y="2257200"/>
            <a:ext cx="8258040" cy="39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Resposta de um SLIT a uma senoide</a:t>
            </a:r>
            <a:r>
              <a:rPr b="1" lang="pt-BR" sz="2800" spc="-1" strike="noStrike">
                <a:solidFill>
                  <a:srgbClr val="c00000"/>
                </a:solidFill>
                <a:latin typeface="Arial"/>
                <a:ea typeface="Source Sans Pro Semibold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3000"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Modelo de Sistemas de comunicação </a:t>
            </a:r>
            <a:r>
              <a:rPr b="1" lang="en-US" sz="5400" spc="-1" strike="noStrike" cap="all">
                <a:solidFill>
                  <a:srgbClr val="c00000"/>
                </a:solidFill>
                <a:latin typeface="Arial"/>
                <a:ea typeface="Open Sans"/>
              </a:rPr>
              <a:t>digital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822680" y="4089240"/>
            <a:ext cx="2319840" cy="7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5" strike="noStrike">
                <a:solidFill>
                  <a:srgbClr val="000000"/>
                </a:solidFill>
                <a:latin typeface="Arial"/>
              </a:rPr>
              <a:t>Sequência de bits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5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000" spc="-15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1" lang="en-US" sz="2000" spc="-15" strike="noStrike">
                <a:solidFill>
                  <a:srgbClr val="000000"/>
                </a:solidFill>
                <a:latin typeface="Arial"/>
              </a:rPr>
              <a:t>, b</a:t>
            </a:r>
            <a:r>
              <a:rPr b="1" lang="en-US" sz="2000" spc="-15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2000" spc="-15" strike="noStrike">
                <a:solidFill>
                  <a:srgbClr val="000000"/>
                </a:solidFill>
                <a:latin typeface="Arial"/>
              </a:rPr>
              <a:t>, b</a:t>
            </a:r>
            <a:r>
              <a:rPr b="1" lang="en-US" sz="2000" spc="-15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2000" spc="-15" strike="noStrike">
                <a:solidFill>
                  <a:srgbClr val="000000"/>
                </a:solidFill>
                <a:latin typeface="Arial"/>
              </a:rPr>
              <a:t>, b</a:t>
            </a:r>
            <a:r>
              <a:rPr b="1" lang="en-US" sz="2000" spc="-15" strike="noStrike" baseline="-25000">
                <a:solidFill>
                  <a:srgbClr val="000000"/>
                </a:solidFill>
                <a:latin typeface="Arial"/>
              </a:rPr>
              <a:t>3</a:t>
            </a:r>
            <a:r>
              <a:rPr b="1" lang="en-US" sz="2000" spc="-15" strike="noStrike">
                <a:solidFill>
                  <a:srgbClr val="000000"/>
                </a:solidFill>
                <a:latin typeface="Arial"/>
              </a:rPr>
              <a:t>, … </a:t>
            </a:r>
            <a:endParaRPr b="0" lang="pt-BR" sz="2000" spc="-1" strike="noStrike">
              <a:latin typeface="Arial"/>
            </a:endParaRPr>
          </a:p>
        </p:txBody>
      </p:sp>
      <p:grpSp>
        <p:nvGrpSpPr>
          <p:cNvPr id="88" name="Group 3"/>
          <p:cNvGrpSpPr/>
          <p:nvPr/>
        </p:nvGrpSpPr>
        <p:grpSpPr>
          <a:xfrm>
            <a:off x="916560" y="2919240"/>
            <a:ext cx="1655640" cy="3115440"/>
            <a:chOff x="916560" y="2919240"/>
            <a:chExt cx="1655640" cy="3115440"/>
          </a:xfrm>
        </p:grpSpPr>
        <p:sp>
          <p:nvSpPr>
            <p:cNvPr id="89" name="CustomShape 4"/>
            <p:cNvSpPr/>
            <p:nvPr/>
          </p:nvSpPr>
          <p:spPr>
            <a:xfrm>
              <a:off x="916560" y="2919240"/>
              <a:ext cx="1655640" cy="68364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 cap="all">
                  <a:solidFill>
                    <a:srgbClr val="ffffff"/>
                  </a:solidFill>
                  <a:latin typeface="Trebuchet MS"/>
                </a:rPr>
                <a:t>Fonte digital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0" name="CustomShape 5"/>
            <p:cNvSpPr/>
            <p:nvPr/>
          </p:nvSpPr>
          <p:spPr>
            <a:xfrm>
              <a:off x="916560" y="5351040"/>
              <a:ext cx="1655640" cy="68364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 cap="all">
                  <a:solidFill>
                    <a:srgbClr val="ffffff"/>
                  </a:solidFill>
                  <a:latin typeface="Trebuchet MS"/>
                </a:rPr>
                <a:t>Destina-tário</a:t>
              </a:r>
              <a:endParaRPr b="0" lang="pt-BR" sz="2000" spc="-1" strike="noStrike">
                <a:latin typeface="Arial"/>
              </a:endParaRPr>
            </a:p>
          </p:txBody>
        </p:sp>
      </p:grpSp>
      <p:grpSp>
        <p:nvGrpSpPr>
          <p:cNvPr id="91" name="Group 6"/>
          <p:cNvGrpSpPr/>
          <p:nvPr/>
        </p:nvGrpSpPr>
        <p:grpSpPr>
          <a:xfrm>
            <a:off x="3441960" y="2770920"/>
            <a:ext cx="1943640" cy="3407760"/>
            <a:chOff x="3441960" y="2770920"/>
            <a:chExt cx="1943640" cy="3407760"/>
          </a:xfrm>
        </p:grpSpPr>
        <p:sp>
          <p:nvSpPr>
            <p:cNvPr id="92" name="CustomShape 7"/>
            <p:cNvSpPr/>
            <p:nvPr/>
          </p:nvSpPr>
          <p:spPr>
            <a:xfrm>
              <a:off x="3441960" y="2770920"/>
              <a:ext cx="1943640" cy="97164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 cap="all">
                  <a:solidFill>
                    <a:srgbClr val="ffffff"/>
                  </a:solidFill>
                  <a:latin typeface="Trebuchet MS"/>
                </a:rPr>
                <a:t>Transmissor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93" name="CustomShape 8"/>
            <p:cNvSpPr/>
            <p:nvPr/>
          </p:nvSpPr>
          <p:spPr>
            <a:xfrm>
              <a:off x="3441960" y="5207040"/>
              <a:ext cx="1943640" cy="97164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 cap="all">
                  <a:solidFill>
                    <a:srgbClr val="ffffff"/>
                  </a:solidFill>
                  <a:latin typeface="Trebuchet MS"/>
                </a:rPr>
                <a:t>receptor</a:t>
              </a:r>
              <a:endParaRPr b="0" lang="pt-BR" sz="2000" spc="-1" strike="noStrike">
                <a:latin typeface="Arial"/>
              </a:endParaRPr>
            </a:p>
          </p:txBody>
        </p:sp>
      </p:grpSp>
      <p:sp>
        <p:nvSpPr>
          <p:cNvPr id="94" name="CustomShape 9"/>
          <p:cNvSpPr/>
          <p:nvPr/>
        </p:nvSpPr>
        <p:spPr>
          <a:xfrm rot="5400000">
            <a:off x="5846760" y="4222800"/>
            <a:ext cx="1259640" cy="50364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Trebuchet MS"/>
              </a:rPr>
              <a:t>Canal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 flipH="1">
            <a:off x="2572560" y="3256920"/>
            <a:ext cx="8690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1"/>
          <p:cNvSpPr/>
          <p:nvPr/>
        </p:nvSpPr>
        <p:spPr>
          <a:xfrm>
            <a:off x="5385960" y="3256920"/>
            <a:ext cx="1090440" cy="587520"/>
          </a:xfrm>
          <a:prstGeom prst="bentConnector2">
            <a:avLst/>
          </a:prstGeom>
          <a:noFill/>
          <a:ln w="38160">
            <a:solidFill>
              <a:schemeClr val="tx1">
                <a:lumMod val="85000"/>
                <a:lumOff val="15000"/>
              </a:schemeClr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2"/>
          <p:cNvSpPr/>
          <p:nvPr/>
        </p:nvSpPr>
        <p:spPr>
          <a:xfrm flipH="1">
            <a:off x="2572560" y="5693040"/>
            <a:ext cx="86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3"/>
          <p:cNvSpPr/>
          <p:nvPr/>
        </p:nvSpPr>
        <p:spPr>
          <a:xfrm rot="5400000">
            <a:off x="5637240" y="4853160"/>
            <a:ext cx="587520" cy="1090440"/>
          </a:xfrm>
          <a:prstGeom prst="bentConnector2">
            <a:avLst/>
          </a:prstGeom>
          <a:noFill/>
          <a:ln w="38160">
            <a:solidFill>
              <a:schemeClr val="tx1">
                <a:lumMod val="85000"/>
                <a:lumOff val="15000"/>
              </a:schemeClr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4"/>
          <p:cNvSpPr/>
          <p:nvPr/>
        </p:nvSpPr>
        <p:spPr>
          <a:xfrm flipH="1">
            <a:off x="2982240" y="3325320"/>
            <a:ext cx="36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>
                <a:lumMod val="85000"/>
                <a:lumOff val="15000"/>
              </a:schemeClr>
            </a:solidFill>
            <a:prstDash val="sysDash"/>
            <a:head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5"/>
          <p:cNvSpPr/>
          <p:nvPr/>
        </p:nvSpPr>
        <p:spPr>
          <a:xfrm flipH="1" flipV="1">
            <a:off x="2982240" y="4797000"/>
            <a:ext cx="360" cy="89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>
                <a:lumMod val="85000"/>
                <a:lumOff val="15000"/>
              </a:schemeClr>
            </a:solidFill>
            <a:prstDash val="sysDash"/>
            <a:head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6"/>
          <p:cNvSpPr/>
          <p:nvPr/>
        </p:nvSpPr>
        <p:spPr>
          <a:xfrm>
            <a:off x="5586120" y="2856960"/>
            <a:ext cx="1802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5" strike="noStrike">
                <a:solidFill>
                  <a:srgbClr val="000000"/>
                </a:solidFill>
                <a:latin typeface="Arial"/>
              </a:rPr>
              <a:t>Sinal enviado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17"/>
          <p:cNvSpPr/>
          <p:nvPr/>
        </p:nvSpPr>
        <p:spPr>
          <a:xfrm>
            <a:off x="5537520" y="5772600"/>
            <a:ext cx="1900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5" strike="noStrike">
                <a:solidFill>
                  <a:srgbClr val="000000"/>
                </a:solidFill>
                <a:latin typeface="Arial"/>
              </a:rPr>
              <a:t>Sinal recebido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pt-BR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Filtros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02080" y="2209320"/>
            <a:ext cx="3931920" cy="393192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4892760" y="2257200"/>
            <a:ext cx="4203360" cy="39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Um filtro é algo que permite que apenas </a:t>
            </a:r>
            <a:r>
              <a:rPr b="1" lang="pt-BR" sz="2800" spc="-1" strike="noStrike">
                <a:solidFill>
                  <a:srgbClr val="c00000"/>
                </a:solidFill>
                <a:latin typeface="Arial"/>
                <a:ea typeface="Source Sans Pro Semibold"/>
              </a:rPr>
              <a:t>certas partes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da entrada passem para a saída.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pt-BR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Filtros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02080" y="2031120"/>
            <a:ext cx="8258040" cy="3932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Resposta em frequência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grpSp>
        <p:nvGrpSpPr>
          <p:cNvPr id="197" name="Group 3"/>
          <p:cNvGrpSpPr/>
          <p:nvPr/>
        </p:nvGrpSpPr>
        <p:grpSpPr>
          <a:xfrm>
            <a:off x="2674080" y="2711880"/>
            <a:ext cx="4771080" cy="3718800"/>
            <a:chOff x="2674080" y="2711880"/>
            <a:chExt cx="4771080" cy="3718800"/>
          </a:xfrm>
        </p:grpSpPr>
        <p:sp>
          <p:nvSpPr>
            <p:cNvPr id="198" name="CustomShape 4"/>
            <p:cNvSpPr/>
            <p:nvPr/>
          </p:nvSpPr>
          <p:spPr>
            <a:xfrm>
              <a:off x="2674080" y="2711880"/>
              <a:ext cx="4771080" cy="3718800"/>
            </a:xfrm>
            <a:prstGeom prst="roundRect">
              <a:avLst>
                <a:gd name="adj" fmla="val 8594"/>
              </a:avLst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5"/>
            <p:cNvSpPr/>
            <p:nvPr/>
          </p:nvSpPr>
          <p:spPr>
            <a:xfrm>
              <a:off x="3006720" y="4101840"/>
              <a:ext cx="19015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5" strike="noStrike">
                  <a:solidFill>
                    <a:srgbClr val="000000"/>
                  </a:solidFill>
                  <a:latin typeface="Lucida Sans Unicode"/>
                </a:rPr>
                <a:t>Passa-baixas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200" name="CustomShape 6"/>
            <p:cNvSpPr/>
            <p:nvPr/>
          </p:nvSpPr>
          <p:spPr>
            <a:xfrm>
              <a:off x="5240880" y="4101840"/>
              <a:ext cx="184860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5" strike="noStrike">
                  <a:solidFill>
                    <a:srgbClr val="000000"/>
                  </a:solidFill>
                  <a:latin typeface="Lucida Sans Unicode"/>
                </a:rPr>
                <a:t>Passa-altas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201" name="CustomShape 7"/>
            <p:cNvSpPr/>
            <p:nvPr/>
          </p:nvSpPr>
          <p:spPr>
            <a:xfrm>
              <a:off x="3006720" y="5771880"/>
              <a:ext cx="19015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5" strike="noStrike">
                  <a:solidFill>
                    <a:srgbClr val="000000"/>
                  </a:solidFill>
                  <a:latin typeface="Lucida Sans Unicode"/>
                </a:rPr>
                <a:t>Passa-faixa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202" name="CustomShape 8"/>
            <p:cNvSpPr/>
            <p:nvPr/>
          </p:nvSpPr>
          <p:spPr>
            <a:xfrm>
              <a:off x="5211720" y="5771880"/>
              <a:ext cx="19015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5" strike="noStrike">
                  <a:solidFill>
                    <a:srgbClr val="000000"/>
                  </a:solidFill>
                  <a:latin typeface="Lucida Sans Unicode"/>
                </a:rPr>
                <a:t>Rejeita-faixa</a:t>
              </a:r>
              <a:endParaRPr b="0" lang="pt-BR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pt-BR" sz="4800" spc="-1" strike="noStrike" cap="all">
                <a:solidFill>
                  <a:srgbClr val="000000"/>
                </a:solidFill>
                <a:latin typeface="Arial"/>
                <a:ea typeface="Open Sans"/>
              </a:rPr>
              <a:t>exemplo: filtro passa-baixas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955440" y="2269800"/>
            <a:ext cx="7984440" cy="403452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 l="129575" t="499609" r="222327" b="8463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Resumo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140120" y="4327560"/>
            <a:ext cx="1541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5" strike="noStrike">
                <a:solidFill>
                  <a:srgbClr val="000000"/>
                </a:solidFill>
                <a:latin typeface="Arial"/>
              </a:rPr>
              <a:t>Informação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461200" y="2565360"/>
            <a:ext cx="12553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5" strike="noStrike">
                <a:solidFill>
                  <a:srgbClr val="000000"/>
                </a:solidFill>
                <a:latin typeface="Arial"/>
              </a:rPr>
              <a:t>Forma de onda</a:t>
            </a:r>
            <a:endParaRPr b="0" lang="pt-BR" sz="2000" spc="-1" strike="noStrike"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1235160" y="3058920"/>
            <a:ext cx="1367640" cy="2831760"/>
            <a:chOff x="1235160" y="3058920"/>
            <a:chExt cx="1367640" cy="2831760"/>
          </a:xfrm>
        </p:grpSpPr>
        <p:sp>
          <p:nvSpPr>
            <p:cNvPr id="209" name="CustomShape 5"/>
            <p:cNvSpPr/>
            <p:nvPr/>
          </p:nvSpPr>
          <p:spPr>
            <a:xfrm>
              <a:off x="1235160" y="3058920"/>
              <a:ext cx="1367640" cy="39564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 cap="all">
                  <a:solidFill>
                    <a:srgbClr val="ffffff"/>
                  </a:solidFill>
                  <a:latin typeface="Trebuchet MS"/>
                </a:rPr>
                <a:t>fonte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210" name="CustomShape 6"/>
            <p:cNvSpPr/>
            <p:nvPr/>
          </p:nvSpPr>
          <p:spPr>
            <a:xfrm>
              <a:off x="1235160" y="5495040"/>
              <a:ext cx="1367640" cy="39564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 cap="all">
                  <a:solidFill>
                    <a:srgbClr val="ffffff"/>
                  </a:solidFill>
                  <a:latin typeface="Trebuchet MS"/>
                </a:rPr>
                <a:t>Destino</a:t>
              </a:r>
              <a:endParaRPr b="0" lang="pt-BR" sz="2000" spc="-1" strike="noStrike">
                <a:latin typeface="Arial"/>
              </a:endParaRPr>
            </a:p>
          </p:txBody>
        </p:sp>
      </p:grpSp>
      <p:grpSp>
        <p:nvGrpSpPr>
          <p:cNvPr id="211" name="Group 7"/>
          <p:cNvGrpSpPr/>
          <p:nvPr/>
        </p:nvGrpSpPr>
        <p:grpSpPr>
          <a:xfrm>
            <a:off x="3441960" y="2770920"/>
            <a:ext cx="1943640" cy="3407760"/>
            <a:chOff x="3441960" y="2770920"/>
            <a:chExt cx="1943640" cy="3407760"/>
          </a:xfrm>
        </p:grpSpPr>
        <p:sp>
          <p:nvSpPr>
            <p:cNvPr id="212" name="CustomShape 8"/>
            <p:cNvSpPr/>
            <p:nvPr/>
          </p:nvSpPr>
          <p:spPr>
            <a:xfrm>
              <a:off x="3441960" y="2770920"/>
              <a:ext cx="1943640" cy="97164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 cap="all">
                  <a:solidFill>
                    <a:srgbClr val="ffffff"/>
                  </a:solidFill>
                  <a:latin typeface="Trebuchet MS"/>
                </a:rPr>
                <a:t>Transmissor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213" name="CustomShape 9"/>
            <p:cNvSpPr/>
            <p:nvPr/>
          </p:nvSpPr>
          <p:spPr>
            <a:xfrm>
              <a:off x="3441960" y="5207040"/>
              <a:ext cx="1943640" cy="97164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 cap="all">
                  <a:solidFill>
                    <a:srgbClr val="ffffff"/>
                  </a:solidFill>
                  <a:latin typeface="Trebuchet MS"/>
                </a:rPr>
                <a:t>receptor</a:t>
              </a:r>
              <a:endParaRPr b="0" lang="pt-BR" sz="2000" spc="-1" strike="noStrike">
                <a:latin typeface="Arial"/>
              </a:endParaRPr>
            </a:p>
          </p:txBody>
        </p:sp>
      </p:grpSp>
      <p:sp>
        <p:nvSpPr>
          <p:cNvPr id="214" name="CustomShape 10"/>
          <p:cNvSpPr/>
          <p:nvPr/>
        </p:nvSpPr>
        <p:spPr>
          <a:xfrm rot="5400000">
            <a:off x="5846760" y="4222800"/>
            <a:ext cx="1259640" cy="50364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latin typeface="Trebuchet MS"/>
              </a:rPr>
              <a:t>Canal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11"/>
          <p:cNvSpPr/>
          <p:nvPr/>
        </p:nvSpPr>
        <p:spPr>
          <a:xfrm flipH="1">
            <a:off x="2602440" y="3256920"/>
            <a:ext cx="83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2"/>
          <p:cNvSpPr/>
          <p:nvPr/>
        </p:nvSpPr>
        <p:spPr>
          <a:xfrm>
            <a:off x="5385960" y="3256920"/>
            <a:ext cx="1090440" cy="587520"/>
          </a:xfrm>
          <a:prstGeom prst="bentConnector2">
            <a:avLst/>
          </a:prstGeom>
          <a:noFill/>
          <a:ln w="38160">
            <a:solidFill>
              <a:srgbClr val="3b3838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3"/>
          <p:cNvSpPr/>
          <p:nvPr/>
        </p:nvSpPr>
        <p:spPr>
          <a:xfrm flipH="1">
            <a:off x="2602440" y="5693040"/>
            <a:ext cx="83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4"/>
          <p:cNvSpPr/>
          <p:nvPr/>
        </p:nvSpPr>
        <p:spPr>
          <a:xfrm rot="5400000">
            <a:off x="5637240" y="4853160"/>
            <a:ext cx="587520" cy="1090440"/>
          </a:xfrm>
          <a:prstGeom prst="bentConnector2">
            <a:avLst/>
          </a:prstGeom>
          <a:noFill/>
          <a:ln w="38160">
            <a:solidFill>
              <a:srgbClr val="3b3838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5"/>
          <p:cNvSpPr/>
          <p:nvPr/>
        </p:nvSpPr>
        <p:spPr>
          <a:xfrm>
            <a:off x="7327800" y="4083120"/>
            <a:ext cx="1790280" cy="960840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ffffff"/>
                </a:solidFill>
                <a:latin typeface="Trebuchet MS"/>
              </a:rPr>
              <a:t>ruído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 flipV="1">
            <a:off x="6728400" y="4466520"/>
            <a:ext cx="59904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2">
                <a:lumMod val="25000"/>
              </a:schemeClr>
            </a:solidFill>
            <a:head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58800" y="666000"/>
            <a:ext cx="10889640" cy="173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Introdução aos sistemas de comunicação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58800" y="3931200"/>
            <a:ext cx="8333640" cy="210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4400" spc="-1" strike="noStrike">
                <a:solidFill>
                  <a:srgbClr val="0d0d0d"/>
                </a:solidFill>
                <a:latin typeface="Arial"/>
                <a:ea typeface="Source Sans Pro Semibold"/>
              </a:rPr>
              <a:t>A Resposta em Frequência </a:t>
            </a:r>
            <a:br/>
            <a:r>
              <a:rPr b="1" lang="pt-BR" sz="4400" spc="-1" strike="noStrike">
                <a:solidFill>
                  <a:srgbClr val="0d0d0d"/>
                </a:solidFill>
                <a:latin typeface="Arial"/>
                <a:ea typeface="Source Sans Pro Semibold"/>
              </a:rPr>
              <a:t>do Canal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frequência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5" descr=""/>
          <p:cNvPicPr/>
          <p:nvPr/>
        </p:nvPicPr>
        <p:blipFill>
          <a:blip r:embed="rId1"/>
          <a:stretch/>
        </p:blipFill>
        <p:spPr>
          <a:xfrm>
            <a:off x="1727280" y="2013120"/>
            <a:ext cx="6197040" cy="3920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5" name="Picture 1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</p:blipFill>
        <p:spPr>
          <a:xfrm>
            <a:off x="1117800" y="577656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106" name="Picture 2" descr="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r:embed="rId6"/>
              </p:ext>
            </p:extLst>
          </p:nvPr>
        </p:nvPicPr>
        <p:blipFill>
          <a:blip r:embed="rId7"/>
        </p:blipFill>
        <p:spPr>
          <a:xfrm>
            <a:off x="4216680" y="585540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107" name="Picture 3" descr="">
            <a:hlinkClick r:id="" action="ppaction://media"/>
          </p:cNvPr>
          <p:cNvPicPr/>
          <p:nvPr>
            <a:videoFile r:link="rId8"/>
            <p:extLst>
              <p:ext uri="{DAA4B4D4-6D71-4841-9C94-3DE7FCFB9230}">
                <p14:media r:embed="rId9"/>
              </p:ext>
            </p:extLst>
          </p:nvPr>
        </p:nvPicPr>
        <p:blipFill>
          <a:blip r:embed="rId10"/>
        </p:blipFill>
        <p:spPr>
          <a:xfrm>
            <a:off x="7620120" y="5776560"/>
            <a:ext cx="609120" cy="60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restart="whenNotActive" nodeType="interactiveSeq" fill="hold">
                <p:stCondLst>
                  <p:cond delay="0" evt="onClick">
                    <p:tgtEl>
                      <p:spTgt spid="105"/>
                    </p:tgtEl>
                  </p:cond>
                </p:stCondLst>
                <p:childTnLst>
                  <p:par>
                    <p:cTn id="3" fill="hold">
                      <p:stCondLst>
                        <p:cond delay="0" evt="onClick">
                          <p:tgtEl>
                            <p:spTgt spid="105"/>
                          </p:tgtEl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679" fill="hold"/>
                                        <p:tgtEl>
                                          <p:spTgt spid="1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stCondLst>
                  <p:cond delay="0" evt="onClick">
                    <p:tgtEl>
                      <p:spTgt spid="106"/>
                    </p:tgtEl>
                  </p:cond>
                </p:stCondLst>
                <p:childTnLst>
                  <p:par>
                    <p:cTn id="8" fill="hold">
                      <p:stCondLst>
                        <p:cond delay="0" evt="onClick">
                          <p:tgtEl>
                            <p:spTgt spid="106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11" dur="705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12" restart="whenNotActive" nodeType="interactiveSeq" fill="hold">
                <p:stCondLst>
                  <p:cond delay="0" evt="onClick">
                    <p:tgtEl>
                      <p:spTgt spid="107"/>
                    </p:tgtEl>
                  </p:cond>
                </p:stCondLst>
                <p:childTnLst>
                  <p:par>
                    <p:cTn id="13" fill="hold">
                      <p:stCondLst>
                        <p:cond delay="0" evt="onClick">
                          <p:tgtEl>
                            <p:spTgt spid="107"/>
                          </p:tgtEl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16" dur="731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frequência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6" descr=""/>
          <p:cNvPicPr/>
          <p:nvPr/>
        </p:nvPicPr>
        <p:blipFill>
          <a:blip r:embed="rId1"/>
          <a:stretch/>
        </p:blipFill>
        <p:spPr>
          <a:xfrm>
            <a:off x="1080000" y="1836000"/>
            <a:ext cx="800064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frequência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1080000" y="1836000"/>
            <a:ext cx="800064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frequência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080000" y="1836000"/>
            <a:ext cx="8000640" cy="457164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920680" y="2984040"/>
            <a:ext cx="279504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 flipV="1">
            <a:off x="5721480" y="2982600"/>
            <a:ext cx="252324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467080" y="5757840"/>
            <a:ext cx="68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3156840" y="5757840"/>
            <a:ext cx="68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3846600" y="575784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7"/>
          <p:cNvSpPr/>
          <p:nvPr/>
        </p:nvSpPr>
        <p:spPr>
          <a:xfrm>
            <a:off x="4566600" y="5757840"/>
            <a:ext cx="68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>
            <a:off x="5250600" y="5757840"/>
            <a:ext cx="68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9"/>
          <p:cNvSpPr/>
          <p:nvPr/>
        </p:nvSpPr>
        <p:spPr>
          <a:xfrm>
            <a:off x="5934600" y="575784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>
            <a:off x="6654600" y="575784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1"/>
          <p:cNvSpPr/>
          <p:nvPr/>
        </p:nvSpPr>
        <p:spPr>
          <a:xfrm>
            <a:off x="7374600" y="575784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>
            <a:off x="7971840" y="2427120"/>
            <a:ext cx="1255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5" strike="noStrike">
                <a:solidFill>
                  <a:srgbClr val="000000"/>
                </a:solidFill>
                <a:latin typeface="Lucida Sans Unicode"/>
              </a:rPr>
              <a:t>1x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>
            <a:off x="7971840" y="5117040"/>
            <a:ext cx="1255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5" strike="noStrike">
                <a:solidFill>
                  <a:srgbClr val="000000"/>
                </a:solidFill>
                <a:latin typeface="Lucida Sans Unicode"/>
              </a:rPr>
              <a:t>4x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3716640" y="4371120"/>
            <a:ext cx="136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5"/>
          <p:cNvSpPr/>
          <p:nvPr/>
        </p:nvSpPr>
        <p:spPr>
          <a:xfrm>
            <a:off x="5096520" y="4371120"/>
            <a:ext cx="136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6"/>
          <p:cNvSpPr/>
          <p:nvPr/>
        </p:nvSpPr>
        <p:spPr>
          <a:xfrm>
            <a:off x="6460560" y="4371120"/>
            <a:ext cx="136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7"/>
          <p:cNvSpPr/>
          <p:nvPr/>
        </p:nvSpPr>
        <p:spPr>
          <a:xfrm>
            <a:off x="2352600" y="4371120"/>
            <a:ext cx="136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headEnd len="med" type="diamond" w="lg"/>
            <a:tailEnd len="med" type="diamond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8"/>
          <p:cNvSpPr/>
          <p:nvPr/>
        </p:nvSpPr>
        <p:spPr>
          <a:xfrm>
            <a:off x="7971840" y="3772080"/>
            <a:ext cx="1255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5" strike="noStrike">
                <a:solidFill>
                  <a:srgbClr val="000000"/>
                </a:solidFill>
                <a:latin typeface="Lucida Sans Unicode"/>
              </a:rPr>
              <a:t>2x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senoides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2257200"/>
            <a:ext cx="8258040" cy="3932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A = amplitude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T = período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f  = frequência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= fase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d = atraso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3" name="Formula 3"/>
              <p:cNvSpPr txBox="1"/>
              <p:nvPr/>
            </p:nvSpPr>
            <p:spPr>
              <a:xfrm>
                <a:off x="961920" y="2202480"/>
                <a:ext cx="4030200" cy="430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𝑥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=</m:t>
                    </m:r>
                    <m:r>
                      <m:t xml:space="preserve">𝐴</m:t>
                    </m:r>
                    <m:r>
                      <m:t xml:space="preserve">cos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2</m:t>
                        </m:r>
                        <m:r>
                          <m:t xml:space="preserve">𝜋</m:t>
                        </m:r>
                        <m:r>
                          <m:t xml:space="preserve">𝑓</m:t>
                        </m:r>
                        <m:r>
                          <m:t xml:space="preserve">⋅</m:t>
                        </m:r>
                        <m:r>
                          <m:t xml:space="preserve">𝑡</m:t>
                        </m:r>
                        <m:r>
                          <m:t xml:space="preserve">+</m:t>
                        </m:r>
                        <m:r>
                          <m:t xml:space="preserve">Φ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pic>
        <p:nvPicPr>
          <p:cNvPr id="134" name="Picture 7" descr=""/>
          <p:cNvPicPr/>
          <p:nvPr/>
        </p:nvPicPr>
        <p:blipFill>
          <a:blip r:embed="rId1"/>
          <a:stretch/>
        </p:blipFill>
        <p:spPr>
          <a:xfrm>
            <a:off x="4543560" y="2817720"/>
            <a:ext cx="4497480" cy="337464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35" name="Formula 4"/>
              <p:cNvSpPr txBox="1"/>
              <p:nvPr/>
            </p:nvSpPr>
            <p:spPr>
              <a:xfrm>
                <a:off x="2586600" y="5329800"/>
                <a:ext cx="1372680" cy="783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−</m:t>
                    </m:r>
                    <m:f>
                      <m:num>
                        <m:r>
                          <m:t xml:space="preserve">𝚽</m:t>
                        </m:r>
                      </m:num>
                      <m:den>
                        <m:r>
                          <m:t xml:space="preserve">𝟐</m:t>
                        </m:r>
                        <m:r>
                          <m:t xml:space="preserve">𝝅</m:t>
                        </m:r>
                        <m:r>
                          <m:t xml:space="preserve">𝐟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senoides Discretas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2257200"/>
            <a:ext cx="8258040" cy="393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f</a:t>
            </a:r>
            <a:r>
              <a:rPr b="1" lang="pt-BR" sz="2800" spc="-1" strike="noStrike" baseline="-25000">
                <a:solidFill>
                  <a:srgbClr val="000000"/>
                </a:solidFill>
                <a:latin typeface="Arial"/>
                <a:ea typeface="Source Sans Pro Semibold"/>
              </a:rPr>
              <a:t>S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= Frequência de amostragem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t = n/f</a:t>
            </a:r>
            <a:r>
              <a:rPr b="1" lang="pt-BR" sz="2800" spc="-1" strike="noStrike" baseline="-25000">
                <a:solidFill>
                  <a:srgbClr val="000000"/>
                </a:solidFill>
                <a:latin typeface="Arial"/>
                <a:ea typeface="Source Sans Pro Semibold"/>
              </a:rPr>
              <a:t>S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,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n = 0, 1, 2, …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f</a:t>
            </a:r>
            <a:r>
              <a:rPr b="1" lang="pt-BR" sz="2800" spc="-1" strike="noStrike" baseline="-25000">
                <a:solidFill>
                  <a:srgbClr val="000000"/>
                </a:solidFill>
                <a:latin typeface="Arial"/>
                <a:ea typeface="Source Sans Pro Semibold"/>
              </a:rPr>
              <a:t>k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= f/f</a:t>
            </a:r>
            <a:r>
              <a:rPr b="1" lang="pt-BR" sz="2800" spc="-1" strike="noStrike" baseline="-25000">
                <a:solidFill>
                  <a:srgbClr val="000000"/>
                </a:solidFill>
                <a:latin typeface="Arial"/>
                <a:ea typeface="Source Sans Pro Semibold"/>
              </a:rPr>
              <a:t>S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Source Sans Pro Semibold"/>
              </a:rPr>
              <a:t> = Frequência normalizada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02080" y="687600"/>
            <a:ext cx="1058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000000"/>
                </a:solidFill>
                <a:latin typeface="Arial"/>
                <a:ea typeface="Open Sans"/>
              </a:rPr>
              <a:t>Frequência normalizada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74280" y="2216160"/>
            <a:ext cx="8258040" cy="393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c00000"/>
                </a:solidFill>
                <a:latin typeface="Arial"/>
                <a:ea typeface="Source Sans Pro Semibold"/>
              </a:rPr>
              <a:t>Não tem sentido ter </a:t>
            </a:r>
            <a:br/>
            <a:r>
              <a:rPr b="1" lang="en-US" sz="2800" spc="-1" strike="noStrike">
                <a:solidFill>
                  <a:srgbClr val="c00000"/>
                </a:solidFill>
                <a:latin typeface="Arial"/>
                <a:ea typeface="Source Sans Pro Semibold"/>
              </a:rPr>
              <a:t>mais ciclos que amostra!</a:t>
            </a:r>
            <a:endParaRPr b="0" lang="pt-BR" sz="28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pic>
        <p:nvPicPr>
          <p:cNvPr id="140" name="Picture 3_0" descr=""/>
          <p:cNvPicPr/>
          <p:nvPr/>
        </p:nvPicPr>
        <p:blipFill>
          <a:blip r:embed="rId1"/>
          <a:stretch/>
        </p:blipFill>
        <p:spPr>
          <a:xfrm>
            <a:off x="5326920" y="3338640"/>
            <a:ext cx="4126320" cy="309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</TotalTime>
  <Application>LibreOffice/6.4.7.2$Linux_X86_64 LibreOffice_project/40$Build-2</Application>
  <Words>1397</Words>
  <Paragraphs>249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2017-12-04T02:39:27Z</dcterms:created>
  <dc:creator>Rafael Leal</dc:creator>
  <dc:description/>
  <dc:language>pt-BR</dc:language>
  <cp:lastModifiedBy/>
  <dcterms:modified xsi:type="dcterms:W3CDTF">2021-07-15T11:21:40Z</dcterms:modified>
  <cp:revision>190</cp:revision>
  <dc:subject/>
  <dc:title>O Estado de Natureza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3</vt:i4>
  </property>
  <property fmtid="{D5CDD505-2E9C-101B-9397-08002B2CF9AE}" pid="8" name="Notes">
    <vt:i4>24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