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63" r:id="rId19"/>
    <p:sldId id="266" r:id="rId20"/>
    <p:sldId id="277" r:id="rId21"/>
    <p:sldId id="278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85" d="100"/>
          <a:sy n="85" d="100"/>
        </p:scale>
        <p:origin x="3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0E82D-7F13-3448-AC76-B9D1AD7DE55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C15CF-CBD5-714E-A6EC-A9CA7E9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8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C15CF-CBD5-714E-A6EC-A9CA7E99EB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2D1E-E37F-E54A-8351-6EB82F01F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628C0-4DF2-3B42-ABF1-D2AC0A3C7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F02F-E529-3744-9160-7591ACE1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163D-02CD-2B45-B33C-114D057E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FB7CB-2A6C-474B-AB86-314177EA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324B-4E61-9D4B-8553-10C340F5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C6B86-9254-4C47-9A74-7E5D545E9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AF2E-07AB-9348-991B-4430639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CAE2-8E2B-E145-B02C-3FFDC2A4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7578-6E42-D14F-AF29-58C6DD79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DF88-6D06-AD40-A06C-C809A9E8D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12FF0-764D-C44F-B376-F0D921FE0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4D00-C49B-7E4E-B8F3-2EC9733A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76D2-C04E-7D42-9B04-659573D9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7B47-CBF7-D14F-B5A7-9E2AA0D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B24C-E54D-D942-A6C2-36468725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EEF7-342F-894F-8424-CFE3F743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F2C4-BE2B-7947-AACA-2834CD4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C776-8CD2-EA46-B22A-4705BD7C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039B-3822-3A45-9728-744A61B7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6FD7-27AE-294D-AD86-1835BB46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F0C98-2C74-274B-AC9F-3EE98FAA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5F02-6CF4-4D4A-BB2C-EEFD19D3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7524-5CA4-254F-9BC4-C0D6685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0FCB-3ED3-EF4F-A6FD-C39580A8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799-CF00-F94E-BD04-AF0D23E7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2111-45BD-8E4A-A791-24376086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3F47A-6B81-C74A-B9D5-3B3FE667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AA226-274A-D044-B200-33A8515D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93B76-8583-164E-90D8-EDA4AD8B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59FC-0A91-0E42-9500-0224C098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96ED-B4D7-6440-91D4-DC50DD8D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A07B-771D-6140-900E-B6F4DDFF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63886-323D-7641-B7F9-C97F10A5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FD96A-7CD9-B349-A5D5-E6773E47D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8CAD8-49B4-C444-A7DA-2A1E58EA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11B27-2A0E-4347-BA1A-73CCFC7F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9DF6A-4CC7-F34E-B1D1-266692D7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A48A2-8F26-1D44-ACC8-C8802067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F7A5-3388-7743-A7BD-CC8DF24D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ADDCE-3D8F-7E4F-A8AD-16CF4F7C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13B49-F508-D848-BCF1-67EB00FE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B630E-CAEA-954E-BB7F-5998E32E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C9A7C-B4DE-5D4D-8EF0-72AE15B9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1703A-9CCA-A54A-B30A-22674CB8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3DF9E-0853-5B49-A337-EC8D88A5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ABCE-9069-D346-B4B1-F49A6D3B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F858-8467-564F-A4D8-6EC191EB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B4843-6F29-D344-8DC4-DDD1CE30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D9E85-999A-6545-B6F2-7E39B0A6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1AEB-8522-8E49-B9E2-8363514D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25EB-D779-B349-A128-44F74C7A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4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B3CA-7216-FB44-86D3-32AAA5D1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CF6E9-6CAE-DA42-BBF2-DEDA4FBC2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E96E0-9D2E-034A-95D9-34C50F11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94B87-4980-3943-914F-FF0CA48E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1391-73DC-0343-BDEF-4DC6DD9C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C85B-BC83-A54E-BA12-A319771A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C3DD7-1FCE-FA44-859E-335A9D0D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6D114-A427-0641-9A8A-3E22B2AC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17A6-D68B-5149-85B2-9DDC66B5D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D94E-EA0C-A343-9123-5B6920E16F5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2287-37AA-1043-A8BE-2CA9CC0EA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5125-4B27-8E4F-A292-D866FB0D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C08D-D643-D54D-85D8-A9E2F22F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7DAD-967A-EE4A-A324-73C676976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10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Convergence of compositional task structure in humans and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2442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819F-BEF7-5242-896A-8ECEC2A90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62288"/>
            <a:ext cx="10515600" cy="15001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benefit of compressed, lower dimensional representations of the task context?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compressed context representations influence behavioral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6996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102A-C84B-A448-9DDF-CAACC7EB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Do pretrained, compositional ANNs have higher dimensional behavioral representations (also have higher decoding accuracies)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3381B-5984-324F-A6FF-5491B5C1CE41}"/>
              </a:ext>
            </a:extLst>
          </p:cNvPr>
          <p:cNvSpPr txBox="1"/>
          <p:nvPr/>
        </p:nvSpPr>
        <p:spPr>
          <a:xfrm>
            <a:off x="412393" y="6172200"/>
            <a:ext cx="113672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Suggests abstract, compositional representations are useful for extracting relevant behavioral representations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DC6C7-F1C3-714E-8FDA-770F567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1619250"/>
            <a:ext cx="5499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1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5534-6773-7A4A-8495-3C5D134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/ Prediction from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33D7-7F12-C24F-9DA1-32E8831E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Makes 2 predictions: Increased compositionality leads to…</a:t>
            </a:r>
          </a:p>
          <a:p>
            <a:pPr marL="514350" indent="-51435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behavioral representations for decoding</a:t>
            </a:r>
          </a:p>
          <a:p>
            <a:pPr marL="514350" indent="-51435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 dimensional context representations</a:t>
            </a:r>
          </a:p>
          <a:p>
            <a:pPr marL="514350" indent="-51435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Can be tested in empirical data by evaluating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decodability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of context and response (separately) as a function of rule presentation</a:t>
            </a:r>
          </a:p>
          <a:p>
            <a:pPr marL="0" indent="0" algn="ctr"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perhaps can serve as a hypothesis/explanation as to why PFC areas have such low decoding accuracies of context info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0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936C-E8E1-A448-B0E1-05DDD400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740F-48B6-994D-8115-065241C9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Iteratively train networks on </a:t>
            </a:r>
            <a:r>
              <a:rPr lang="en-US" i="1" dirty="0"/>
              <a:t>n </a:t>
            </a:r>
            <a:r>
              <a:rPr lang="en-US" dirty="0"/>
              <a:t>practiced tasks, and test on 64 – </a:t>
            </a:r>
            <a:r>
              <a:rPr lang="en-US" i="1" dirty="0"/>
              <a:t>n</a:t>
            </a:r>
            <a:r>
              <a:rPr lang="en-US" dirty="0"/>
              <a:t> novel tasks</a:t>
            </a:r>
          </a:p>
          <a:p>
            <a:pPr lvl="1"/>
            <a:r>
              <a:rPr lang="en-US" dirty="0"/>
              <a:t>Tests for ‘one shot learning’</a:t>
            </a:r>
          </a:p>
          <a:p>
            <a:pPr lvl="1"/>
            <a:r>
              <a:rPr lang="en-US" dirty="0"/>
              <a:t>If networks are learning compositionally, they should likely improve performance as </a:t>
            </a:r>
            <a:r>
              <a:rPr lang="en-US" i="1" dirty="0"/>
              <a:t>n </a:t>
            </a:r>
            <a:r>
              <a:rPr lang="en-US" dirty="0"/>
              <a:t>increases</a:t>
            </a:r>
          </a:p>
          <a:p>
            <a:r>
              <a:rPr lang="en-US" dirty="0"/>
              <a:t>4 network types (all trained until performing 80% accuracy)</a:t>
            </a:r>
          </a:p>
          <a:p>
            <a:pPr lvl="1"/>
            <a:r>
              <a:rPr lang="en-US" dirty="0"/>
              <a:t>ANN with pretraining (SGD)</a:t>
            </a:r>
          </a:p>
          <a:p>
            <a:pPr lvl="1"/>
            <a:r>
              <a:rPr lang="en-US" dirty="0"/>
              <a:t>ANN with pretraining (Adam)</a:t>
            </a:r>
          </a:p>
          <a:p>
            <a:pPr lvl="1"/>
            <a:r>
              <a:rPr lang="en-US" dirty="0"/>
              <a:t>ANN (SGD) – no pretraining</a:t>
            </a:r>
          </a:p>
          <a:p>
            <a:pPr lvl="1"/>
            <a:r>
              <a:rPr lang="en-US" dirty="0"/>
              <a:t>ANN (Adam) – no pretraining</a:t>
            </a:r>
          </a:p>
        </p:txBody>
      </p:sp>
    </p:spTree>
    <p:extLst>
      <p:ext uri="{BB962C8B-B14F-4D97-AF65-F5344CB8AC3E}">
        <p14:creationId xmlns:p14="http://schemas.microsoft.com/office/powerpoint/2010/main" val="119976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DAD-FD72-F945-A3F7-B7127799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706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Pretraining significantly improves performance</a:t>
            </a:r>
          </a:p>
          <a:p>
            <a:pPr lvl="1"/>
            <a:r>
              <a:rPr lang="en-US" dirty="0"/>
              <a:t>Performance on novel tasks exceeds the performance on ‘practiced’ task cut-off</a:t>
            </a:r>
          </a:p>
          <a:p>
            <a:pPr lvl="1"/>
            <a:r>
              <a:rPr lang="en-US" dirty="0"/>
              <a:t>ANN without pretraining can only achieve cut-off accuracy on novel tasks</a:t>
            </a:r>
          </a:p>
          <a:p>
            <a:r>
              <a:rPr lang="en-US" dirty="0"/>
              <a:t>SGD and Adam with pretraining performs about the same</a:t>
            </a:r>
          </a:p>
          <a:p>
            <a:r>
              <a:rPr lang="en-US" dirty="0"/>
              <a:t>SGD without pretraining takes far too long to converge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99BD9-7320-EB45-B6DA-1C261272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9" y="300038"/>
            <a:ext cx="6078062" cy="44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E14E-EF98-D049-96FA-4E1AC682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Earlier hypothesis: 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 dimensional task context representations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Higher dimensional response representations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So, across training, does reduced context dimensionality correlate with response dimensionality?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49F363-B40F-624E-AAFA-F44F73F8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EDADD-00E0-CC40-BC6C-87EA5221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3" y="1690688"/>
            <a:ext cx="5142975" cy="4019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012862-5ACC-4E40-B13B-43633CD7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456" y="1690688"/>
            <a:ext cx="5142975" cy="4019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EC6F9-C7D5-D24F-AF0A-B26DABB18CCD}"/>
              </a:ext>
            </a:extLst>
          </p:cNvPr>
          <p:cNvSpPr txBox="1"/>
          <p:nvPr/>
        </p:nvSpPr>
        <p:spPr>
          <a:xfrm>
            <a:off x="2120900" y="1088290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Adam + Pretraining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8935-DA9F-8049-9F1A-8C80727A2D47}"/>
              </a:ext>
            </a:extLst>
          </p:cNvPr>
          <p:cNvSpPr txBox="1"/>
          <p:nvPr/>
        </p:nvSpPr>
        <p:spPr>
          <a:xfrm>
            <a:off x="7281148" y="1111795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SGD + Pretraining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3082B-CB7B-A04D-96D7-61971CBFDEF4}"/>
              </a:ext>
            </a:extLst>
          </p:cNvPr>
          <p:cNvSpPr txBox="1"/>
          <p:nvPr/>
        </p:nvSpPr>
        <p:spPr>
          <a:xfrm>
            <a:off x="792753" y="6172200"/>
            <a:ext cx="106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Unclear why there is this distinction… though Adam does train much more quickly/efficiently than SGD</a:t>
            </a:r>
          </a:p>
        </p:txBody>
      </p:sp>
    </p:spTree>
    <p:extLst>
      <p:ext uri="{BB962C8B-B14F-4D97-AF65-F5344CB8AC3E}">
        <p14:creationId xmlns:p14="http://schemas.microsoft.com/office/powerpoint/2010/main" val="178862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FBAC-5BAB-9E43-9D95-AB282690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292B9-6715-D94A-8D84-8E2316E3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Leads to a testable hypothesis in data: 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 dimensional task context representations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Higher dimensional response representations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 prefrontal areas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Can also evaluate how dimensionality is shaped across each presentation of a new rule</a:t>
            </a:r>
          </a:p>
        </p:txBody>
      </p:sp>
    </p:spTree>
    <p:extLst>
      <p:ext uri="{BB962C8B-B14F-4D97-AF65-F5344CB8AC3E}">
        <p14:creationId xmlns:p14="http://schemas.microsoft.com/office/powerpoint/2010/main" val="354469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A50B-912A-E541-ACE4-E8622627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15763" cy="1325563"/>
          </a:xfrm>
        </p:spPr>
        <p:txBody>
          <a:bodyPr/>
          <a:lstStyle/>
          <a:p>
            <a:r>
              <a:rPr lang="en-US" dirty="0"/>
              <a:t>How does ANN behavior compare to human data?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139E1-D5C8-8F4C-A528-E3A4ABD03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758950"/>
            <a:ext cx="51943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0C4A38-D12D-CD4D-9D5F-263C07AB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2" y="1600200"/>
            <a:ext cx="53213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C67-3071-3C47-A748-283AC344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3"/>
            <a:ext cx="10515600" cy="1325563"/>
          </a:xfrm>
        </p:spPr>
        <p:txBody>
          <a:bodyPr/>
          <a:lstStyle/>
          <a:p>
            <a:r>
              <a:rPr lang="en-US" dirty="0"/>
              <a:t>Human behavioral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5240AB-DFC8-A842-9BA7-E1EDF3DBD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8" y="1368426"/>
            <a:ext cx="11342383" cy="26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C76591-B0EA-3D4B-9584-30B3A769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9" y="4124672"/>
            <a:ext cx="11602700" cy="27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5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13E8-A881-E04C-A9CA-AD60A14F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62FF-F4B2-B649-B389-804CCAA7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human and artificial neural networks (ANNs) use the same computational strategies to perform compositional tasks?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Specific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ANNs can solve tasks in a multitude of ways. Do ANNs that learn tasks compositionally exhibit similar behaviors to human behavior?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ANNs that learn tasks compositionally exhibit similar internal representations to human brain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40856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117C-AFB2-EB4A-BCB2-58FFBC7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7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ANN equivalent of by-rule analysis – Adam x pretraining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36D2B-8FFD-8E4D-90D1-D858AD0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250"/>
            <a:ext cx="12001500" cy="364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535BD-1A57-8940-B6A9-718040E3294F}"/>
              </a:ext>
            </a:extLst>
          </p:cNvPr>
          <p:cNvSpPr/>
          <p:nvPr/>
        </p:nvSpPr>
        <p:spPr>
          <a:xfrm>
            <a:off x="1487487" y="5866884"/>
            <a:ext cx="921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“both” and ”either” are significantly easier than ”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notboth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” and “neither”</a:t>
            </a:r>
          </a:p>
        </p:txBody>
      </p:sp>
    </p:spTree>
    <p:extLst>
      <p:ext uri="{BB962C8B-B14F-4D97-AF65-F5344CB8AC3E}">
        <p14:creationId xmlns:p14="http://schemas.microsoft.com/office/powerpoint/2010/main" val="205377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117C-AFB2-EB4A-BCB2-58FFBC7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7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ANN equivalent of by-rule analysis – SGD x pretraining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535BD-1A57-8940-B6A9-718040E3294F}"/>
              </a:ext>
            </a:extLst>
          </p:cNvPr>
          <p:cNvSpPr/>
          <p:nvPr/>
        </p:nvSpPr>
        <p:spPr>
          <a:xfrm>
            <a:off x="1487487" y="5866884"/>
            <a:ext cx="921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“both” and ”either” no longer show ”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notboth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” and “neither”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CEDFA-2F6B-0B49-9E0F-5AB60718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606550"/>
            <a:ext cx="120015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117C-AFB2-EB4A-BCB2-58FFBC7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7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ANN equivalent of by-rule analysis – Adam x no pretraining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535BD-1A57-8940-B6A9-718040E3294F}"/>
              </a:ext>
            </a:extLst>
          </p:cNvPr>
          <p:cNvSpPr/>
          <p:nvPr/>
        </p:nvSpPr>
        <p:spPr>
          <a:xfrm>
            <a:off x="1487487" y="5866884"/>
            <a:ext cx="921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Without pretraining, you no longer see this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distinctino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1DA04-4D00-2D47-B8EB-5B3840E2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606550"/>
            <a:ext cx="120015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E9F1-B966-2D44-A26C-1F1D06CC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How are the task rule inputs modeled?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B28B5F-8555-844D-9A62-F86DF5B174A3}"/>
              </a:ext>
            </a:extLst>
          </p:cNvPr>
          <p:cNvSpPr/>
          <p:nvPr/>
        </p:nvSpPr>
        <p:spPr>
          <a:xfrm>
            <a:off x="152400" y="41955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1AC7F5-F28C-FC4E-8C6E-25AF7529C2D3}"/>
              </a:ext>
            </a:extLst>
          </p:cNvPr>
          <p:cNvSpPr/>
          <p:nvPr/>
        </p:nvSpPr>
        <p:spPr>
          <a:xfrm>
            <a:off x="1092200" y="41955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F38291-5906-B643-92B2-3AF605683A51}"/>
              </a:ext>
            </a:extLst>
          </p:cNvPr>
          <p:cNvSpPr/>
          <p:nvPr/>
        </p:nvSpPr>
        <p:spPr>
          <a:xfrm>
            <a:off x="2070100" y="41955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FF1819-9F90-0548-AB87-8470900AD1A3}"/>
              </a:ext>
            </a:extLst>
          </p:cNvPr>
          <p:cNvSpPr/>
          <p:nvPr/>
        </p:nvSpPr>
        <p:spPr>
          <a:xfrm>
            <a:off x="3644900" y="41955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7F51E5-CD7C-EB4B-BEBF-C9A4A22B2BF1}"/>
              </a:ext>
            </a:extLst>
          </p:cNvPr>
          <p:cNvSpPr/>
          <p:nvPr/>
        </p:nvSpPr>
        <p:spPr>
          <a:xfrm>
            <a:off x="4584700" y="41955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E59627-26CD-2E44-8718-B25D04BC30C7}"/>
              </a:ext>
            </a:extLst>
          </p:cNvPr>
          <p:cNvSpPr/>
          <p:nvPr/>
        </p:nvSpPr>
        <p:spPr>
          <a:xfrm>
            <a:off x="5562600" y="41955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EF619D-B88E-6F4C-8F1C-196DCEE0EA43}"/>
              </a:ext>
            </a:extLst>
          </p:cNvPr>
          <p:cNvSpPr/>
          <p:nvPr/>
        </p:nvSpPr>
        <p:spPr>
          <a:xfrm>
            <a:off x="6515100" y="41955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D30EF9-C2D3-3448-A61D-CBA199441EED}"/>
              </a:ext>
            </a:extLst>
          </p:cNvPr>
          <p:cNvSpPr/>
          <p:nvPr/>
        </p:nvSpPr>
        <p:spPr>
          <a:xfrm>
            <a:off x="8089900" y="41828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F6BFC5-757D-674E-B050-B755A610DAAE}"/>
              </a:ext>
            </a:extLst>
          </p:cNvPr>
          <p:cNvSpPr/>
          <p:nvPr/>
        </p:nvSpPr>
        <p:spPr>
          <a:xfrm>
            <a:off x="9029700" y="41828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8E6F25-73FA-EE4D-B011-500EBAE5467A}"/>
              </a:ext>
            </a:extLst>
          </p:cNvPr>
          <p:cNvSpPr/>
          <p:nvPr/>
        </p:nvSpPr>
        <p:spPr>
          <a:xfrm>
            <a:off x="10007600" y="41828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9C3D2E-A984-524D-B90E-C6AB2B12FE57}"/>
              </a:ext>
            </a:extLst>
          </p:cNvPr>
          <p:cNvSpPr/>
          <p:nvPr/>
        </p:nvSpPr>
        <p:spPr>
          <a:xfrm>
            <a:off x="10960100" y="4182880"/>
            <a:ext cx="812800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891A4-C153-3A44-A0F9-649250751029}"/>
              </a:ext>
            </a:extLst>
          </p:cNvPr>
          <p:cNvSpPr txBox="1"/>
          <p:nvPr/>
        </p:nvSpPr>
        <p:spPr>
          <a:xfrm>
            <a:off x="989365" y="5286764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36025-1408-BB42-8407-76AC861D8231}"/>
              </a:ext>
            </a:extLst>
          </p:cNvPr>
          <p:cNvSpPr txBox="1"/>
          <p:nvPr/>
        </p:nvSpPr>
        <p:spPr>
          <a:xfrm>
            <a:off x="4862729" y="5286764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Sensory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827275-07E5-844F-B61B-8D636DA28065}"/>
              </a:ext>
            </a:extLst>
          </p:cNvPr>
          <p:cNvSpPr txBox="1"/>
          <p:nvPr/>
        </p:nvSpPr>
        <p:spPr>
          <a:xfrm>
            <a:off x="9436100" y="529122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152A9-A296-B443-A4F3-247A024E8756}"/>
              </a:ext>
            </a:extLst>
          </p:cNvPr>
          <p:cNvSpPr txBox="1"/>
          <p:nvPr/>
        </p:nvSpPr>
        <p:spPr>
          <a:xfrm>
            <a:off x="260544" y="4417314"/>
            <a:ext cx="58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38021E-7F57-F74D-95B6-F194AF391ED6}"/>
              </a:ext>
            </a:extLst>
          </p:cNvPr>
          <p:cNvSpPr txBox="1"/>
          <p:nvPr/>
        </p:nvSpPr>
        <p:spPr>
          <a:xfrm>
            <a:off x="1149913" y="441731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BF7B37-5943-8346-A897-C9B74F8C03F9}"/>
              </a:ext>
            </a:extLst>
          </p:cNvPr>
          <p:cNvSpPr txBox="1"/>
          <p:nvPr/>
        </p:nvSpPr>
        <p:spPr>
          <a:xfrm>
            <a:off x="2240754" y="441731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8E53D8-7D1C-754A-AF38-07321C656476}"/>
              </a:ext>
            </a:extLst>
          </p:cNvPr>
          <p:cNvSpPr txBox="1"/>
          <p:nvPr/>
        </p:nvSpPr>
        <p:spPr>
          <a:xfrm>
            <a:off x="3821404" y="4417314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B0C28-C86E-9E4B-BCE9-F63E2E667EE8}"/>
              </a:ext>
            </a:extLst>
          </p:cNvPr>
          <p:cNvSpPr txBox="1"/>
          <p:nvPr/>
        </p:nvSpPr>
        <p:spPr>
          <a:xfrm>
            <a:off x="4580508" y="4417314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AD9D36-8B54-8C46-AB6F-41EF2F64134D}"/>
              </a:ext>
            </a:extLst>
          </p:cNvPr>
          <p:cNvSpPr txBox="1"/>
          <p:nvPr/>
        </p:nvSpPr>
        <p:spPr>
          <a:xfrm>
            <a:off x="5677963" y="4420731"/>
            <a:ext cx="570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8360C1-F0EB-C74A-881F-FF62EC425BDF}"/>
              </a:ext>
            </a:extLst>
          </p:cNvPr>
          <p:cNvSpPr txBox="1"/>
          <p:nvPr/>
        </p:nvSpPr>
        <p:spPr>
          <a:xfrm>
            <a:off x="6441116" y="443241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F471BD-1D54-6B45-8C56-F224F3BC983A}"/>
              </a:ext>
            </a:extLst>
          </p:cNvPr>
          <p:cNvSpPr txBox="1"/>
          <p:nvPr/>
        </p:nvSpPr>
        <p:spPr>
          <a:xfrm>
            <a:off x="8205761" y="4404614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lmid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398783-3373-4349-ABDF-A365629CC616}"/>
              </a:ext>
            </a:extLst>
          </p:cNvPr>
          <p:cNvSpPr txBox="1"/>
          <p:nvPr/>
        </p:nvSpPr>
        <p:spPr>
          <a:xfrm>
            <a:off x="9185069" y="4417314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lind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AF6992-D3ED-FD4D-BFB2-005FFEBAB931}"/>
              </a:ext>
            </a:extLst>
          </p:cNvPr>
          <p:cNvSpPr txBox="1"/>
          <p:nvPr/>
        </p:nvSpPr>
        <p:spPr>
          <a:xfrm>
            <a:off x="10146747" y="4432415"/>
            <a:ext cx="58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rmid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A0A004-488B-3D42-BB14-6E6CA9C2AD8E}"/>
              </a:ext>
            </a:extLst>
          </p:cNvPr>
          <p:cNvSpPr txBox="1"/>
          <p:nvPr/>
        </p:nvSpPr>
        <p:spPr>
          <a:xfrm>
            <a:off x="11103567" y="4432415"/>
            <a:ext cx="526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CA3B7B-B602-7C42-A1E3-006BE95FE2AB}"/>
              </a:ext>
            </a:extLst>
          </p:cNvPr>
          <p:cNvCxnSpPr>
            <a:cxnSpLocks/>
          </p:cNvCxnSpPr>
          <p:nvPr/>
        </p:nvCxnSpPr>
        <p:spPr>
          <a:xfrm flipV="1">
            <a:off x="1498600" y="27731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5EBFCF-FA20-E34F-8A42-3FB458C8EFAA}"/>
              </a:ext>
            </a:extLst>
          </p:cNvPr>
          <p:cNvCxnSpPr>
            <a:cxnSpLocks/>
          </p:cNvCxnSpPr>
          <p:nvPr/>
        </p:nvCxnSpPr>
        <p:spPr>
          <a:xfrm flipV="1">
            <a:off x="2477836" y="27731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2269D4-35CB-0B45-A305-6BB03ABB4F15}"/>
              </a:ext>
            </a:extLst>
          </p:cNvPr>
          <p:cNvCxnSpPr>
            <a:cxnSpLocks/>
          </p:cNvCxnSpPr>
          <p:nvPr/>
        </p:nvCxnSpPr>
        <p:spPr>
          <a:xfrm flipV="1">
            <a:off x="558800" y="27731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DD8FF8-4E91-E248-AD50-E1051F592C50}"/>
              </a:ext>
            </a:extLst>
          </p:cNvPr>
          <p:cNvCxnSpPr>
            <a:cxnSpLocks/>
          </p:cNvCxnSpPr>
          <p:nvPr/>
        </p:nvCxnSpPr>
        <p:spPr>
          <a:xfrm flipV="1">
            <a:off x="4984221" y="27604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F25907-59D2-1642-83BF-69D9EC55A92E}"/>
              </a:ext>
            </a:extLst>
          </p:cNvPr>
          <p:cNvCxnSpPr>
            <a:cxnSpLocks/>
          </p:cNvCxnSpPr>
          <p:nvPr/>
        </p:nvCxnSpPr>
        <p:spPr>
          <a:xfrm flipV="1">
            <a:off x="5963457" y="27604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DD2400-FF98-6E4B-BA3A-A861FC53F5E2}"/>
              </a:ext>
            </a:extLst>
          </p:cNvPr>
          <p:cNvCxnSpPr>
            <a:cxnSpLocks/>
          </p:cNvCxnSpPr>
          <p:nvPr/>
        </p:nvCxnSpPr>
        <p:spPr>
          <a:xfrm flipV="1">
            <a:off x="4044421" y="27604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C66E08-980A-224F-9C1E-82DBECDA5C1E}"/>
              </a:ext>
            </a:extLst>
          </p:cNvPr>
          <p:cNvCxnSpPr>
            <a:cxnSpLocks/>
          </p:cNvCxnSpPr>
          <p:nvPr/>
        </p:nvCxnSpPr>
        <p:spPr>
          <a:xfrm flipV="1">
            <a:off x="9426731" y="27731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197B0B-9FEE-F34A-8A40-1E8339CA6BFF}"/>
              </a:ext>
            </a:extLst>
          </p:cNvPr>
          <p:cNvCxnSpPr>
            <a:cxnSpLocks/>
          </p:cNvCxnSpPr>
          <p:nvPr/>
        </p:nvCxnSpPr>
        <p:spPr>
          <a:xfrm flipV="1">
            <a:off x="10405967" y="27731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32E4AE-E80A-C248-AF2E-30247D933C79}"/>
              </a:ext>
            </a:extLst>
          </p:cNvPr>
          <p:cNvCxnSpPr>
            <a:cxnSpLocks/>
          </p:cNvCxnSpPr>
          <p:nvPr/>
        </p:nvCxnSpPr>
        <p:spPr>
          <a:xfrm flipV="1">
            <a:off x="8486931" y="27731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68D35-CC7B-8A46-AF62-0821204021A1}"/>
              </a:ext>
            </a:extLst>
          </p:cNvPr>
          <p:cNvCxnSpPr>
            <a:cxnSpLocks/>
          </p:cNvCxnSpPr>
          <p:nvPr/>
        </p:nvCxnSpPr>
        <p:spPr>
          <a:xfrm flipV="1">
            <a:off x="6921245" y="27604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235C35-3866-A945-A4C8-7C3808283F15}"/>
              </a:ext>
            </a:extLst>
          </p:cNvPr>
          <p:cNvCxnSpPr>
            <a:cxnSpLocks/>
          </p:cNvCxnSpPr>
          <p:nvPr/>
        </p:nvCxnSpPr>
        <p:spPr>
          <a:xfrm flipV="1">
            <a:off x="11366500" y="2773180"/>
            <a:ext cx="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8AA8-BE64-444C-A4B8-B1AEF481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1 -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432F-0A54-644C-A106-85F27E42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to perform the CPRO task</a:t>
            </a:r>
          </a:p>
          <a:p>
            <a:endParaRPr lang="en-US" dirty="0"/>
          </a:p>
          <a:p>
            <a:r>
              <a:rPr lang="en-US" dirty="0"/>
              <a:t>Train the model on 4 practiced tasks</a:t>
            </a:r>
          </a:p>
          <a:p>
            <a:endParaRPr lang="en-US" dirty="0"/>
          </a:p>
          <a:p>
            <a:r>
              <a:rPr lang="en-US" dirty="0"/>
              <a:t>Evaluate model performance on novel tasks, varied by task similarity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1423-13B9-FF48-9DFA-1B788DF6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Train model on 4 tasks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860DE-A35D-354A-A430-25E430C11EF7}"/>
              </a:ext>
            </a:extLst>
          </p:cNvPr>
          <p:cNvSpPr/>
          <p:nvPr/>
        </p:nvSpPr>
        <p:spPr>
          <a:xfrm>
            <a:off x="0" y="6211669"/>
            <a:ext cx="6693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close to chance levels on unseen ‘novel’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Practice training stops when network achieves 80% accuracy)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119BC2-5753-5644-8D7E-7A859386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895350"/>
            <a:ext cx="5969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8AA8-BE64-444C-A4B8-B1AEF481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2 -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432F-0A54-644C-A106-85F27E420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Build a model to perform the CPRO task</a:t>
            </a:r>
          </a:p>
          <a:p>
            <a:endParaRPr lang="en-US" dirty="0"/>
          </a:p>
          <a:p>
            <a:r>
              <a:rPr lang="en-US" dirty="0"/>
              <a:t>Pretrain the model on simplified tasks (e.g. task components) + 4 practiced tasks</a:t>
            </a:r>
          </a:p>
          <a:p>
            <a:endParaRPr lang="en-US" dirty="0"/>
          </a:p>
          <a:p>
            <a:r>
              <a:rPr lang="en-US" dirty="0"/>
              <a:t>Two simplified tasks:</a:t>
            </a:r>
          </a:p>
          <a:p>
            <a:pPr lvl="1"/>
            <a:r>
              <a:rPr lang="en-US" dirty="0"/>
              <a:t>Sensorimotor task: 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RED </a:t>
            </a:r>
            <a:r>
              <a:rPr lang="en-US" dirty="0"/>
              <a:t>press </a:t>
            </a:r>
            <a:r>
              <a:rPr lang="en-US" i="1" dirty="0"/>
              <a:t>LEFT MIDDLE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VERTICAL press RIGHT INDEX</a:t>
            </a:r>
          </a:p>
          <a:p>
            <a:pPr lvl="1"/>
            <a:r>
              <a:rPr lang="en-US" dirty="0"/>
              <a:t>Logical-sensory tasks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BOTH RED -&gt; TRUE/FALSE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NEITHER VERTICAL -&gt; TRUE/FALSE</a:t>
            </a:r>
          </a:p>
          <a:p>
            <a:endParaRPr lang="en-US" dirty="0"/>
          </a:p>
          <a:p>
            <a:r>
              <a:rPr lang="en-US" dirty="0"/>
              <a:t>Intuition: pretraining on simple tasks forces network to have compositional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1423-13B9-FF48-9DFA-1B788DF6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Evidence for compositionality</a:t>
            </a:r>
            <a:br>
              <a:rPr lang="en-US" sz="3200" dirty="0"/>
            </a:br>
            <a:r>
              <a:rPr lang="en-US" sz="3200" dirty="0"/>
              <a:t>Accuracy significantly improves on novel tasks</a:t>
            </a:r>
            <a:br>
              <a:rPr lang="en-US" sz="3200" dirty="0"/>
            </a:br>
            <a:r>
              <a:rPr lang="en-US" sz="3200" dirty="0"/>
              <a:t>(Practice training stops when network achieves 80% accuracy)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B600C-DBB9-3C4B-903E-EC06C7FD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626734"/>
            <a:ext cx="5969000" cy="506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7E128-BB29-9A48-B947-B916D78A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1626734"/>
            <a:ext cx="5969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8AA8-BE64-444C-A4B8-B1AEF481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2 -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432F-0A54-644C-A106-85F27E42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appears to reuse learned components to that enables it to generalize and perform novel tasks significantly above chance</a:t>
            </a:r>
          </a:p>
          <a:p>
            <a:endParaRPr lang="en-US" dirty="0"/>
          </a:p>
          <a:p>
            <a:r>
              <a:rPr lang="en-US" dirty="0"/>
              <a:t>Analysis TODO – Train on x tasks; test on 64-x tasks – evaluate how performance varies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8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102A-C84B-A448-9DDF-CAACC7EB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Do pretrained, compositional ANNs have more efficient (lower dimensional) representations?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04E7E-5815-B347-A228-C001F004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590891"/>
            <a:ext cx="10795000" cy="49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102A-C84B-A448-9DDF-CAACC7EB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Do pretrained, compositional ANNs have more efficient (lower dimensional) representations?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93B04-8997-4C42-AB2C-428FBAE3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1911350"/>
            <a:ext cx="5499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11123</TotalTime>
  <Words>732</Words>
  <Application>Microsoft Macintosh PowerPoint</Application>
  <PresentationFormat>Widescreen</PresentationFormat>
  <Paragraphs>106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Convergence of compositional task structure in humans and artificial neural networks</vt:lpstr>
      <vt:lpstr>Central question</vt:lpstr>
      <vt:lpstr>Analysis 1 - ANN</vt:lpstr>
      <vt:lpstr>Train model on 4 tasks</vt:lpstr>
      <vt:lpstr>Analysis 2 - ANN</vt:lpstr>
      <vt:lpstr>Evidence for compositionality Accuracy significantly improves on novel tasks (Practice training stops when network achieves 80% accuracy)</vt:lpstr>
      <vt:lpstr>Analysis 2 - ANN</vt:lpstr>
      <vt:lpstr>Do pretrained, compositional ANNs have more efficient (lower dimensional) representations?</vt:lpstr>
      <vt:lpstr>Do pretrained, compositional ANNs have more efficient (lower dimensional) representations?</vt:lpstr>
      <vt:lpstr>PowerPoint Presentation</vt:lpstr>
      <vt:lpstr>Do pretrained, compositional ANNs have higher dimensional behavioral representations (also have higher decoding accuracies)</vt:lpstr>
      <vt:lpstr>Hypothesis / Prediction from model?</vt:lpstr>
      <vt:lpstr>ANN experiment 2</vt:lpstr>
      <vt:lpstr>PowerPoint Presentation</vt:lpstr>
      <vt:lpstr>PowerPoint Presentation</vt:lpstr>
      <vt:lpstr>PowerPoint Presentation</vt:lpstr>
      <vt:lpstr>PowerPoint Presentation</vt:lpstr>
      <vt:lpstr>How does ANN behavior compare to human data?</vt:lpstr>
      <vt:lpstr>Human behavioral data</vt:lpstr>
      <vt:lpstr>ANN equivalent of by-rule analysis – Adam x pretraining</vt:lpstr>
      <vt:lpstr>ANN equivalent of by-rule analysis – SGD x pretraining</vt:lpstr>
      <vt:lpstr>ANN equivalent of by-rule analysis – Adam x no pretraining</vt:lpstr>
      <vt:lpstr>How are the task rule inputs modeled?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of compositional task structure in humans and artificial neural networks</dc:title>
  <dc:creator>Takuya Ito</dc:creator>
  <cp:lastModifiedBy>Takuya Ito</cp:lastModifiedBy>
  <cp:revision>20</cp:revision>
  <dcterms:created xsi:type="dcterms:W3CDTF">2020-09-24T22:25:23Z</dcterms:created>
  <dcterms:modified xsi:type="dcterms:W3CDTF">2020-10-02T15:49:03Z</dcterms:modified>
</cp:coreProperties>
</file>