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256" r:id="rId2"/>
    <p:sldId id="333" r:id="rId3"/>
    <p:sldId id="334" r:id="rId4"/>
    <p:sldId id="335" r:id="rId5"/>
    <p:sldId id="336" r:id="rId6"/>
    <p:sldId id="337" r:id="rId7"/>
    <p:sldId id="338" r:id="rId8"/>
    <p:sldId id="339" r:id="rId9"/>
    <p:sldId id="340" r:id="rId10"/>
    <p:sldId id="341" r:id="rId11"/>
    <p:sldId id="342" r:id="rId12"/>
    <p:sldId id="345" r:id="rId13"/>
    <p:sldId id="287" r:id="rId14"/>
    <p:sldId id="273" r:id="rId15"/>
    <p:sldId id="306" r:id="rId16"/>
    <p:sldId id="309" r:id="rId17"/>
    <p:sldId id="324" r:id="rId18"/>
    <p:sldId id="321" r:id="rId19"/>
    <p:sldId id="325" r:id="rId20"/>
    <p:sldId id="307" r:id="rId21"/>
    <p:sldId id="326" r:id="rId22"/>
    <p:sldId id="323" r:id="rId23"/>
    <p:sldId id="320" r:id="rId24"/>
    <p:sldId id="319" r:id="rId25"/>
    <p:sldId id="312" r:id="rId26"/>
    <p:sldId id="329" r:id="rId27"/>
    <p:sldId id="328" r:id="rId28"/>
    <p:sldId id="313" r:id="rId29"/>
    <p:sldId id="314" r:id="rId30"/>
    <p:sldId id="327" r:id="rId31"/>
    <p:sldId id="315" r:id="rId32"/>
    <p:sldId id="330" r:id="rId33"/>
    <p:sldId id="316" r:id="rId34"/>
    <p:sldId id="331" r:id="rId35"/>
    <p:sldId id="332" r:id="rId36"/>
    <p:sldId id="317" r:id="rId37"/>
    <p:sldId id="344" r:id="rId38"/>
    <p:sldId id="318" r:id="rId39"/>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49">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44"/>
    <a:srgbClr val="007E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26"/>
      </p:cViewPr>
      <p:guideLst>
        <p:guide orient="horz" pos="2160"/>
        <p:guide pos="2880"/>
      </p:guideLst>
    </p:cSldViewPr>
  </p:slideViewPr>
  <p:notesTextViewPr>
    <p:cViewPr>
      <p:scale>
        <a:sx n="1" d="1"/>
        <a:sy n="1" d="1"/>
      </p:scale>
      <p:origin x="0" y="0"/>
    </p:cViewPr>
  </p:notesTextViewPr>
  <p:notesViewPr>
    <p:cSldViewPr>
      <p:cViewPr varScale="1">
        <p:scale>
          <a:sx n="68" d="100"/>
          <a:sy n="68" d="100"/>
        </p:scale>
        <p:origin x="-3294" y="-102"/>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683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08438" y="0"/>
            <a:ext cx="3067050" cy="468313"/>
          </a:xfrm>
          <a:prstGeom prst="rect">
            <a:avLst/>
          </a:prstGeom>
        </p:spPr>
        <p:txBody>
          <a:bodyPr vert="horz" lIns="91440" tIns="45720" rIns="91440" bIns="45720" rtlCol="0"/>
          <a:lstStyle>
            <a:lvl1pPr algn="r">
              <a:defRPr sz="1200"/>
            </a:lvl1pPr>
          </a:lstStyle>
          <a:p>
            <a:fld id="{6FC8D333-48EE-4ED4-8A97-C79D0152D25F}" type="datetimeFigureOut">
              <a:rPr lang="en-US" smtClean="0"/>
              <a:t>9/6/2018</a:t>
            </a:fld>
            <a:endParaRPr lang="en-US"/>
          </a:p>
        </p:txBody>
      </p:sp>
      <p:sp>
        <p:nvSpPr>
          <p:cNvPr id="4" name="Footer Placeholder 3"/>
          <p:cNvSpPr>
            <a:spLocks noGrp="1"/>
          </p:cNvSpPr>
          <p:nvPr>
            <p:ph type="ftr" sz="quarter" idx="2"/>
          </p:nvPr>
        </p:nvSpPr>
        <p:spPr>
          <a:xfrm>
            <a:off x="0" y="8893175"/>
            <a:ext cx="3067050" cy="4683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438" y="8893175"/>
            <a:ext cx="3067050" cy="468313"/>
          </a:xfrm>
          <a:prstGeom prst="rect">
            <a:avLst/>
          </a:prstGeom>
        </p:spPr>
        <p:txBody>
          <a:bodyPr vert="horz" lIns="91440" tIns="45720" rIns="91440" bIns="45720" rtlCol="0" anchor="b"/>
          <a:lstStyle>
            <a:lvl1pPr algn="r">
              <a:defRPr sz="1200"/>
            </a:lvl1pPr>
          </a:lstStyle>
          <a:p>
            <a:fld id="{556C1A47-F64F-4A0B-A8D3-15E9AB9A6096}" type="slidenum">
              <a:rPr lang="en-US" smtClean="0"/>
              <a:t>‹#›</a:t>
            </a:fld>
            <a:endParaRPr lang="en-US"/>
          </a:p>
        </p:txBody>
      </p:sp>
    </p:spTree>
    <p:extLst>
      <p:ext uri="{BB962C8B-B14F-4D97-AF65-F5344CB8AC3E}">
        <p14:creationId xmlns:p14="http://schemas.microsoft.com/office/powerpoint/2010/main" val="668951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683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08438" y="0"/>
            <a:ext cx="3067050" cy="468313"/>
          </a:xfrm>
          <a:prstGeom prst="rect">
            <a:avLst/>
          </a:prstGeom>
        </p:spPr>
        <p:txBody>
          <a:bodyPr vert="horz" lIns="91440" tIns="45720" rIns="91440" bIns="45720" rtlCol="0"/>
          <a:lstStyle>
            <a:lvl1pPr algn="r">
              <a:defRPr sz="1200"/>
            </a:lvl1pPr>
          </a:lstStyle>
          <a:p>
            <a:fld id="{89DA2745-4EE5-499C-939B-368122D3B777}" type="datetimeFigureOut">
              <a:rPr lang="en-US" smtClean="0"/>
              <a:t>9/6/2018</a:t>
            </a:fld>
            <a:endParaRPr lang="en-US"/>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8025" y="4448175"/>
            <a:ext cx="5661025" cy="42132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93175"/>
            <a:ext cx="3067050" cy="4683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08438" y="8893175"/>
            <a:ext cx="3067050" cy="468313"/>
          </a:xfrm>
          <a:prstGeom prst="rect">
            <a:avLst/>
          </a:prstGeom>
        </p:spPr>
        <p:txBody>
          <a:bodyPr vert="horz" lIns="91440" tIns="45720" rIns="91440" bIns="45720" rtlCol="0" anchor="b"/>
          <a:lstStyle>
            <a:lvl1pPr algn="r">
              <a:defRPr sz="1200"/>
            </a:lvl1pPr>
          </a:lstStyle>
          <a:p>
            <a:fld id="{54830210-2DB0-4AB2-A0A4-F790EA147C84}" type="slidenum">
              <a:rPr lang="en-US" smtClean="0"/>
              <a:t>‹#›</a:t>
            </a:fld>
            <a:endParaRPr lang="en-US"/>
          </a:p>
        </p:txBody>
      </p:sp>
    </p:spTree>
    <p:extLst>
      <p:ext uri="{BB962C8B-B14F-4D97-AF65-F5344CB8AC3E}">
        <p14:creationId xmlns:p14="http://schemas.microsoft.com/office/powerpoint/2010/main" val="3806829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830210-2DB0-4AB2-A0A4-F790EA147C84}" type="slidenum">
              <a:rPr lang="en-US" smtClean="0"/>
              <a:t>13</a:t>
            </a:fld>
            <a:endParaRPr lang="en-US"/>
          </a:p>
        </p:txBody>
      </p:sp>
    </p:spTree>
    <p:extLst>
      <p:ext uri="{BB962C8B-B14F-4D97-AF65-F5344CB8AC3E}">
        <p14:creationId xmlns:p14="http://schemas.microsoft.com/office/powerpoint/2010/main" val="1920485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830210-2DB0-4AB2-A0A4-F790EA147C84}" type="slidenum">
              <a:rPr lang="en-US" smtClean="0"/>
              <a:t>36</a:t>
            </a:fld>
            <a:endParaRPr lang="en-US"/>
          </a:p>
        </p:txBody>
      </p:sp>
    </p:spTree>
    <p:extLst>
      <p:ext uri="{BB962C8B-B14F-4D97-AF65-F5344CB8AC3E}">
        <p14:creationId xmlns:p14="http://schemas.microsoft.com/office/powerpoint/2010/main" val="1289209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830210-2DB0-4AB2-A0A4-F790EA147C84}" type="slidenum">
              <a:rPr lang="en-US" smtClean="0"/>
              <a:t>37</a:t>
            </a:fld>
            <a:endParaRPr lang="en-US"/>
          </a:p>
        </p:txBody>
      </p:sp>
    </p:spTree>
    <p:extLst>
      <p:ext uri="{BB962C8B-B14F-4D97-AF65-F5344CB8AC3E}">
        <p14:creationId xmlns:p14="http://schemas.microsoft.com/office/powerpoint/2010/main" val="2648628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830210-2DB0-4AB2-A0A4-F790EA147C84}" type="slidenum">
              <a:rPr lang="en-US" smtClean="0"/>
              <a:t>38</a:t>
            </a:fld>
            <a:endParaRPr lang="en-US"/>
          </a:p>
        </p:txBody>
      </p:sp>
    </p:spTree>
    <p:extLst>
      <p:ext uri="{BB962C8B-B14F-4D97-AF65-F5344CB8AC3E}">
        <p14:creationId xmlns:p14="http://schemas.microsoft.com/office/powerpoint/2010/main" val="1289209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830210-2DB0-4AB2-A0A4-F790EA147C84}" type="slidenum">
              <a:rPr lang="en-US" smtClean="0"/>
              <a:t>28</a:t>
            </a:fld>
            <a:endParaRPr lang="en-US"/>
          </a:p>
        </p:txBody>
      </p:sp>
    </p:spTree>
    <p:extLst>
      <p:ext uri="{BB962C8B-B14F-4D97-AF65-F5344CB8AC3E}">
        <p14:creationId xmlns:p14="http://schemas.microsoft.com/office/powerpoint/2010/main" val="128920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830210-2DB0-4AB2-A0A4-F790EA147C84}" type="slidenum">
              <a:rPr lang="en-US" smtClean="0"/>
              <a:t>29</a:t>
            </a:fld>
            <a:endParaRPr lang="en-US"/>
          </a:p>
        </p:txBody>
      </p:sp>
    </p:spTree>
    <p:extLst>
      <p:ext uri="{BB962C8B-B14F-4D97-AF65-F5344CB8AC3E}">
        <p14:creationId xmlns:p14="http://schemas.microsoft.com/office/powerpoint/2010/main" val="128920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830210-2DB0-4AB2-A0A4-F790EA147C84}" type="slidenum">
              <a:rPr lang="en-US" smtClean="0"/>
              <a:t>30</a:t>
            </a:fld>
            <a:endParaRPr lang="en-US"/>
          </a:p>
        </p:txBody>
      </p:sp>
    </p:spTree>
    <p:extLst>
      <p:ext uri="{BB962C8B-B14F-4D97-AF65-F5344CB8AC3E}">
        <p14:creationId xmlns:p14="http://schemas.microsoft.com/office/powerpoint/2010/main" val="128920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830210-2DB0-4AB2-A0A4-F790EA147C84}" type="slidenum">
              <a:rPr lang="en-US" smtClean="0"/>
              <a:t>31</a:t>
            </a:fld>
            <a:endParaRPr lang="en-US"/>
          </a:p>
        </p:txBody>
      </p:sp>
    </p:spTree>
    <p:extLst>
      <p:ext uri="{BB962C8B-B14F-4D97-AF65-F5344CB8AC3E}">
        <p14:creationId xmlns:p14="http://schemas.microsoft.com/office/powerpoint/2010/main" val="1289209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830210-2DB0-4AB2-A0A4-F790EA147C84}" type="slidenum">
              <a:rPr lang="en-US" smtClean="0"/>
              <a:t>32</a:t>
            </a:fld>
            <a:endParaRPr lang="en-US"/>
          </a:p>
        </p:txBody>
      </p:sp>
    </p:spTree>
    <p:extLst>
      <p:ext uri="{BB962C8B-B14F-4D97-AF65-F5344CB8AC3E}">
        <p14:creationId xmlns:p14="http://schemas.microsoft.com/office/powerpoint/2010/main" val="1289209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830210-2DB0-4AB2-A0A4-F790EA147C84}" type="slidenum">
              <a:rPr lang="en-US" smtClean="0"/>
              <a:t>33</a:t>
            </a:fld>
            <a:endParaRPr lang="en-US"/>
          </a:p>
        </p:txBody>
      </p:sp>
    </p:spTree>
    <p:extLst>
      <p:ext uri="{BB962C8B-B14F-4D97-AF65-F5344CB8AC3E}">
        <p14:creationId xmlns:p14="http://schemas.microsoft.com/office/powerpoint/2010/main" val="1289209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830210-2DB0-4AB2-A0A4-F790EA147C84}" type="slidenum">
              <a:rPr lang="en-US" smtClean="0"/>
              <a:t>34</a:t>
            </a:fld>
            <a:endParaRPr lang="en-US"/>
          </a:p>
        </p:txBody>
      </p:sp>
    </p:spTree>
    <p:extLst>
      <p:ext uri="{BB962C8B-B14F-4D97-AF65-F5344CB8AC3E}">
        <p14:creationId xmlns:p14="http://schemas.microsoft.com/office/powerpoint/2010/main" val="128920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830210-2DB0-4AB2-A0A4-F790EA147C84}" type="slidenum">
              <a:rPr lang="en-US" smtClean="0"/>
              <a:t>35</a:t>
            </a:fld>
            <a:endParaRPr lang="en-US"/>
          </a:p>
        </p:txBody>
      </p:sp>
    </p:spTree>
    <p:extLst>
      <p:ext uri="{BB962C8B-B14F-4D97-AF65-F5344CB8AC3E}">
        <p14:creationId xmlns:p14="http://schemas.microsoft.com/office/powerpoint/2010/main" val="1289209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E1B74F2B-1F9A-4C05-B91A-3CDAD45338EA}" type="datetimeFigureOut">
              <a:rPr lang="en-US" smtClean="0"/>
              <a:t>9/6/2018</a:t>
            </a:fld>
            <a:endParaRPr lang="en-US" dirty="0"/>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AC07D3D1-6C84-4DAC-B804-F4EF41CCCE5E}" type="slidenum">
              <a:rPr lang="en-US" smtClean="0"/>
              <a:t>‹#›</a:t>
            </a:fld>
            <a:endParaRPr lang="en-US" dirty="0"/>
          </a:p>
        </p:txBody>
      </p:sp>
      <p:sp>
        <p:nvSpPr>
          <p:cNvPr id="15" name="Footer Placeholder 14"/>
          <p:cNvSpPr>
            <a:spLocks noGrp="1"/>
          </p:cNvSpPr>
          <p:nvPr>
            <p:ph type="ftr" sz="quarter" idx="12"/>
          </p:nvPr>
        </p:nvSpPr>
        <p:spPr>
          <a:xfrm>
            <a:off x="3581400" y="6296248"/>
            <a:ext cx="2820987" cy="152400"/>
          </a:xfrm>
        </p:spPr>
        <p:txBody>
          <a:bodyPr/>
          <a:lstStyle/>
          <a:p>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E1B74F2B-1F9A-4C05-B91A-3CDAD45338EA}" type="datetimeFigureOut">
              <a:rPr lang="en-US" smtClean="0"/>
              <a:t>9/6/2018</a:t>
            </a:fld>
            <a:endParaRPr lang="en-US" dirty="0"/>
          </a:p>
        </p:txBody>
      </p:sp>
      <p:sp>
        <p:nvSpPr>
          <p:cNvPr id="14" name="Slide Number Placeholder 13"/>
          <p:cNvSpPr>
            <a:spLocks noGrp="1"/>
          </p:cNvSpPr>
          <p:nvPr>
            <p:ph type="sldNum" sz="quarter" idx="11"/>
          </p:nvPr>
        </p:nvSpPr>
        <p:spPr/>
        <p:txBody>
          <a:bodyPr/>
          <a:lstStyle/>
          <a:p>
            <a:fld id="{AC07D3D1-6C84-4DAC-B804-F4EF41CCCE5E}" type="slidenum">
              <a:rPr lang="en-US" smtClean="0"/>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E1B74F2B-1F9A-4C05-B91A-3CDAD45338EA}" type="datetimeFigureOut">
              <a:rPr lang="en-US" smtClean="0"/>
              <a:t>9/6/2018</a:t>
            </a:fld>
            <a:endParaRPr lang="en-US" dirty="0"/>
          </a:p>
        </p:txBody>
      </p:sp>
      <p:sp>
        <p:nvSpPr>
          <p:cNvPr id="14" name="Slide Number Placeholder 13"/>
          <p:cNvSpPr>
            <a:spLocks noGrp="1"/>
          </p:cNvSpPr>
          <p:nvPr>
            <p:ph type="sldNum" sz="quarter" idx="11"/>
          </p:nvPr>
        </p:nvSpPr>
        <p:spPr/>
        <p:txBody>
          <a:bodyPr/>
          <a:lstStyle/>
          <a:p>
            <a:fld id="{AC07D3D1-6C84-4DAC-B804-F4EF41CCCE5E}" type="slidenum">
              <a:rPr lang="en-US" smtClean="0"/>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E1B74F2B-1F9A-4C05-B91A-3CDAD45338EA}" type="datetimeFigureOut">
              <a:rPr lang="en-US" smtClean="0"/>
              <a:t>9/6/2018</a:t>
            </a:fld>
            <a:endParaRPr lang="en-US" dirty="0"/>
          </a:p>
        </p:txBody>
      </p:sp>
      <p:sp>
        <p:nvSpPr>
          <p:cNvPr id="11" name="Slide Number Placeholder 10"/>
          <p:cNvSpPr>
            <a:spLocks noGrp="1"/>
          </p:cNvSpPr>
          <p:nvPr>
            <p:ph type="sldNum" sz="quarter" idx="11"/>
          </p:nvPr>
        </p:nvSpPr>
        <p:spPr/>
        <p:txBody>
          <a:bodyPr/>
          <a:lstStyle/>
          <a:p>
            <a:fld id="{AC07D3D1-6C84-4DAC-B804-F4EF41CCCE5E}" type="slidenum">
              <a:rPr lang="en-US" smtClean="0"/>
              <a:t>‹#›</a:t>
            </a:fld>
            <a:endParaRPr lang="en-US" dirty="0"/>
          </a:p>
        </p:txBody>
      </p:sp>
      <p:sp>
        <p:nvSpPr>
          <p:cNvPr id="12" name="Footer Placeholder 11"/>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E1B74F2B-1F9A-4C05-B91A-3CDAD45338EA}" type="datetimeFigureOut">
              <a:rPr lang="en-US" smtClean="0"/>
              <a:t>9/6/2018</a:t>
            </a:fld>
            <a:endParaRPr lang="en-US" dirty="0"/>
          </a:p>
        </p:txBody>
      </p:sp>
      <p:sp>
        <p:nvSpPr>
          <p:cNvPr id="13" name="Slide Number Placeholder 12"/>
          <p:cNvSpPr>
            <a:spLocks noGrp="1"/>
          </p:cNvSpPr>
          <p:nvPr>
            <p:ph type="sldNum" sz="quarter" idx="11"/>
          </p:nvPr>
        </p:nvSpPr>
        <p:spPr>
          <a:xfrm>
            <a:off x="4116388" y="6400800"/>
            <a:ext cx="533400" cy="152400"/>
          </a:xfrm>
        </p:spPr>
        <p:txBody>
          <a:bodyPr/>
          <a:lstStyle/>
          <a:p>
            <a:fld id="{AC07D3D1-6C84-4DAC-B804-F4EF41CCCE5E}" type="slidenum">
              <a:rPr lang="en-US" smtClean="0"/>
              <a:t>‹#›</a:t>
            </a:fld>
            <a:endParaRPr lang="en-US" dirty="0"/>
          </a:p>
        </p:txBody>
      </p:sp>
      <p:sp>
        <p:nvSpPr>
          <p:cNvPr id="14" name="Footer Placeholder 13"/>
          <p:cNvSpPr>
            <a:spLocks noGrp="1"/>
          </p:cNvSpPr>
          <p:nvPr>
            <p:ph type="ftr" sz="quarter" idx="12"/>
          </p:nvPr>
        </p:nvSpPr>
        <p:spPr>
          <a:xfrm>
            <a:off x="838200" y="6296248"/>
            <a:ext cx="2820987" cy="152400"/>
          </a:xfrm>
        </p:spPr>
        <p:txBody>
          <a:bodyPr/>
          <a:lstStyle/>
          <a:p>
            <a:endParaRPr lang="en-US" dirty="0"/>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E1B74F2B-1F9A-4C05-B91A-3CDAD45338EA}" type="datetimeFigureOut">
              <a:rPr lang="en-US" smtClean="0"/>
              <a:t>9/6/2018</a:t>
            </a:fld>
            <a:endParaRPr lang="en-US" dirty="0"/>
          </a:p>
        </p:txBody>
      </p:sp>
      <p:sp>
        <p:nvSpPr>
          <p:cNvPr id="13" name="Slide Number Placeholder 12"/>
          <p:cNvSpPr>
            <a:spLocks noGrp="1"/>
          </p:cNvSpPr>
          <p:nvPr>
            <p:ph type="sldNum" sz="quarter" idx="11"/>
          </p:nvPr>
        </p:nvSpPr>
        <p:spPr/>
        <p:txBody>
          <a:bodyPr/>
          <a:lstStyle/>
          <a:p>
            <a:fld id="{AC07D3D1-6C84-4DAC-B804-F4EF41CCCE5E}" type="slidenum">
              <a:rPr lang="en-US" smtClean="0"/>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E1B74F2B-1F9A-4C05-B91A-3CDAD45338EA}" type="datetimeFigureOut">
              <a:rPr lang="en-US" smtClean="0"/>
              <a:t>9/6/2018</a:t>
            </a:fld>
            <a:endParaRPr lang="en-US" dirty="0"/>
          </a:p>
        </p:txBody>
      </p:sp>
      <p:sp>
        <p:nvSpPr>
          <p:cNvPr id="14" name="Slide Number Placeholder 13"/>
          <p:cNvSpPr>
            <a:spLocks noGrp="1"/>
          </p:cNvSpPr>
          <p:nvPr>
            <p:ph type="sldNum" sz="quarter" idx="11"/>
          </p:nvPr>
        </p:nvSpPr>
        <p:spPr/>
        <p:txBody>
          <a:bodyPr/>
          <a:lstStyle/>
          <a:p>
            <a:fld id="{AC07D3D1-6C84-4DAC-B804-F4EF41CCCE5E}" type="slidenum">
              <a:rPr lang="en-US" smtClean="0"/>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E1B74F2B-1F9A-4C05-B91A-3CDAD45338EA}" type="datetimeFigureOut">
              <a:rPr lang="en-US" smtClean="0"/>
              <a:t>9/6/2018</a:t>
            </a:fld>
            <a:endParaRPr lang="en-US" dirty="0"/>
          </a:p>
        </p:txBody>
      </p:sp>
      <p:sp>
        <p:nvSpPr>
          <p:cNvPr id="10" name="Slide Number Placeholder 9"/>
          <p:cNvSpPr>
            <a:spLocks noGrp="1"/>
          </p:cNvSpPr>
          <p:nvPr>
            <p:ph type="sldNum" sz="quarter" idx="11"/>
          </p:nvPr>
        </p:nvSpPr>
        <p:spPr/>
        <p:txBody>
          <a:bodyPr/>
          <a:lstStyle/>
          <a:p>
            <a:fld id="{AC07D3D1-6C84-4DAC-B804-F4EF41CCCE5E}" type="slidenum">
              <a:rPr lang="en-US" smtClean="0"/>
              <a:t>‹#›</a:t>
            </a:fld>
            <a:endParaRPr lang="en-US" dirty="0"/>
          </a:p>
        </p:txBody>
      </p:sp>
      <p:sp>
        <p:nvSpPr>
          <p:cNvPr id="11" name="Footer Placeholder 10"/>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E1B74F2B-1F9A-4C05-B91A-3CDAD45338EA}" type="datetimeFigureOut">
              <a:rPr lang="en-US" smtClean="0"/>
              <a:t>9/6/2018</a:t>
            </a:fld>
            <a:endParaRPr lang="en-US" dirty="0"/>
          </a:p>
        </p:txBody>
      </p:sp>
      <p:sp>
        <p:nvSpPr>
          <p:cNvPr id="9" name="Slide Number Placeholder 8"/>
          <p:cNvSpPr>
            <a:spLocks noGrp="1"/>
          </p:cNvSpPr>
          <p:nvPr>
            <p:ph type="sldNum" sz="quarter" idx="11"/>
          </p:nvPr>
        </p:nvSpPr>
        <p:spPr/>
        <p:txBody>
          <a:bodyPr/>
          <a:lstStyle/>
          <a:p>
            <a:fld id="{AC07D3D1-6C84-4DAC-B804-F4EF41CCCE5E}"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E1B74F2B-1F9A-4C05-B91A-3CDAD45338EA}" type="datetimeFigureOut">
              <a:rPr lang="en-US" smtClean="0"/>
              <a:t>9/6/2018</a:t>
            </a:fld>
            <a:endParaRPr lang="en-US" dirty="0"/>
          </a:p>
        </p:txBody>
      </p:sp>
      <p:sp>
        <p:nvSpPr>
          <p:cNvPr id="16" name="Slide Number Placeholder 15"/>
          <p:cNvSpPr>
            <a:spLocks noGrp="1"/>
          </p:cNvSpPr>
          <p:nvPr>
            <p:ph type="sldNum" sz="quarter" idx="11"/>
          </p:nvPr>
        </p:nvSpPr>
        <p:spPr/>
        <p:txBody>
          <a:bodyPr/>
          <a:lstStyle/>
          <a:p>
            <a:fld id="{AC07D3D1-6C84-4DAC-B804-F4EF41CCCE5E}" type="slidenum">
              <a:rPr lang="en-US" smtClean="0"/>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E1B74F2B-1F9A-4C05-B91A-3CDAD45338EA}" type="datetimeFigureOut">
              <a:rPr lang="en-US" smtClean="0"/>
              <a:t>9/6/2018</a:t>
            </a:fld>
            <a:endParaRPr lang="en-US" dirty="0"/>
          </a:p>
        </p:txBody>
      </p:sp>
      <p:sp>
        <p:nvSpPr>
          <p:cNvPr id="17" name="Slide Number Placeholder 16"/>
          <p:cNvSpPr>
            <a:spLocks noGrp="1"/>
          </p:cNvSpPr>
          <p:nvPr>
            <p:ph type="sldNum" sz="quarter" idx="11"/>
          </p:nvPr>
        </p:nvSpPr>
        <p:spPr/>
        <p:txBody>
          <a:bodyPr/>
          <a:lstStyle/>
          <a:p>
            <a:fld id="{AC07D3D1-6C84-4DAC-B804-F4EF41CCCE5E}" type="slidenum">
              <a:rPr lang="en-US" smtClean="0"/>
              <a:t>‹#›</a:t>
            </a:fld>
            <a:endParaRPr lang="en-US" dirty="0"/>
          </a:p>
        </p:txBody>
      </p:sp>
      <p:sp>
        <p:nvSpPr>
          <p:cNvPr id="18" name="Footer Placeholder 17"/>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AC07D3D1-6C84-4DAC-B804-F4EF41CCCE5E}" type="slidenum">
              <a:rPr lang="en-US" smtClean="0"/>
              <a:t>‹#›</a:t>
            </a:fld>
            <a:endParaRPr lang="en-US" dirty="0"/>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E1B74F2B-1F9A-4C05-B91A-3CDAD45338EA}" type="datetimeFigureOut">
              <a:rPr lang="en-US" smtClean="0"/>
              <a:t>9/6/2018</a:t>
            </a:fld>
            <a:endParaRPr lang="en-US" dirty="0"/>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676400"/>
            <a:ext cx="5227510" cy="4495800"/>
          </a:xfrm>
          <a:prstGeom prst="rect">
            <a:avLst/>
          </a:prstGeom>
        </p:spPr>
      </p:pic>
      <p:sp>
        <p:nvSpPr>
          <p:cNvPr id="3" name="Subtitle 2"/>
          <p:cNvSpPr>
            <a:spLocks noGrp="1"/>
          </p:cNvSpPr>
          <p:nvPr>
            <p:ph type="subTitle" idx="1"/>
          </p:nvPr>
        </p:nvSpPr>
        <p:spPr>
          <a:xfrm>
            <a:off x="51631" y="228600"/>
            <a:ext cx="6400800" cy="1447800"/>
          </a:xfrm>
        </p:spPr>
        <p:txBody>
          <a:bodyPr>
            <a:normAutofit/>
          </a:bodyPr>
          <a:lstStyle/>
          <a:p>
            <a:pPr algn="ctr"/>
            <a:r>
              <a:rPr lang="en-US" sz="4000" dirty="0" smtClean="0">
                <a:solidFill>
                  <a:srgbClr val="0070C0"/>
                </a:solidFill>
                <a:latin typeface="Papyrus" panose="03070502060502030205" pitchFamily="66" charset="0"/>
              </a:rPr>
              <a:t>2019 CARPA Initiative</a:t>
            </a:r>
          </a:p>
          <a:p>
            <a:pPr algn="ctr"/>
            <a:r>
              <a:rPr lang="en-US" sz="4000" dirty="0" smtClean="0">
                <a:solidFill>
                  <a:srgbClr val="0070C0"/>
                </a:solidFill>
                <a:latin typeface="Papyrus" panose="03070502060502030205" pitchFamily="66" charset="0"/>
              </a:rPr>
              <a:t> Project Challenge</a:t>
            </a:r>
            <a:endParaRPr lang="en-US" sz="4000" dirty="0">
              <a:solidFill>
                <a:srgbClr val="0070C0"/>
              </a:solidFill>
              <a:latin typeface="Papyrus" panose="03070502060502030205" pitchFamily="66" charset="0"/>
            </a:endParaRP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16191" t="10315" r="18333" b="9868"/>
          <a:stretch/>
        </p:blipFill>
        <p:spPr>
          <a:xfrm>
            <a:off x="405568" y="1981200"/>
            <a:ext cx="2098145" cy="1365702"/>
          </a:xfrm>
          <a:prstGeom prst="rect">
            <a:avLst/>
          </a:prstGeom>
        </p:spPr>
      </p:pic>
      <p:sp>
        <p:nvSpPr>
          <p:cNvPr id="6" name="TextBox 5"/>
          <p:cNvSpPr txBox="1"/>
          <p:nvPr/>
        </p:nvSpPr>
        <p:spPr>
          <a:xfrm>
            <a:off x="4648200" y="6444112"/>
            <a:ext cx="2159566" cy="369332"/>
          </a:xfrm>
          <a:prstGeom prst="rect">
            <a:avLst/>
          </a:prstGeom>
          <a:noFill/>
        </p:spPr>
        <p:txBody>
          <a:bodyPr wrap="none" rtlCol="0">
            <a:spAutoFit/>
          </a:bodyPr>
          <a:lstStyle/>
          <a:p>
            <a:r>
              <a:rPr lang="en-US" dirty="0" err="1" smtClean="0">
                <a:latin typeface="Papyrus" panose="03070502060502030205" pitchFamily="66" charset="0"/>
              </a:rPr>
              <a:t>Stardate</a:t>
            </a:r>
            <a:r>
              <a:rPr lang="en-US" dirty="0" smtClean="0">
                <a:latin typeface="Papyrus" panose="03070502060502030205" pitchFamily="66" charset="0"/>
              </a:rPr>
              <a:t> 304319.5</a:t>
            </a:r>
            <a:endParaRPr lang="en-US" dirty="0">
              <a:latin typeface="Papyrus" panose="03070502060502030205" pitchFamily="66" charset="0"/>
            </a:endParaRPr>
          </a:p>
        </p:txBody>
      </p:sp>
    </p:spTree>
    <p:extLst>
      <p:ext uri="{BB962C8B-B14F-4D97-AF65-F5344CB8AC3E}">
        <p14:creationId xmlns:p14="http://schemas.microsoft.com/office/powerpoint/2010/main" val="778891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676715"/>
            <a:ext cx="5581918" cy="4800600"/>
          </a:xfrm>
          <a:prstGeom prst="rect">
            <a:avLst/>
          </a:prstGeom>
        </p:spPr>
      </p:pic>
      <p:sp>
        <p:nvSpPr>
          <p:cNvPr id="2" name="Content Placeholder 1"/>
          <p:cNvSpPr>
            <a:spLocks noGrp="1"/>
          </p:cNvSpPr>
          <p:nvPr>
            <p:ph idx="1"/>
          </p:nvPr>
        </p:nvSpPr>
        <p:spPr>
          <a:xfrm>
            <a:off x="2438400" y="320371"/>
            <a:ext cx="7239000" cy="1645258"/>
          </a:xfrm>
        </p:spPr>
        <p:txBody>
          <a:bodyPr>
            <a:noAutofit/>
          </a:bodyPr>
          <a:lstStyle/>
          <a:p>
            <a:pPr marL="0" indent="0">
              <a:buNone/>
            </a:pPr>
            <a:r>
              <a:rPr lang="en-US" sz="3600" dirty="0" smtClean="0">
                <a:solidFill>
                  <a:srgbClr val="0070C0"/>
                </a:solidFill>
                <a:latin typeface="Papyrus" panose="03070502060502030205" pitchFamily="66" charset="0"/>
              </a:rPr>
              <a:t>2019 CARPA Challenge</a:t>
            </a:r>
          </a:p>
          <a:p>
            <a:pPr marL="0" indent="0">
              <a:buNone/>
            </a:pPr>
            <a:endParaRPr lang="en-US" sz="6600" dirty="0"/>
          </a:p>
        </p:txBody>
      </p:sp>
      <p:sp>
        <p:nvSpPr>
          <p:cNvPr id="7" name="TextBox 6"/>
          <p:cNvSpPr txBox="1"/>
          <p:nvPr/>
        </p:nvSpPr>
        <p:spPr>
          <a:xfrm>
            <a:off x="762000" y="1143000"/>
            <a:ext cx="7315200" cy="1323439"/>
          </a:xfrm>
          <a:prstGeom prst="rect">
            <a:avLst/>
          </a:prstGeom>
          <a:noFill/>
        </p:spPr>
        <p:txBody>
          <a:bodyPr wrap="square" rtlCol="0">
            <a:spAutoFit/>
          </a:bodyPr>
          <a:lstStyle/>
          <a:p>
            <a:r>
              <a:rPr lang="en-US" altLang="en-US" sz="4000" dirty="0" smtClean="0">
                <a:latin typeface="Arial" panose="020B0604020202020204" pitchFamily="34" charset="0"/>
                <a:cs typeface="Arial" panose="020B0604020202020204" pitchFamily="34" charset="0"/>
              </a:rPr>
              <a:t>To make it look more aggressive.</a:t>
            </a:r>
            <a:endParaRPr lang="en-US" altLang="en-US" sz="4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191" t="10315" r="18333" b="9868"/>
          <a:stretch/>
        </p:blipFill>
        <p:spPr>
          <a:xfrm>
            <a:off x="235858" y="105413"/>
            <a:ext cx="1254289" cy="816428"/>
          </a:xfrm>
          <a:prstGeom prst="rect">
            <a:avLst/>
          </a:prstGeom>
        </p:spPr>
      </p:pic>
    </p:spTree>
    <p:extLst>
      <p:ext uri="{BB962C8B-B14F-4D97-AF65-F5344CB8AC3E}">
        <p14:creationId xmlns:p14="http://schemas.microsoft.com/office/powerpoint/2010/main" val="2052629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508143"/>
            <a:ext cx="5581918" cy="4800600"/>
          </a:xfrm>
          <a:prstGeom prst="rect">
            <a:avLst/>
          </a:prstGeom>
        </p:spPr>
      </p:pic>
      <p:sp>
        <p:nvSpPr>
          <p:cNvPr id="2" name="Content Placeholder 1"/>
          <p:cNvSpPr>
            <a:spLocks noGrp="1"/>
          </p:cNvSpPr>
          <p:nvPr>
            <p:ph idx="1"/>
          </p:nvPr>
        </p:nvSpPr>
        <p:spPr>
          <a:xfrm>
            <a:off x="2438400" y="216828"/>
            <a:ext cx="7239000" cy="1645258"/>
          </a:xfrm>
        </p:spPr>
        <p:txBody>
          <a:bodyPr>
            <a:noAutofit/>
          </a:bodyPr>
          <a:lstStyle/>
          <a:p>
            <a:pPr marL="0" indent="0">
              <a:buNone/>
            </a:pPr>
            <a:r>
              <a:rPr lang="en-US" sz="3600" dirty="0" smtClean="0">
                <a:solidFill>
                  <a:srgbClr val="0070C0"/>
                </a:solidFill>
                <a:latin typeface="Papyrus" panose="03070502060502030205" pitchFamily="66" charset="0"/>
              </a:rPr>
              <a:t>2019 CARPA Challenge</a:t>
            </a:r>
          </a:p>
          <a:p>
            <a:pPr marL="0" indent="0">
              <a:buNone/>
            </a:pPr>
            <a:endParaRPr lang="en-US" sz="6600" dirty="0"/>
          </a:p>
        </p:txBody>
      </p:sp>
      <p:sp>
        <p:nvSpPr>
          <p:cNvPr id="7" name="TextBox 6"/>
          <p:cNvSpPr txBox="1"/>
          <p:nvPr/>
        </p:nvSpPr>
        <p:spPr>
          <a:xfrm>
            <a:off x="457200" y="1154200"/>
            <a:ext cx="7315200" cy="707886"/>
          </a:xfrm>
          <a:prstGeom prst="rect">
            <a:avLst/>
          </a:prstGeom>
          <a:noFill/>
        </p:spPr>
        <p:txBody>
          <a:bodyPr wrap="square" rtlCol="0">
            <a:spAutoFit/>
          </a:bodyPr>
          <a:lstStyle/>
          <a:p>
            <a:r>
              <a:rPr lang="en-US" altLang="en-US" sz="4000" dirty="0" smtClean="0">
                <a:latin typeface="Arial" panose="020B0604020202020204" pitchFamily="34" charset="0"/>
                <a:cs typeface="Arial" panose="020B0604020202020204" pitchFamily="34" charset="0"/>
              </a:rPr>
              <a:t>OK, you asked for it.</a:t>
            </a:r>
            <a:endParaRPr lang="en-US" altLang="en-US" sz="4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191" t="10315" r="18333" b="9868"/>
          <a:stretch/>
        </p:blipFill>
        <p:spPr>
          <a:xfrm>
            <a:off x="235858" y="105413"/>
            <a:ext cx="1254289" cy="816428"/>
          </a:xfrm>
          <a:prstGeom prst="rect">
            <a:avLst/>
          </a:prstGeom>
        </p:spPr>
      </p:pic>
    </p:spTree>
    <p:extLst>
      <p:ext uri="{BB962C8B-B14F-4D97-AF65-F5344CB8AC3E}">
        <p14:creationId xmlns:p14="http://schemas.microsoft.com/office/powerpoint/2010/main" val="3499441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508143"/>
            <a:ext cx="5581918" cy="4800600"/>
          </a:xfrm>
          <a:prstGeom prst="rect">
            <a:avLst/>
          </a:prstGeom>
        </p:spPr>
      </p:pic>
      <p:sp>
        <p:nvSpPr>
          <p:cNvPr id="2" name="Content Placeholder 1"/>
          <p:cNvSpPr>
            <a:spLocks noGrp="1"/>
          </p:cNvSpPr>
          <p:nvPr>
            <p:ph idx="1"/>
          </p:nvPr>
        </p:nvSpPr>
        <p:spPr>
          <a:xfrm>
            <a:off x="2438400" y="216828"/>
            <a:ext cx="7239000" cy="1645258"/>
          </a:xfrm>
        </p:spPr>
        <p:txBody>
          <a:bodyPr>
            <a:noAutofit/>
          </a:bodyPr>
          <a:lstStyle/>
          <a:p>
            <a:pPr marL="0" indent="0">
              <a:buNone/>
            </a:pPr>
            <a:r>
              <a:rPr lang="en-US" sz="3600" dirty="0" smtClean="0">
                <a:solidFill>
                  <a:srgbClr val="0070C0"/>
                </a:solidFill>
                <a:latin typeface="Papyrus" panose="03070502060502030205" pitchFamily="66" charset="0"/>
              </a:rPr>
              <a:t>2019 CARPA Challenge</a:t>
            </a:r>
          </a:p>
          <a:p>
            <a:pPr marL="0" indent="0">
              <a:buNone/>
            </a:pPr>
            <a:endParaRPr lang="en-US" sz="6600" dirty="0"/>
          </a:p>
        </p:txBody>
      </p:sp>
      <p:sp>
        <p:nvSpPr>
          <p:cNvPr id="7" name="TextBox 6"/>
          <p:cNvSpPr txBox="1"/>
          <p:nvPr/>
        </p:nvSpPr>
        <p:spPr>
          <a:xfrm>
            <a:off x="705118" y="1099652"/>
            <a:ext cx="7315200" cy="1323439"/>
          </a:xfrm>
          <a:prstGeom prst="rect">
            <a:avLst/>
          </a:prstGeom>
          <a:noFill/>
        </p:spPr>
        <p:txBody>
          <a:bodyPr wrap="square" rtlCol="0">
            <a:spAutoFit/>
          </a:bodyPr>
          <a:lstStyle/>
          <a:p>
            <a:r>
              <a:rPr lang="en-US" altLang="en-US" sz="4000" dirty="0" smtClean="0">
                <a:latin typeface="Arial" panose="020B0604020202020204" pitchFamily="34" charset="0"/>
                <a:cs typeface="Arial" panose="020B0604020202020204" pitchFamily="34" charset="0"/>
              </a:rPr>
              <a:t>Did I ever tell you the</a:t>
            </a:r>
          </a:p>
          <a:p>
            <a:r>
              <a:rPr lang="en-US" altLang="en-US" sz="4000" dirty="0" smtClean="0">
                <a:latin typeface="Arial" panose="020B0604020202020204" pitchFamily="34" charset="0"/>
                <a:cs typeface="Arial" panose="020B0604020202020204" pitchFamily="34" charset="0"/>
              </a:rPr>
              <a:t>story about……..</a:t>
            </a:r>
            <a:endParaRPr lang="en-US" altLang="en-US" sz="4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191" t="10315" r="18333" b="9868"/>
          <a:stretch/>
        </p:blipFill>
        <p:spPr>
          <a:xfrm>
            <a:off x="235858" y="105413"/>
            <a:ext cx="1254289" cy="816428"/>
          </a:xfrm>
          <a:prstGeom prst="rect">
            <a:avLst/>
          </a:prstGeom>
        </p:spPr>
      </p:pic>
    </p:spTree>
    <p:extLst>
      <p:ext uri="{BB962C8B-B14F-4D97-AF65-F5344CB8AC3E}">
        <p14:creationId xmlns:p14="http://schemas.microsoft.com/office/powerpoint/2010/main" val="4199129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228" y="794657"/>
            <a:ext cx="3987084" cy="3429000"/>
          </a:xfrm>
          <a:prstGeom prst="rect">
            <a:avLst/>
          </a:prstGeom>
        </p:spPr>
      </p:pic>
      <p:sp>
        <p:nvSpPr>
          <p:cNvPr id="2" name="Content Placeholder 1"/>
          <p:cNvSpPr>
            <a:spLocks noGrp="1"/>
          </p:cNvSpPr>
          <p:nvPr>
            <p:ph idx="1"/>
          </p:nvPr>
        </p:nvSpPr>
        <p:spPr>
          <a:xfrm>
            <a:off x="1490147" y="304800"/>
            <a:ext cx="7239000" cy="1645258"/>
          </a:xfrm>
        </p:spPr>
        <p:txBody>
          <a:bodyPr>
            <a:noAutofit/>
          </a:bodyPr>
          <a:lstStyle/>
          <a:p>
            <a:pPr marL="0" indent="0">
              <a:buNone/>
            </a:pPr>
            <a:r>
              <a:rPr lang="en-US" sz="3600" dirty="0" smtClean="0">
                <a:solidFill>
                  <a:srgbClr val="0070C0"/>
                </a:solidFill>
                <a:latin typeface="Papyrus" panose="03070502060502030205" pitchFamily="66" charset="0"/>
              </a:rPr>
              <a:t>2019 CARPA Mission Challenge</a:t>
            </a:r>
          </a:p>
          <a:p>
            <a:pPr marL="0" indent="0">
              <a:buNone/>
            </a:pPr>
            <a:endParaRPr lang="en-US" sz="6600" dirty="0"/>
          </a:p>
        </p:txBody>
      </p:sp>
      <p:sp>
        <p:nvSpPr>
          <p:cNvPr id="7" name="TextBox 6"/>
          <p:cNvSpPr txBox="1"/>
          <p:nvPr/>
        </p:nvSpPr>
        <p:spPr>
          <a:xfrm>
            <a:off x="217714" y="1295400"/>
            <a:ext cx="4767943" cy="5016758"/>
          </a:xfrm>
          <a:prstGeom prst="rect">
            <a:avLst/>
          </a:prstGeom>
          <a:noFill/>
        </p:spPr>
        <p:txBody>
          <a:bodyPr wrap="square" rtlCol="0">
            <a:spAutoFit/>
          </a:bodyPr>
          <a:lstStyle/>
          <a:p>
            <a:r>
              <a:rPr lang="en-US" altLang="en-US" sz="4000" dirty="0">
                <a:latin typeface="Arial" panose="020B0604020202020204" pitchFamily="34" charset="0"/>
                <a:cs typeface="Arial" panose="020B0604020202020204" pitchFamily="34" charset="0"/>
              </a:rPr>
              <a:t>For </a:t>
            </a:r>
            <a:r>
              <a:rPr lang="en-US" altLang="en-US" sz="4000" dirty="0" smtClean="0">
                <a:latin typeface="Arial" panose="020B0604020202020204" pitchFamily="34" charset="0"/>
                <a:cs typeface="Arial" panose="020B0604020202020204" pitchFamily="34" charset="0"/>
              </a:rPr>
              <a:t>2019, </a:t>
            </a:r>
            <a:r>
              <a:rPr lang="en-US" altLang="en-US" sz="4000" dirty="0">
                <a:latin typeface="Arial" panose="020B0604020202020204" pitchFamily="34" charset="0"/>
                <a:cs typeface="Arial" panose="020B0604020202020204" pitchFamily="34" charset="0"/>
              </a:rPr>
              <a:t>The CARPA Initiative is commissioning a project that will </a:t>
            </a:r>
            <a:r>
              <a:rPr lang="en-US" altLang="en-US" sz="4000" dirty="0" smtClean="0">
                <a:latin typeface="Arial" panose="020B0604020202020204" pitchFamily="34" charset="0"/>
                <a:cs typeface="Arial" panose="020B0604020202020204" pitchFamily="34" charset="0"/>
              </a:rPr>
              <a:t>introduce new technology to our already impressive design portfolio.</a:t>
            </a:r>
            <a:endParaRPr lang="en-US" altLang="en-US" sz="4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6191" t="10315" r="18333" b="9868"/>
          <a:stretch/>
        </p:blipFill>
        <p:spPr>
          <a:xfrm>
            <a:off x="235858" y="105413"/>
            <a:ext cx="1254289" cy="816428"/>
          </a:xfrm>
          <a:prstGeom prst="rect">
            <a:avLst/>
          </a:prstGeom>
        </p:spPr>
      </p:pic>
    </p:spTree>
    <p:extLst>
      <p:ext uri="{BB962C8B-B14F-4D97-AF65-F5344CB8AC3E}">
        <p14:creationId xmlns:p14="http://schemas.microsoft.com/office/powerpoint/2010/main" val="659858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990600" y="1426029"/>
            <a:ext cx="7271657" cy="4256315"/>
            <a:chOff x="1110343" y="2960914"/>
            <a:chExt cx="7271657" cy="4256315"/>
          </a:xfrm>
        </p:grpSpPr>
        <p:pic>
          <p:nvPicPr>
            <p:cNvPr id="1028" name="Picture 4" descr="Image result for The Tal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408" t="25364" r="21122" b="21884"/>
            <a:stretch/>
          </p:blipFill>
          <p:spPr bwMode="auto">
            <a:xfrm>
              <a:off x="1110343" y="2960914"/>
              <a:ext cx="6901544" cy="425631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324600" y="6259286"/>
              <a:ext cx="2057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649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248" y="1524000"/>
            <a:ext cx="5647240" cy="4856779"/>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6191" t="10315" r="18333" b="9868"/>
          <a:stretch/>
        </p:blipFill>
        <p:spPr>
          <a:xfrm>
            <a:off x="304800" y="1752600"/>
            <a:ext cx="2341340" cy="1524000"/>
          </a:xfrm>
          <a:prstGeom prst="rect">
            <a:avLst/>
          </a:prstGeom>
        </p:spPr>
      </p:pic>
      <p:sp>
        <p:nvSpPr>
          <p:cNvPr id="2" name="Content Placeholder 1"/>
          <p:cNvSpPr>
            <a:spLocks noGrp="1"/>
          </p:cNvSpPr>
          <p:nvPr>
            <p:ph idx="1"/>
          </p:nvPr>
        </p:nvSpPr>
        <p:spPr>
          <a:xfrm>
            <a:off x="1545771" y="76200"/>
            <a:ext cx="6379029" cy="1676400"/>
          </a:xfrm>
        </p:spPr>
        <p:txBody>
          <a:bodyPr>
            <a:noAutofit/>
          </a:bodyPr>
          <a:lstStyle/>
          <a:p>
            <a:pPr marL="0" indent="0">
              <a:buNone/>
            </a:pPr>
            <a:r>
              <a:rPr lang="en-US" sz="6600" dirty="0" smtClean="0">
                <a:solidFill>
                  <a:srgbClr val="0070C0"/>
                </a:solidFill>
                <a:latin typeface="Papyrus" panose="03070502060502030205" pitchFamily="66" charset="0"/>
              </a:rPr>
              <a:t>Project Azorian</a:t>
            </a:r>
            <a:endParaRPr lang="en-US" sz="6600" dirty="0">
              <a:solidFill>
                <a:srgbClr val="0070C0"/>
              </a:solidFill>
            </a:endParaRPr>
          </a:p>
        </p:txBody>
      </p:sp>
    </p:spTree>
    <p:extLst>
      <p:ext uri="{BB962C8B-B14F-4D97-AF65-F5344CB8AC3E}">
        <p14:creationId xmlns:p14="http://schemas.microsoft.com/office/powerpoint/2010/main" val="4183924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3665" y="-76200"/>
            <a:ext cx="8125039" cy="1143000"/>
          </a:xfrm>
        </p:spPr>
        <p:txBody>
          <a:bodyPr>
            <a:noAutofit/>
          </a:bodyPr>
          <a:lstStyle/>
          <a:p>
            <a:pPr marL="0" indent="0">
              <a:buNone/>
            </a:pPr>
            <a:r>
              <a:rPr lang="en-US" sz="4400" dirty="0" smtClean="0">
                <a:solidFill>
                  <a:srgbClr val="0070C0"/>
                </a:solidFill>
                <a:latin typeface="Papyrus" panose="03070502060502030205" pitchFamily="66" charset="0"/>
              </a:rPr>
              <a:t>2019 - Project Azorian</a:t>
            </a:r>
            <a:endParaRPr lang="en-US" sz="4400" dirty="0">
              <a:solidFill>
                <a:srgbClr val="0070C0"/>
              </a:solidFill>
            </a:endParaRPr>
          </a:p>
        </p:txBody>
      </p:sp>
      <p:sp>
        <p:nvSpPr>
          <p:cNvPr id="7" name="TextBox 6"/>
          <p:cNvSpPr txBox="1"/>
          <p:nvPr/>
        </p:nvSpPr>
        <p:spPr>
          <a:xfrm>
            <a:off x="421698" y="3196401"/>
            <a:ext cx="7848600" cy="3477875"/>
          </a:xfrm>
          <a:prstGeom prst="rect">
            <a:avLst/>
          </a:prstGeom>
          <a:noFill/>
        </p:spPr>
        <p:txBody>
          <a:bodyPr wrap="square" rtlCol="0">
            <a:spAutoFit/>
          </a:bodyPr>
          <a:lstStyle/>
          <a:p>
            <a:r>
              <a:rPr lang="en-US" sz="2200" b="1" i="1" dirty="0"/>
              <a:t>K-129</a:t>
            </a:r>
            <a:r>
              <a:rPr lang="en-US" sz="2200" dirty="0"/>
              <a:t> </a:t>
            </a:r>
            <a:r>
              <a:rPr lang="en-US" sz="2200" dirty="0" smtClean="0"/>
              <a:t>was one </a:t>
            </a:r>
            <a:r>
              <a:rPr lang="en-US" sz="2200" dirty="0"/>
              <a:t>of six </a:t>
            </a:r>
            <a:r>
              <a:rPr lang="en-US" sz="2200" dirty="0" smtClean="0"/>
              <a:t>strategic </a:t>
            </a:r>
            <a:r>
              <a:rPr lang="en-US" sz="2200" dirty="0"/>
              <a:t>ballistic missile submarines attached to the 15th </a:t>
            </a:r>
            <a:r>
              <a:rPr lang="en-US" sz="2200" dirty="0" smtClean="0"/>
              <a:t>Soviet Submarine Squadron. On her </a:t>
            </a:r>
            <a:r>
              <a:rPr lang="en-US" sz="2200" dirty="0"/>
              <a:t>final </a:t>
            </a:r>
            <a:r>
              <a:rPr lang="en-US" sz="2200" dirty="0" smtClean="0"/>
              <a:t>deployment, she was lost </a:t>
            </a:r>
            <a:r>
              <a:rPr lang="en-US" sz="2200" dirty="0"/>
              <a:t>on 8 March </a:t>
            </a:r>
            <a:r>
              <a:rPr lang="en-US" sz="2200" dirty="0" smtClean="0"/>
              <a:t>1968, due to a leaking missile tube, which caused the sub to sink, where it was crushed by the intense pressure of the ocean depths. The Soviet </a:t>
            </a:r>
            <a:r>
              <a:rPr lang="en-US" sz="2200" dirty="0"/>
              <a:t>Navy deployed a huge flotilla of ships to search for her but never found her wreck</a:t>
            </a:r>
            <a:r>
              <a:rPr lang="en-US" sz="2200" dirty="0" smtClean="0"/>
              <a:t>. A secret US Navy sonar “net” on the bottom of the ocean heard the implosion that sank the submarine, and deployed the USS Halibut to use sonar to scan the ocean floor, finding the wreck at a depth of 4900 meters (3 miles) on the ocean floor.</a:t>
            </a: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5313"/>
            <a:ext cx="1286447" cy="1106379"/>
          </a:xfrm>
          <a:prstGeom prst="rect">
            <a:avLst/>
          </a:prstGeom>
        </p:spPr>
      </p:pic>
      <p:grpSp>
        <p:nvGrpSpPr>
          <p:cNvPr id="4" name="Group 3"/>
          <p:cNvGrpSpPr/>
          <p:nvPr/>
        </p:nvGrpSpPr>
        <p:grpSpPr>
          <a:xfrm>
            <a:off x="421698" y="975749"/>
            <a:ext cx="6850925" cy="2215098"/>
            <a:chOff x="228600" y="1208314"/>
            <a:chExt cx="8146325" cy="2911784"/>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208314"/>
              <a:ext cx="5181600" cy="291178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1208314"/>
              <a:ext cx="2964725" cy="2911783"/>
            </a:xfrm>
            <a:prstGeom prst="rect">
              <a:avLst/>
            </a:prstGeom>
          </p:spPr>
        </p:pic>
      </p:grpSp>
      <p:sp>
        <p:nvSpPr>
          <p:cNvPr id="5" name="TextBox 4"/>
          <p:cNvSpPr txBox="1"/>
          <p:nvPr/>
        </p:nvSpPr>
        <p:spPr>
          <a:xfrm>
            <a:off x="421698" y="987026"/>
            <a:ext cx="726481" cy="369332"/>
          </a:xfrm>
          <a:prstGeom prst="rect">
            <a:avLst/>
          </a:prstGeom>
          <a:noFill/>
        </p:spPr>
        <p:txBody>
          <a:bodyPr wrap="none" rtlCol="0">
            <a:spAutoFit/>
          </a:bodyPr>
          <a:lstStyle/>
          <a:p>
            <a:r>
              <a:rPr lang="en-US" b="1" dirty="0" smtClean="0">
                <a:solidFill>
                  <a:schemeClr val="bg1"/>
                </a:solidFill>
              </a:rPr>
              <a:t>K-129</a:t>
            </a:r>
            <a:endParaRPr lang="en-US" b="1" dirty="0">
              <a:solidFill>
                <a:schemeClr val="bg1"/>
              </a:solidFill>
            </a:endParaRPr>
          </a:p>
        </p:txBody>
      </p:sp>
    </p:spTree>
    <p:extLst>
      <p:ext uri="{BB962C8B-B14F-4D97-AF65-F5344CB8AC3E}">
        <p14:creationId xmlns:p14="http://schemas.microsoft.com/office/powerpoint/2010/main" val="3115943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0022"/>
            <a:ext cx="8125039" cy="947057"/>
          </a:xfrm>
        </p:spPr>
        <p:txBody>
          <a:bodyPr>
            <a:noAutofit/>
          </a:bodyPr>
          <a:lstStyle/>
          <a:p>
            <a:pPr marL="0" indent="0">
              <a:buNone/>
            </a:pPr>
            <a:r>
              <a:rPr lang="en-US" sz="5800" dirty="0" smtClean="0">
                <a:solidFill>
                  <a:srgbClr val="0070C0"/>
                </a:solidFill>
                <a:latin typeface="Papyrus" panose="03070502060502030205" pitchFamily="66" charset="0"/>
              </a:rPr>
              <a:t>2019 - Project Azorian</a:t>
            </a:r>
            <a:endParaRPr lang="en-US" sz="5800" dirty="0">
              <a:solidFill>
                <a:srgbClr val="0070C0"/>
              </a:solidFill>
            </a:endParaRPr>
          </a:p>
        </p:txBody>
      </p:sp>
      <p:sp>
        <p:nvSpPr>
          <p:cNvPr id="7" name="TextBox 6"/>
          <p:cNvSpPr txBox="1"/>
          <p:nvPr/>
        </p:nvSpPr>
        <p:spPr>
          <a:xfrm>
            <a:off x="152399" y="3810000"/>
            <a:ext cx="8534400" cy="2677656"/>
          </a:xfrm>
          <a:prstGeom prst="rect">
            <a:avLst/>
          </a:prstGeom>
          <a:noFill/>
        </p:spPr>
        <p:txBody>
          <a:bodyPr wrap="square" rtlCol="0">
            <a:spAutoFit/>
          </a:bodyPr>
          <a:lstStyle/>
          <a:p>
            <a:pPr algn="ctr"/>
            <a:r>
              <a:rPr lang="en-US" sz="2400" dirty="0" smtClean="0"/>
              <a:t>In 1974, the Central Intelligence Agency (CIA) wanted to raise the vessel in an attempt to capture vital information from the Soviet Union, including codebooks, and naval protocol. The attempt </a:t>
            </a:r>
            <a:r>
              <a:rPr lang="en-US" sz="2400" dirty="0"/>
              <a:t>to recover the </a:t>
            </a:r>
            <a:r>
              <a:rPr lang="en-US" sz="2400" dirty="0" smtClean="0"/>
              <a:t>vessel </a:t>
            </a:r>
            <a:r>
              <a:rPr lang="en-US" sz="2400" dirty="0"/>
              <a:t>in a </a:t>
            </a:r>
            <a:r>
              <a:rPr lang="en-US" sz="2400" dirty="0" smtClean="0"/>
              <a:t>secret Cold War effort, was code-named </a:t>
            </a:r>
            <a:r>
              <a:rPr lang="en-US" sz="2400" b="1" i="1" dirty="0" smtClean="0"/>
              <a:t>Project Azorian</a:t>
            </a:r>
            <a:r>
              <a:rPr lang="en-US" sz="2400" dirty="0" smtClean="0"/>
              <a:t>. </a:t>
            </a:r>
            <a:r>
              <a:rPr lang="en-US" sz="2400" dirty="0"/>
              <a:t>The vessel's position </a:t>
            </a:r>
            <a:r>
              <a:rPr lang="en-US" sz="2400" dirty="0" smtClean="0"/>
              <a:t>at 4900 meters (3 miles) below </a:t>
            </a:r>
            <a:r>
              <a:rPr lang="en-US" sz="2400" dirty="0"/>
              <a:t>the </a:t>
            </a:r>
            <a:r>
              <a:rPr lang="en-US" sz="2400" dirty="0" smtClean="0"/>
              <a:t>ocean surface was </a:t>
            </a:r>
            <a:r>
              <a:rPr lang="en-US" sz="2400" dirty="0"/>
              <a:t>the greatest depth from which an attempt had </a:t>
            </a:r>
            <a:r>
              <a:rPr lang="en-US" sz="2400" dirty="0" smtClean="0"/>
              <a:t>ever been </a:t>
            </a:r>
            <a:r>
              <a:rPr lang="en-US" sz="2400" dirty="0"/>
              <a:t>made to raise a ship</a:t>
            </a:r>
            <a:r>
              <a:rPr lang="en-US" sz="2400" dirty="0" smtClean="0"/>
              <a:t>.</a:t>
            </a:r>
            <a:endParaRPr lang="en-US" altLang="en-US"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25875"/>
            <a:ext cx="1273627" cy="1095353"/>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290" t="3642" b="7543"/>
          <a:stretch/>
        </p:blipFill>
        <p:spPr>
          <a:xfrm>
            <a:off x="2002070" y="1164771"/>
            <a:ext cx="4835059" cy="2476500"/>
          </a:xfrm>
          <a:prstGeom prst="rect">
            <a:avLst/>
          </a:prstGeom>
        </p:spPr>
      </p:pic>
      <p:sp>
        <p:nvSpPr>
          <p:cNvPr id="9" name="TextBox 8"/>
          <p:cNvSpPr txBox="1"/>
          <p:nvPr/>
        </p:nvSpPr>
        <p:spPr>
          <a:xfrm>
            <a:off x="2034727" y="3167741"/>
            <a:ext cx="2134559" cy="369332"/>
          </a:xfrm>
          <a:prstGeom prst="rect">
            <a:avLst/>
          </a:prstGeom>
          <a:noFill/>
        </p:spPr>
        <p:txBody>
          <a:bodyPr wrap="none" rtlCol="0">
            <a:spAutoFit/>
          </a:bodyPr>
          <a:lstStyle/>
          <a:p>
            <a:r>
              <a:rPr lang="en-US" b="1" dirty="0" smtClean="0">
                <a:solidFill>
                  <a:schemeClr val="bg1"/>
                </a:solidFill>
              </a:rPr>
              <a:t>K-129 Wreckage Site</a:t>
            </a:r>
            <a:endParaRPr lang="en-US" b="1" dirty="0">
              <a:solidFill>
                <a:schemeClr val="bg1"/>
              </a:solidFill>
            </a:endParaRPr>
          </a:p>
        </p:txBody>
      </p:sp>
    </p:spTree>
    <p:extLst>
      <p:ext uri="{BB962C8B-B14F-4D97-AF65-F5344CB8AC3E}">
        <p14:creationId xmlns:p14="http://schemas.microsoft.com/office/powerpoint/2010/main" val="4089883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621" y="47646"/>
            <a:ext cx="8125039" cy="947057"/>
          </a:xfrm>
        </p:spPr>
        <p:txBody>
          <a:bodyPr>
            <a:noAutofit/>
          </a:bodyPr>
          <a:lstStyle/>
          <a:p>
            <a:pPr marL="0" indent="0">
              <a:buNone/>
            </a:pPr>
            <a:r>
              <a:rPr lang="en-US" sz="4800" dirty="0" smtClean="0">
                <a:solidFill>
                  <a:srgbClr val="0070C0"/>
                </a:solidFill>
                <a:latin typeface="Papyrus" panose="03070502060502030205" pitchFamily="66" charset="0"/>
              </a:rPr>
              <a:t>2019 - Project Azorian</a:t>
            </a:r>
            <a:endParaRPr lang="en-US" sz="4800" dirty="0">
              <a:solidFill>
                <a:srgbClr val="0070C0"/>
              </a:solidFill>
            </a:endParaRPr>
          </a:p>
        </p:txBody>
      </p:sp>
      <p:sp>
        <p:nvSpPr>
          <p:cNvPr id="7" name="TextBox 6"/>
          <p:cNvSpPr txBox="1"/>
          <p:nvPr/>
        </p:nvSpPr>
        <p:spPr>
          <a:xfrm>
            <a:off x="195941" y="3669801"/>
            <a:ext cx="8534400" cy="3108543"/>
          </a:xfrm>
          <a:prstGeom prst="rect">
            <a:avLst/>
          </a:prstGeom>
          <a:noFill/>
        </p:spPr>
        <p:txBody>
          <a:bodyPr wrap="square" rtlCol="0">
            <a:spAutoFit/>
          </a:bodyPr>
          <a:lstStyle/>
          <a:p>
            <a:pPr algn="ctr"/>
            <a:r>
              <a:rPr lang="en-US" sz="2800" dirty="0" smtClean="0"/>
              <a:t>The CIA created a cover story, that </a:t>
            </a:r>
            <a:r>
              <a:rPr lang="en-US" sz="2800" dirty="0"/>
              <a:t>the </a:t>
            </a:r>
            <a:r>
              <a:rPr lang="en-US" sz="2800" dirty="0" smtClean="0"/>
              <a:t>specialized salvage </a:t>
            </a:r>
            <a:r>
              <a:rPr lang="en-US" sz="2800" dirty="0"/>
              <a:t>vessel was engaged in </a:t>
            </a:r>
            <a:r>
              <a:rPr lang="en-US" sz="2800" dirty="0" smtClean="0"/>
              <a:t>commercial undersea polymetallic nodule mining. Manganese nodules litter the ocean floor and are created over millions of years, from the minerals in seawater. They are rich in manganese, iron, nickel, copper and cobalt. Cultivating them could make the US independent from foreign markets for these materials. </a:t>
            </a:r>
            <a:endParaRPr lang="en-US" altLang="en-US" sz="2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25875"/>
            <a:ext cx="1426027" cy="1226421"/>
          </a:xfrm>
          <a:prstGeom prst="rect">
            <a:avLst/>
          </a:prstGeom>
        </p:spPr>
      </p:pic>
      <p:sp>
        <p:nvSpPr>
          <p:cNvPr id="6" name="TextBox 5"/>
          <p:cNvSpPr txBox="1"/>
          <p:nvPr/>
        </p:nvSpPr>
        <p:spPr>
          <a:xfrm>
            <a:off x="293912" y="3156856"/>
            <a:ext cx="2506455" cy="369332"/>
          </a:xfrm>
          <a:prstGeom prst="rect">
            <a:avLst/>
          </a:prstGeom>
          <a:noFill/>
        </p:spPr>
        <p:txBody>
          <a:bodyPr wrap="none" rtlCol="0">
            <a:spAutoFit/>
          </a:bodyPr>
          <a:lstStyle/>
          <a:p>
            <a:r>
              <a:rPr lang="en-US" b="1" dirty="0" smtClean="0">
                <a:solidFill>
                  <a:schemeClr val="bg1"/>
                </a:solidFill>
              </a:rPr>
              <a:t>Hughes Glomar Explorer</a:t>
            </a:r>
            <a:endParaRPr lang="en-US" b="1" dirty="0">
              <a:solidFill>
                <a:schemeClr val="bg1"/>
              </a:solidFill>
            </a:endParaRPr>
          </a:p>
        </p:txBody>
      </p:sp>
      <p:sp>
        <p:nvSpPr>
          <p:cNvPr id="9" name="TextBox 8"/>
          <p:cNvSpPr txBox="1"/>
          <p:nvPr/>
        </p:nvSpPr>
        <p:spPr>
          <a:xfrm>
            <a:off x="4114800" y="3156856"/>
            <a:ext cx="2134559" cy="369332"/>
          </a:xfrm>
          <a:prstGeom prst="rect">
            <a:avLst/>
          </a:prstGeom>
          <a:noFill/>
        </p:spPr>
        <p:txBody>
          <a:bodyPr wrap="none" rtlCol="0">
            <a:spAutoFit/>
          </a:bodyPr>
          <a:lstStyle/>
          <a:p>
            <a:r>
              <a:rPr lang="en-US" b="1" dirty="0" smtClean="0">
                <a:solidFill>
                  <a:schemeClr val="bg1"/>
                </a:solidFill>
              </a:rPr>
              <a:t>K-129 Wreckage Site</a:t>
            </a:r>
            <a:endParaRPr lang="en-US" b="1" dirty="0">
              <a:solidFill>
                <a:schemeClr val="bg1"/>
              </a:solidFill>
            </a:endParaRPr>
          </a:p>
        </p:txBody>
      </p:sp>
      <p:grpSp>
        <p:nvGrpSpPr>
          <p:cNvPr id="10" name="Group 9"/>
          <p:cNvGrpSpPr/>
          <p:nvPr/>
        </p:nvGrpSpPr>
        <p:grpSpPr>
          <a:xfrm>
            <a:off x="601982" y="1265026"/>
            <a:ext cx="7025635" cy="2383004"/>
            <a:chOff x="-92740" y="1265026"/>
            <a:chExt cx="7025635" cy="2383004"/>
          </a:xfrm>
        </p:grpSpPr>
        <p:pic>
          <p:nvPicPr>
            <p:cNvPr id="1026" name="Picture 2" descr="Image result for manganese nodules u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40" y="1265026"/>
              <a:ext cx="3294371" cy="23653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anganese nodules use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510" r="21655"/>
            <a:stretch/>
          </p:blipFill>
          <p:spPr bwMode="auto">
            <a:xfrm>
              <a:off x="3200400" y="1265026"/>
              <a:ext cx="2141034" cy="23653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anganese nodules us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1434" y="1265026"/>
              <a:ext cx="1591461" cy="238300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856234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4170" y="3657600"/>
            <a:ext cx="8534400" cy="3139321"/>
          </a:xfrm>
          <a:prstGeom prst="rect">
            <a:avLst/>
          </a:prstGeom>
          <a:noFill/>
        </p:spPr>
        <p:txBody>
          <a:bodyPr wrap="square" rtlCol="0">
            <a:spAutoFit/>
          </a:bodyPr>
          <a:lstStyle/>
          <a:p>
            <a:pPr algn="ctr"/>
            <a:r>
              <a:rPr lang="en-US" sz="2200" dirty="0" smtClean="0"/>
              <a:t>The CIA needed a crazy (but patriotic) billionaire to provide credibility to the mining story. They recruited Howard Hughes to float the cover story. Hughes formed Summa Corporation, to provide a way to commission the building of the recovery/mining vessel. </a:t>
            </a:r>
            <a:r>
              <a:rPr lang="en-US" sz="2200" dirty="0" smtClean="0"/>
              <a:t>They </a:t>
            </a:r>
            <a:r>
              <a:rPr lang="en-US" sz="2200" dirty="0" smtClean="0"/>
              <a:t>created a ship for the recovery mission was The Hughes Glomar Explorer. The ship was turned over to the Navy, retrofitted for deep sea drilling and eventually scrapped in 2015. Designed to mechanically lift a 2000 ton 328 ft. long submarine from a depth of 3 miles off of the ocean floor. It was the most sophisticated and craziest piece of equipment on the planet. </a:t>
            </a:r>
            <a:endParaRPr lang="en-US" altLang="en-US" sz="2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25875"/>
            <a:ext cx="1273627" cy="1095353"/>
          </a:xfrm>
          <a:prstGeom prst="rect">
            <a:avLst/>
          </a:prstGeom>
        </p:spPr>
      </p:pic>
      <p:grpSp>
        <p:nvGrpSpPr>
          <p:cNvPr id="3" name="Group 2"/>
          <p:cNvGrpSpPr/>
          <p:nvPr/>
        </p:nvGrpSpPr>
        <p:grpSpPr>
          <a:xfrm>
            <a:off x="1135565" y="779418"/>
            <a:ext cx="6260162" cy="2819400"/>
            <a:chOff x="533400" y="838200"/>
            <a:chExt cx="6260162" cy="2819400"/>
          </a:xfrm>
        </p:grpSpPr>
        <p:pic>
          <p:nvPicPr>
            <p:cNvPr id="2050" name="Picture 2" descr="USNS Glomar Explorer (T-AG-19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534" t="5103" r="2508" b="8904"/>
            <a:stretch/>
          </p:blipFill>
          <p:spPr bwMode="auto">
            <a:xfrm>
              <a:off x="2362200" y="838200"/>
              <a:ext cx="4431362"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260814"/>
              <a:ext cx="1828800" cy="2389114"/>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Content Placeholder 1"/>
          <p:cNvSpPr>
            <a:spLocks noGrp="1"/>
          </p:cNvSpPr>
          <p:nvPr>
            <p:ph idx="1"/>
          </p:nvPr>
        </p:nvSpPr>
        <p:spPr>
          <a:xfrm>
            <a:off x="-20626" y="61862"/>
            <a:ext cx="8125039" cy="947057"/>
          </a:xfrm>
        </p:spPr>
        <p:txBody>
          <a:bodyPr>
            <a:noAutofit/>
          </a:bodyPr>
          <a:lstStyle/>
          <a:p>
            <a:pPr marL="0" indent="0">
              <a:buNone/>
            </a:pPr>
            <a:r>
              <a:rPr lang="en-US" sz="5800" dirty="0" smtClean="0">
                <a:solidFill>
                  <a:srgbClr val="0070C0"/>
                </a:solidFill>
                <a:latin typeface="Papyrus" panose="03070502060502030205" pitchFamily="66" charset="0"/>
              </a:rPr>
              <a:t>2019 - Project Azorian</a:t>
            </a:r>
            <a:endParaRPr lang="en-US" sz="5800" dirty="0">
              <a:solidFill>
                <a:srgbClr val="0070C0"/>
              </a:solidFill>
            </a:endParaRPr>
          </a:p>
        </p:txBody>
      </p:sp>
      <p:sp>
        <p:nvSpPr>
          <p:cNvPr id="6" name="TextBox 5"/>
          <p:cNvSpPr txBox="1"/>
          <p:nvPr/>
        </p:nvSpPr>
        <p:spPr>
          <a:xfrm>
            <a:off x="2964365" y="3125357"/>
            <a:ext cx="2506455" cy="369332"/>
          </a:xfrm>
          <a:prstGeom prst="rect">
            <a:avLst/>
          </a:prstGeom>
          <a:noFill/>
        </p:spPr>
        <p:txBody>
          <a:bodyPr wrap="none" rtlCol="0">
            <a:spAutoFit/>
          </a:bodyPr>
          <a:lstStyle/>
          <a:p>
            <a:r>
              <a:rPr lang="en-US" b="1" dirty="0" smtClean="0">
                <a:solidFill>
                  <a:schemeClr val="bg1"/>
                </a:solidFill>
              </a:rPr>
              <a:t>Hughes Glomar Explorer</a:t>
            </a:r>
            <a:endParaRPr lang="en-US" b="1" dirty="0">
              <a:solidFill>
                <a:schemeClr val="bg1"/>
              </a:solidFill>
            </a:endParaRPr>
          </a:p>
        </p:txBody>
      </p:sp>
    </p:spTree>
    <p:extLst>
      <p:ext uri="{BB962C8B-B14F-4D97-AF65-F5344CB8AC3E}">
        <p14:creationId xmlns:p14="http://schemas.microsoft.com/office/powerpoint/2010/main" val="2987347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507828"/>
            <a:ext cx="5948156" cy="5115575"/>
          </a:xfrm>
          <a:prstGeom prst="rect">
            <a:avLst/>
          </a:prstGeom>
        </p:spPr>
      </p:pic>
      <p:sp>
        <p:nvSpPr>
          <p:cNvPr id="2" name="Content Placeholder 1"/>
          <p:cNvSpPr>
            <a:spLocks noGrp="1"/>
          </p:cNvSpPr>
          <p:nvPr>
            <p:ph idx="1"/>
          </p:nvPr>
        </p:nvSpPr>
        <p:spPr>
          <a:xfrm>
            <a:off x="1905000" y="320371"/>
            <a:ext cx="7239000" cy="1645258"/>
          </a:xfrm>
        </p:spPr>
        <p:txBody>
          <a:bodyPr>
            <a:noAutofit/>
          </a:bodyPr>
          <a:lstStyle/>
          <a:p>
            <a:pPr marL="0" indent="0">
              <a:buNone/>
            </a:pPr>
            <a:r>
              <a:rPr lang="en-US" sz="3600" dirty="0" smtClean="0">
                <a:solidFill>
                  <a:srgbClr val="0070C0"/>
                </a:solidFill>
                <a:latin typeface="Papyrus" panose="03070502060502030205" pitchFamily="66" charset="0"/>
              </a:rPr>
              <a:t>2019 CARPA Challenge</a:t>
            </a:r>
          </a:p>
          <a:p>
            <a:pPr marL="0" indent="0">
              <a:buNone/>
            </a:pPr>
            <a:endParaRPr lang="en-US" sz="6600" dirty="0"/>
          </a:p>
        </p:txBody>
      </p:sp>
      <p:sp>
        <p:nvSpPr>
          <p:cNvPr id="7" name="TextBox 6"/>
          <p:cNvSpPr txBox="1"/>
          <p:nvPr/>
        </p:nvSpPr>
        <p:spPr>
          <a:xfrm>
            <a:off x="228600" y="1143000"/>
            <a:ext cx="4767943" cy="707886"/>
          </a:xfrm>
          <a:prstGeom prst="rect">
            <a:avLst/>
          </a:prstGeom>
          <a:noFill/>
        </p:spPr>
        <p:txBody>
          <a:bodyPr wrap="square" rtlCol="0">
            <a:spAutoFit/>
          </a:bodyPr>
          <a:lstStyle/>
          <a:p>
            <a:r>
              <a:rPr lang="en-US" altLang="en-US" sz="4000" dirty="0" smtClean="0">
                <a:latin typeface="Arial" panose="020B0604020202020204" pitchFamily="34" charset="0"/>
                <a:cs typeface="Arial" panose="020B0604020202020204" pitchFamily="34" charset="0"/>
              </a:rPr>
              <a:t>Are you ready?</a:t>
            </a:r>
            <a:endParaRPr lang="en-US" altLang="en-US" sz="4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191" t="10315" r="18333" b="9868"/>
          <a:stretch/>
        </p:blipFill>
        <p:spPr>
          <a:xfrm>
            <a:off x="235858" y="105413"/>
            <a:ext cx="1254289" cy="816428"/>
          </a:xfrm>
          <a:prstGeom prst="rect">
            <a:avLst/>
          </a:prstGeom>
        </p:spPr>
      </p:pic>
    </p:spTree>
    <p:extLst>
      <p:ext uri="{BB962C8B-B14F-4D97-AF65-F5344CB8AC3E}">
        <p14:creationId xmlns:p14="http://schemas.microsoft.com/office/powerpoint/2010/main" val="869334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0022"/>
            <a:ext cx="8125039" cy="947057"/>
          </a:xfrm>
        </p:spPr>
        <p:txBody>
          <a:bodyPr>
            <a:noAutofit/>
          </a:bodyPr>
          <a:lstStyle/>
          <a:p>
            <a:pPr marL="0" indent="0">
              <a:buNone/>
            </a:pPr>
            <a:r>
              <a:rPr lang="en-US" sz="5800" dirty="0" smtClean="0">
                <a:solidFill>
                  <a:srgbClr val="0070C0"/>
                </a:solidFill>
                <a:latin typeface="Papyrus" panose="03070502060502030205" pitchFamily="66" charset="0"/>
              </a:rPr>
              <a:t>2019 - Project Azorian</a:t>
            </a:r>
            <a:endParaRPr lang="en-US" sz="5800" dirty="0">
              <a:solidFill>
                <a:srgbClr val="0070C0"/>
              </a:solidFill>
            </a:endParaRPr>
          </a:p>
        </p:txBody>
      </p:sp>
      <p:sp>
        <p:nvSpPr>
          <p:cNvPr id="7" name="TextBox 6"/>
          <p:cNvSpPr txBox="1"/>
          <p:nvPr/>
        </p:nvSpPr>
        <p:spPr>
          <a:xfrm>
            <a:off x="185057" y="4114800"/>
            <a:ext cx="8490858" cy="2677656"/>
          </a:xfrm>
          <a:prstGeom prst="rect">
            <a:avLst/>
          </a:prstGeom>
          <a:noFill/>
        </p:spPr>
        <p:txBody>
          <a:bodyPr wrap="square" rtlCol="0">
            <a:spAutoFit/>
          </a:bodyPr>
          <a:lstStyle/>
          <a:p>
            <a:pPr algn="ctr"/>
            <a:r>
              <a:rPr lang="en-US" sz="2800" dirty="0" smtClean="0"/>
              <a:t>The Glomar Explorer was essentially a large stabile ocean platform from which a claw-like capture vehicle could be launched through a central pool with doors on the bottom of the vessel that could open. The pool was large enough to contain the sub once it was brought from the ocean floor.</a:t>
            </a:r>
            <a:endParaRPr lang="en-US" altLang="en-US" sz="2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25875"/>
            <a:ext cx="1273627" cy="1095353"/>
          </a:xfrm>
          <a:prstGeom prst="rect">
            <a:avLst/>
          </a:prstGeom>
        </p:spPr>
      </p:pic>
      <p:grpSp>
        <p:nvGrpSpPr>
          <p:cNvPr id="4" name="Group 3"/>
          <p:cNvGrpSpPr/>
          <p:nvPr/>
        </p:nvGrpSpPr>
        <p:grpSpPr>
          <a:xfrm>
            <a:off x="465277" y="1186543"/>
            <a:ext cx="7627104" cy="2716886"/>
            <a:chOff x="465277" y="1186543"/>
            <a:chExt cx="7627104" cy="2716886"/>
          </a:xfrm>
        </p:grpSpPr>
        <p:pic>
          <p:nvPicPr>
            <p:cNvPr id="3074"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0334" y="1186543"/>
              <a:ext cx="3632047" cy="271688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ated imag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762" r="2890"/>
            <a:stretch/>
          </p:blipFill>
          <p:spPr bwMode="auto">
            <a:xfrm>
              <a:off x="465277" y="1186543"/>
              <a:ext cx="3995057" cy="271688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81667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0022"/>
            <a:ext cx="8125039" cy="947057"/>
          </a:xfrm>
        </p:spPr>
        <p:txBody>
          <a:bodyPr>
            <a:noAutofit/>
          </a:bodyPr>
          <a:lstStyle/>
          <a:p>
            <a:pPr marL="0" indent="0">
              <a:buNone/>
            </a:pPr>
            <a:r>
              <a:rPr lang="en-US" sz="5800" dirty="0" smtClean="0">
                <a:solidFill>
                  <a:srgbClr val="0070C0"/>
                </a:solidFill>
                <a:latin typeface="Papyrus" panose="03070502060502030205" pitchFamily="66" charset="0"/>
              </a:rPr>
              <a:t>2019 - Project Azorian</a:t>
            </a:r>
            <a:endParaRPr lang="en-US" sz="5800" dirty="0">
              <a:solidFill>
                <a:srgbClr val="0070C0"/>
              </a:solidFill>
            </a:endParaRPr>
          </a:p>
        </p:txBody>
      </p:sp>
      <p:sp>
        <p:nvSpPr>
          <p:cNvPr id="7" name="TextBox 6"/>
          <p:cNvSpPr txBox="1"/>
          <p:nvPr/>
        </p:nvSpPr>
        <p:spPr>
          <a:xfrm>
            <a:off x="185057" y="4430486"/>
            <a:ext cx="8490858" cy="1938992"/>
          </a:xfrm>
          <a:prstGeom prst="rect">
            <a:avLst/>
          </a:prstGeom>
          <a:noFill/>
        </p:spPr>
        <p:txBody>
          <a:bodyPr wrap="square" rtlCol="0">
            <a:spAutoFit/>
          </a:bodyPr>
          <a:lstStyle/>
          <a:p>
            <a:pPr algn="ctr"/>
            <a:r>
              <a:rPr lang="en-US" sz="2400" dirty="0" smtClean="0"/>
              <a:t>In June of 1974, thieves broke into Summa Corporation’s head office and stole documents, linking Hughes to the CIA, and the recovery operation. Rumors </a:t>
            </a:r>
            <a:r>
              <a:rPr lang="en-US" sz="2400" dirty="0"/>
              <a:t>of the operation began to leak out. The operation proceeded as planned but when the K-129 was being raised it broke apart and part of the sub was lost. </a:t>
            </a:r>
            <a:endParaRPr lang="en-US" altLang="en-US"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25875"/>
            <a:ext cx="1273627" cy="1095353"/>
          </a:xfrm>
          <a:prstGeom prst="rect">
            <a:avLst/>
          </a:prstGeom>
        </p:spPr>
      </p:pic>
      <p:pic>
        <p:nvPicPr>
          <p:cNvPr id="4098" name="Picture 2" descr="Image result for Howard Hughes Summa Corp logo"/>
          <p:cNvPicPr>
            <a:picLocks noChangeAspect="1" noChangeArrowheads="1"/>
          </p:cNvPicPr>
          <p:nvPr/>
        </p:nvPicPr>
        <p:blipFill rotWithShape="1">
          <a:blip r:embed="rId3">
            <a:extLst>
              <a:ext uri="{28A0092B-C50C-407E-A947-70E740481C1C}">
                <a14:useLocalDpi xmlns:a14="http://schemas.microsoft.com/office/drawing/2010/main" val="0"/>
              </a:ext>
            </a:extLst>
          </a:blip>
          <a:srcRect l="4795" t="1680" b="3808"/>
          <a:stretch/>
        </p:blipFill>
        <p:spPr bwMode="auto">
          <a:xfrm rot="-300000">
            <a:off x="807007" y="1257803"/>
            <a:ext cx="2406012" cy="288642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0" y="1121228"/>
            <a:ext cx="4212772" cy="3159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035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brezhnev"/>
          <p:cNvPicPr>
            <a:picLocks noChangeAspect="1" noChangeArrowheads="1"/>
          </p:cNvPicPr>
          <p:nvPr/>
        </p:nvPicPr>
        <p:blipFill rotWithShape="1">
          <a:blip r:embed="rId2">
            <a:extLst>
              <a:ext uri="{28A0092B-C50C-407E-A947-70E740481C1C}">
                <a14:useLocalDpi xmlns:a14="http://schemas.microsoft.com/office/drawing/2010/main" val="0"/>
              </a:ext>
            </a:extLst>
          </a:blip>
          <a:srcRect l="8885" t="97" r="8656" b="31972"/>
          <a:stretch/>
        </p:blipFill>
        <p:spPr bwMode="auto">
          <a:xfrm>
            <a:off x="2590799" y="914399"/>
            <a:ext cx="3362055" cy="1948543"/>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416950" y="47646"/>
            <a:ext cx="8125039" cy="947057"/>
          </a:xfrm>
        </p:spPr>
        <p:txBody>
          <a:bodyPr>
            <a:noAutofit/>
          </a:bodyPr>
          <a:lstStyle/>
          <a:p>
            <a:pPr marL="0" indent="0">
              <a:buNone/>
            </a:pPr>
            <a:r>
              <a:rPr lang="en-US" sz="4800" dirty="0" smtClean="0">
                <a:solidFill>
                  <a:srgbClr val="0070C0"/>
                </a:solidFill>
                <a:latin typeface="Papyrus" panose="03070502060502030205" pitchFamily="66" charset="0"/>
              </a:rPr>
              <a:t>2019 - Project Azorian</a:t>
            </a:r>
            <a:endParaRPr lang="en-US" sz="4800" dirty="0">
              <a:solidFill>
                <a:srgbClr val="0070C0"/>
              </a:solidFill>
            </a:endParaRPr>
          </a:p>
        </p:txBody>
      </p:sp>
      <p:sp>
        <p:nvSpPr>
          <p:cNvPr id="7" name="TextBox 6"/>
          <p:cNvSpPr txBox="1"/>
          <p:nvPr/>
        </p:nvSpPr>
        <p:spPr>
          <a:xfrm>
            <a:off x="404695" y="3048000"/>
            <a:ext cx="8229599" cy="3416320"/>
          </a:xfrm>
          <a:prstGeom prst="rect">
            <a:avLst/>
          </a:prstGeom>
          <a:noFill/>
        </p:spPr>
        <p:txBody>
          <a:bodyPr wrap="square" rtlCol="0">
            <a:spAutoFit/>
          </a:bodyPr>
          <a:lstStyle/>
          <a:p>
            <a:pPr algn="ctr"/>
            <a:r>
              <a:rPr lang="en-US" sz="2400" dirty="0" smtClean="0"/>
              <a:t>Further attempts </a:t>
            </a:r>
            <a:r>
              <a:rPr lang="en-US" sz="2400" dirty="0"/>
              <a:t>to raise the lost </a:t>
            </a:r>
            <a:r>
              <a:rPr lang="en-US" sz="2400" dirty="0" smtClean="0"/>
              <a:t>portion of the wreckage  </a:t>
            </a:r>
            <a:r>
              <a:rPr lang="en-US" sz="2400" dirty="0"/>
              <a:t>had to be cancelled as news broke of the covert </a:t>
            </a:r>
            <a:r>
              <a:rPr lang="en-US" sz="2400" dirty="0" smtClean="0"/>
              <a:t>operation.</a:t>
            </a:r>
            <a:r>
              <a:rPr lang="en-US" sz="2400" dirty="0"/>
              <a:t> </a:t>
            </a:r>
            <a:r>
              <a:rPr lang="en-US" sz="2400" dirty="0" smtClean="0"/>
              <a:t>It is still classified, as to exactly what was recovered, but it is speculated that the operation recovered the forward section of the sub, along with (3) nuclear torpedoes, and the remains of (6) Soviet sailors. As the Soviets were alerted to the recovery effort, all future salvage attempts were abandoned.</a:t>
            </a:r>
            <a:r>
              <a:rPr lang="en-US" sz="2400" dirty="0"/>
              <a:t> This </a:t>
            </a:r>
            <a:r>
              <a:rPr lang="en-US" sz="2400" dirty="0" smtClean="0"/>
              <a:t>covert mission would </a:t>
            </a:r>
            <a:r>
              <a:rPr lang="en-US" sz="2400" dirty="0"/>
              <a:t>take over six years to complete </a:t>
            </a:r>
            <a:r>
              <a:rPr lang="en-US" sz="2400" dirty="0" smtClean="0"/>
              <a:t>at a cost of three  billion dollars in today’s currency. </a:t>
            </a:r>
            <a:endParaRPr lang="en-US" altLang="en-US"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6600" y="18380"/>
            <a:ext cx="1547694" cy="1331058"/>
          </a:xfrm>
          <a:prstGeom prst="rect">
            <a:avLst/>
          </a:prstGeom>
        </p:spPr>
      </p:pic>
      <p:sp>
        <p:nvSpPr>
          <p:cNvPr id="3" name="TextBox 2"/>
          <p:cNvSpPr txBox="1"/>
          <p:nvPr/>
        </p:nvSpPr>
        <p:spPr>
          <a:xfrm>
            <a:off x="1240972" y="1055914"/>
            <a:ext cx="2151295" cy="923330"/>
          </a:xfrm>
          <a:prstGeom prst="rect">
            <a:avLst/>
          </a:prstGeom>
          <a:noFill/>
        </p:spPr>
        <p:txBody>
          <a:bodyPr wrap="none" rtlCol="0">
            <a:spAutoFit/>
          </a:bodyPr>
          <a:lstStyle/>
          <a:p>
            <a:r>
              <a:rPr lang="en-US" dirty="0" smtClean="0"/>
              <a:t>“If we see that ship</a:t>
            </a:r>
          </a:p>
          <a:p>
            <a:r>
              <a:rPr lang="en-US" dirty="0" smtClean="0"/>
              <a:t>in open water again, </a:t>
            </a:r>
          </a:p>
          <a:p>
            <a:r>
              <a:rPr lang="en-US" dirty="0" smtClean="0"/>
              <a:t>we will sink it”</a:t>
            </a:r>
            <a:endParaRPr lang="en-US" dirty="0"/>
          </a:p>
        </p:txBody>
      </p:sp>
      <p:sp>
        <p:nvSpPr>
          <p:cNvPr id="4" name="TextBox 3"/>
          <p:cNvSpPr txBox="1"/>
          <p:nvPr/>
        </p:nvSpPr>
        <p:spPr>
          <a:xfrm>
            <a:off x="4876800" y="1164772"/>
            <a:ext cx="2493183" cy="369332"/>
          </a:xfrm>
          <a:prstGeom prst="rect">
            <a:avLst/>
          </a:prstGeom>
          <a:noFill/>
        </p:spPr>
        <p:txBody>
          <a:bodyPr wrap="none" rtlCol="0">
            <a:spAutoFit/>
          </a:bodyPr>
          <a:lstStyle/>
          <a:p>
            <a:r>
              <a:rPr lang="en-US" dirty="0" smtClean="0"/>
              <a:t>“Yeah….We figured that”</a:t>
            </a:r>
            <a:endParaRPr lang="en-US" dirty="0"/>
          </a:p>
        </p:txBody>
      </p:sp>
      <p:sp>
        <p:nvSpPr>
          <p:cNvPr id="6" name="TextBox 5"/>
          <p:cNvSpPr txBox="1"/>
          <p:nvPr/>
        </p:nvSpPr>
        <p:spPr>
          <a:xfrm>
            <a:off x="2819400" y="2493610"/>
            <a:ext cx="1053494" cy="369332"/>
          </a:xfrm>
          <a:prstGeom prst="rect">
            <a:avLst/>
          </a:prstGeom>
          <a:noFill/>
        </p:spPr>
        <p:txBody>
          <a:bodyPr wrap="none" rtlCol="0">
            <a:spAutoFit/>
          </a:bodyPr>
          <a:lstStyle/>
          <a:p>
            <a:r>
              <a:rPr lang="en-US" dirty="0" smtClean="0">
                <a:solidFill>
                  <a:schemeClr val="bg1"/>
                </a:solidFill>
              </a:rPr>
              <a:t>Brezhnev</a:t>
            </a:r>
            <a:endParaRPr lang="en-US" dirty="0">
              <a:solidFill>
                <a:schemeClr val="bg1"/>
              </a:solidFill>
            </a:endParaRPr>
          </a:p>
        </p:txBody>
      </p:sp>
      <p:sp>
        <p:nvSpPr>
          <p:cNvPr id="9" name="TextBox 8"/>
          <p:cNvSpPr txBox="1"/>
          <p:nvPr/>
        </p:nvSpPr>
        <p:spPr>
          <a:xfrm>
            <a:off x="4648200" y="2493610"/>
            <a:ext cx="723468" cy="369332"/>
          </a:xfrm>
          <a:prstGeom prst="rect">
            <a:avLst/>
          </a:prstGeom>
          <a:noFill/>
        </p:spPr>
        <p:txBody>
          <a:bodyPr wrap="none" rtlCol="0">
            <a:spAutoFit/>
          </a:bodyPr>
          <a:lstStyle/>
          <a:p>
            <a:r>
              <a:rPr lang="en-US" dirty="0" smtClean="0">
                <a:solidFill>
                  <a:schemeClr val="bg1"/>
                </a:solidFill>
              </a:rPr>
              <a:t>Nixon</a:t>
            </a:r>
            <a:endParaRPr lang="en-US" dirty="0">
              <a:solidFill>
                <a:schemeClr val="bg1"/>
              </a:solidFill>
            </a:endParaRPr>
          </a:p>
        </p:txBody>
      </p:sp>
    </p:spTree>
    <p:extLst>
      <p:ext uri="{BB962C8B-B14F-4D97-AF65-F5344CB8AC3E}">
        <p14:creationId xmlns:p14="http://schemas.microsoft.com/office/powerpoint/2010/main" val="22755207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914400"/>
            <a:ext cx="3276600" cy="2400657"/>
          </a:xfrm>
          <a:prstGeom prst="rect">
            <a:avLst/>
          </a:prstGeom>
          <a:noFill/>
        </p:spPr>
        <p:txBody>
          <a:bodyPr wrap="square" rtlCol="0">
            <a:spAutoFit/>
          </a:bodyPr>
          <a:lstStyle/>
          <a:p>
            <a:pPr algn="ctr"/>
            <a:r>
              <a:rPr lang="en-US" altLang="en-US" sz="9600" dirty="0" smtClean="0">
                <a:latin typeface="Speedball No 3 NF" panose="02080508020201020104" pitchFamily="18" charset="0"/>
                <a:ea typeface="Gungsuh" panose="02030600000101010101" pitchFamily="18" charset="-127"/>
                <a:cs typeface="Arial" panose="020B0604020202020204" pitchFamily="34" charset="0"/>
              </a:rPr>
              <a:t>The</a:t>
            </a:r>
            <a:r>
              <a:rPr lang="en-US" altLang="en-US" sz="15000" dirty="0" smtClean="0">
                <a:latin typeface="Speedball No 3 NF" panose="02080508020201020104" pitchFamily="18" charset="0"/>
                <a:ea typeface="Gungsuh" panose="02030600000101010101" pitchFamily="18" charset="-127"/>
                <a:cs typeface="Arial" panose="020B0604020202020204" pitchFamily="34" charset="0"/>
              </a:rPr>
              <a:t> </a:t>
            </a:r>
            <a:endParaRPr lang="en-US" altLang="en-US" sz="15000" dirty="0">
              <a:latin typeface="Speedball No 3 NF" panose="02080508020201020104" pitchFamily="18" charset="0"/>
              <a:ea typeface="Gungsuh" panose="02030600000101010101" pitchFamily="18" charset="-127"/>
              <a:cs typeface="Arial" panose="020B0604020202020204" pitchFamily="34" charset="0"/>
            </a:endParaRPr>
          </a:p>
        </p:txBody>
      </p:sp>
      <p:pic>
        <p:nvPicPr>
          <p:cNvPr id="2052" name="Picture 4" descr="Image result for free secret mission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877122"/>
            <a:ext cx="5991221" cy="25908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spy photos"/>
          <p:cNvPicPr>
            <a:picLocks noChangeAspect="1" noChangeArrowheads="1"/>
          </p:cNvPicPr>
          <p:nvPr/>
        </p:nvPicPr>
        <p:blipFill rotWithShape="1">
          <a:blip r:embed="rId3">
            <a:extLst>
              <a:ext uri="{28A0092B-C50C-407E-A947-70E740481C1C}">
                <a14:useLocalDpi xmlns:a14="http://schemas.microsoft.com/office/drawing/2010/main" val="0"/>
              </a:ext>
            </a:extLst>
          </a:blip>
          <a:srcRect l="7716" r="7999"/>
          <a:stretch/>
        </p:blipFill>
        <p:spPr bwMode="auto">
          <a:xfrm>
            <a:off x="6400801" y="3988784"/>
            <a:ext cx="2427514" cy="2880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128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51857" y="119743"/>
            <a:ext cx="8382000" cy="947057"/>
          </a:xfrm>
        </p:spPr>
        <p:txBody>
          <a:bodyPr>
            <a:noAutofit/>
          </a:bodyPr>
          <a:lstStyle/>
          <a:p>
            <a:pPr marL="0" indent="0">
              <a:buNone/>
            </a:pPr>
            <a:r>
              <a:rPr lang="en-US" sz="4800" dirty="0" smtClean="0">
                <a:solidFill>
                  <a:srgbClr val="0070C0"/>
                </a:solidFill>
                <a:latin typeface="Papyrus" panose="03070502060502030205" pitchFamily="66" charset="0"/>
              </a:rPr>
              <a:t>2019 - Project Azorian</a:t>
            </a:r>
            <a:endParaRPr lang="en-US" sz="4800" dirty="0">
              <a:solidFill>
                <a:srgbClr val="0070C0"/>
              </a:solidFill>
            </a:endParaRPr>
          </a:p>
        </p:txBody>
      </p:sp>
      <p:sp>
        <p:nvSpPr>
          <p:cNvPr id="7" name="TextBox 6"/>
          <p:cNvSpPr txBox="1"/>
          <p:nvPr/>
        </p:nvSpPr>
        <p:spPr>
          <a:xfrm>
            <a:off x="288155" y="1577153"/>
            <a:ext cx="8229599" cy="4524315"/>
          </a:xfrm>
          <a:prstGeom prst="rect">
            <a:avLst/>
          </a:prstGeom>
          <a:noFill/>
        </p:spPr>
        <p:txBody>
          <a:bodyPr wrap="square" rtlCol="0">
            <a:spAutoFit/>
          </a:bodyPr>
          <a:lstStyle/>
          <a:p>
            <a:pPr algn="ctr"/>
            <a:r>
              <a:rPr lang="en-US" sz="3600" dirty="0" smtClean="0"/>
              <a:t>The CIA is interested in developing new recovery  vehicle technology, to revisit the original wreckage site. The new recovery vessel must operate clandestinely, so as not to bring attention to the salvage operation, by entering the water “miles” from the site, and be able to pinpoint the wreck and recover items of interest.</a:t>
            </a:r>
            <a:endParaRPr lang="en-US" altLang="en-US" sz="3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0"/>
            <a:ext cx="1394453" cy="119926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19743"/>
            <a:ext cx="1143000" cy="1143000"/>
          </a:xfrm>
          <a:prstGeom prst="rect">
            <a:avLst/>
          </a:prstGeom>
        </p:spPr>
      </p:pic>
    </p:spTree>
    <p:extLst>
      <p:ext uri="{BB962C8B-B14F-4D97-AF65-F5344CB8AC3E}">
        <p14:creationId xmlns:p14="http://schemas.microsoft.com/office/powerpoint/2010/main" val="1515912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119743"/>
            <a:ext cx="7467600" cy="947057"/>
          </a:xfrm>
        </p:spPr>
        <p:txBody>
          <a:bodyPr>
            <a:noAutofit/>
          </a:bodyPr>
          <a:lstStyle/>
          <a:p>
            <a:pPr marL="0" indent="0">
              <a:buNone/>
            </a:pPr>
            <a:r>
              <a:rPr lang="en-US" sz="4400" dirty="0" smtClean="0">
                <a:solidFill>
                  <a:srgbClr val="0070C0"/>
                </a:solidFill>
                <a:latin typeface="Papyrus" panose="03070502060502030205" pitchFamily="66" charset="0"/>
              </a:rPr>
              <a:t>2019 -Project Azorian</a:t>
            </a:r>
            <a:endParaRPr lang="en-US" sz="4400" dirty="0">
              <a:solidFill>
                <a:srgbClr val="0070C0"/>
              </a:solidFill>
            </a:endParaRPr>
          </a:p>
        </p:txBody>
      </p:sp>
      <p:sp>
        <p:nvSpPr>
          <p:cNvPr id="7" name="TextBox 6"/>
          <p:cNvSpPr txBox="1"/>
          <p:nvPr/>
        </p:nvSpPr>
        <p:spPr>
          <a:xfrm>
            <a:off x="152400" y="1129316"/>
            <a:ext cx="8305800" cy="5632311"/>
          </a:xfrm>
          <a:prstGeom prst="rect">
            <a:avLst/>
          </a:prstGeom>
          <a:noFill/>
        </p:spPr>
        <p:txBody>
          <a:bodyPr wrap="square" rtlCol="0">
            <a:spAutoFit/>
          </a:bodyPr>
          <a:lstStyle/>
          <a:p>
            <a:pPr algn="ctr"/>
            <a:r>
              <a:rPr lang="en-US" sz="3600" dirty="0"/>
              <a:t>The </a:t>
            </a:r>
            <a:r>
              <a:rPr lang="en-US" sz="3600" dirty="0" smtClean="0"/>
              <a:t>Agency has </a:t>
            </a:r>
            <a:r>
              <a:rPr lang="en-US" sz="3600" dirty="0"/>
              <a:t>contracted The CARPA Initiative to </a:t>
            </a:r>
            <a:r>
              <a:rPr lang="en-US" sz="3600" dirty="0" smtClean="0"/>
              <a:t>design, build, and demonstrate a hybrid multi-purpose Unmanned Aerial Vehicle/Unmanned Underwater Vehicle (UAV/UUV) system, code-named “Meglodon”, capable </a:t>
            </a:r>
            <a:r>
              <a:rPr lang="en-US" sz="3600" dirty="0"/>
              <a:t>of </a:t>
            </a:r>
            <a:r>
              <a:rPr lang="en-US" sz="3600" dirty="0" smtClean="0"/>
              <a:t>flight </a:t>
            </a:r>
            <a:r>
              <a:rPr lang="en-US" sz="3600" dirty="0"/>
              <a:t>in multiple fluid mediums (air and water</a:t>
            </a:r>
            <a:r>
              <a:rPr lang="en-US" sz="3600" dirty="0" smtClean="0"/>
              <a:t>). </a:t>
            </a:r>
          </a:p>
          <a:p>
            <a:pPr algn="ctr"/>
            <a:r>
              <a:rPr lang="en-US" sz="3600" dirty="0" smtClean="0"/>
              <a:t>The new technology will be showcased by revisiting the K-129 site and recovering various items of interest. </a:t>
            </a:r>
            <a:endParaRPr lang="en-US" altLang="en-US" sz="3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119743"/>
            <a:ext cx="1186543" cy="1020459"/>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383" y="119742"/>
            <a:ext cx="952817" cy="952817"/>
          </a:xfrm>
          <a:prstGeom prst="rect">
            <a:avLst/>
          </a:prstGeom>
        </p:spPr>
      </p:pic>
    </p:spTree>
    <p:extLst>
      <p:ext uri="{BB962C8B-B14F-4D97-AF65-F5344CB8AC3E}">
        <p14:creationId xmlns:p14="http://schemas.microsoft.com/office/powerpoint/2010/main" val="15834860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119743"/>
            <a:ext cx="7467600" cy="947057"/>
          </a:xfrm>
        </p:spPr>
        <p:txBody>
          <a:bodyPr>
            <a:noAutofit/>
          </a:bodyPr>
          <a:lstStyle/>
          <a:p>
            <a:pPr marL="0" indent="0">
              <a:buNone/>
            </a:pPr>
            <a:r>
              <a:rPr lang="en-US" sz="4400" dirty="0" smtClean="0">
                <a:solidFill>
                  <a:srgbClr val="0070C0"/>
                </a:solidFill>
                <a:latin typeface="Papyrus" panose="03070502060502030205" pitchFamily="66" charset="0"/>
              </a:rPr>
              <a:t>2019 -Project Azorian</a:t>
            </a:r>
            <a:endParaRPr lang="en-US" sz="4400" dirty="0">
              <a:solidFill>
                <a:srgbClr val="0070C0"/>
              </a:solidFill>
            </a:endParaRPr>
          </a:p>
        </p:txBody>
      </p:sp>
      <p:sp>
        <p:nvSpPr>
          <p:cNvPr id="7" name="TextBox 6"/>
          <p:cNvSpPr txBox="1"/>
          <p:nvPr/>
        </p:nvSpPr>
        <p:spPr>
          <a:xfrm>
            <a:off x="0" y="1295400"/>
            <a:ext cx="8828314" cy="5078313"/>
          </a:xfrm>
          <a:prstGeom prst="rect">
            <a:avLst/>
          </a:prstGeom>
          <a:noFill/>
        </p:spPr>
        <p:txBody>
          <a:bodyPr wrap="square" rtlCol="0">
            <a:spAutoFit/>
          </a:bodyPr>
          <a:lstStyle/>
          <a:p>
            <a:pPr algn="ctr"/>
            <a:r>
              <a:rPr lang="en-US" sz="3600" dirty="0" smtClean="0"/>
              <a:t>An additional </a:t>
            </a:r>
            <a:r>
              <a:rPr lang="en-US" sz="3600" dirty="0" smtClean="0"/>
              <a:t>remotely </a:t>
            </a:r>
            <a:r>
              <a:rPr lang="en-US" sz="3600" dirty="0" smtClean="0"/>
              <a:t>operated vehicle, codenamed “Remora”, will be designed and built by the Interns of both teams, to locate the wreck, and signal for the Meglodon UAV/UUV. Both vehicles </a:t>
            </a:r>
            <a:r>
              <a:rPr lang="en-US" sz="3600" dirty="0"/>
              <a:t>must be completely </a:t>
            </a:r>
            <a:r>
              <a:rPr lang="en-US" sz="3600" dirty="0" smtClean="0"/>
              <a:t>waterproof. The Meglodon device must </a:t>
            </a:r>
            <a:r>
              <a:rPr lang="en-US" sz="3600" dirty="0"/>
              <a:t>possess both aerial and underwater </a:t>
            </a:r>
            <a:r>
              <a:rPr lang="en-US" sz="3600" dirty="0" smtClean="0"/>
              <a:t>propellers, for propulsion in the two different fluid mediums.</a:t>
            </a:r>
            <a:endParaRPr lang="en-US" altLang="en-US" sz="3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800" y="30329"/>
            <a:ext cx="1529443" cy="1315362"/>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19741"/>
            <a:ext cx="1257617" cy="1257617"/>
          </a:xfrm>
          <a:prstGeom prst="rect">
            <a:avLst/>
          </a:prstGeom>
        </p:spPr>
      </p:pic>
    </p:spTree>
    <p:extLst>
      <p:ext uri="{BB962C8B-B14F-4D97-AF65-F5344CB8AC3E}">
        <p14:creationId xmlns:p14="http://schemas.microsoft.com/office/powerpoint/2010/main" val="367291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119743"/>
            <a:ext cx="7467600" cy="947057"/>
          </a:xfrm>
        </p:spPr>
        <p:txBody>
          <a:bodyPr>
            <a:noAutofit/>
          </a:bodyPr>
          <a:lstStyle/>
          <a:p>
            <a:pPr marL="0" indent="0">
              <a:buNone/>
            </a:pPr>
            <a:r>
              <a:rPr lang="en-US" sz="4400" dirty="0" smtClean="0">
                <a:solidFill>
                  <a:srgbClr val="0070C0"/>
                </a:solidFill>
                <a:latin typeface="Papyrus" panose="03070502060502030205" pitchFamily="66" charset="0"/>
              </a:rPr>
              <a:t>2019 -Project Azorian</a:t>
            </a:r>
            <a:endParaRPr lang="en-US" sz="4400" dirty="0">
              <a:solidFill>
                <a:srgbClr val="0070C0"/>
              </a:solidFill>
            </a:endParaRPr>
          </a:p>
        </p:txBody>
      </p:sp>
      <p:sp>
        <p:nvSpPr>
          <p:cNvPr id="7" name="TextBox 6"/>
          <p:cNvSpPr txBox="1"/>
          <p:nvPr/>
        </p:nvSpPr>
        <p:spPr>
          <a:xfrm>
            <a:off x="103097" y="1159174"/>
            <a:ext cx="8551046" cy="5016758"/>
          </a:xfrm>
          <a:prstGeom prst="rect">
            <a:avLst/>
          </a:prstGeom>
          <a:noFill/>
        </p:spPr>
        <p:txBody>
          <a:bodyPr wrap="square" rtlCol="0">
            <a:spAutoFit/>
          </a:bodyPr>
          <a:lstStyle/>
          <a:p>
            <a:pPr algn="ctr"/>
            <a:r>
              <a:rPr lang="en-US" sz="3200" dirty="0" smtClean="0"/>
              <a:t>The UAV/UUV must possess articulation methods to recover items of interest from the remaining </a:t>
            </a:r>
            <a:r>
              <a:rPr lang="en-US" sz="3200" dirty="0"/>
              <a:t>debris from the </a:t>
            </a:r>
            <a:r>
              <a:rPr lang="en-US" sz="3200" dirty="0" smtClean="0"/>
              <a:t>wreckage. Objects of interest include: coding machines, a missing torpedo, (3) R-21 ballistic missiles, possibly tipped with nuclear warheads, and any possible remainder of the hull</a:t>
            </a:r>
            <a:r>
              <a:rPr lang="en-US" sz="3200" dirty="0"/>
              <a:t>. Part of this new mission is to discover whether the K-129 was armed with nuclear tipped R-21 ballistic missiles, in violation of the 1971 Strategic Arms Limitation Treaty (SALT). </a:t>
            </a:r>
            <a:endParaRPr lang="en-US" altLang="en-US" sz="3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52100"/>
            <a:ext cx="1491343" cy="1282595"/>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84757"/>
            <a:ext cx="1105217" cy="1105217"/>
          </a:xfrm>
          <a:prstGeom prst="rect">
            <a:avLst/>
          </a:prstGeom>
        </p:spPr>
      </p:pic>
    </p:spTree>
    <p:extLst>
      <p:ext uri="{BB962C8B-B14F-4D97-AF65-F5344CB8AC3E}">
        <p14:creationId xmlns:p14="http://schemas.microsoft.com/office/powerpoint/2010/main" val="11230140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6384" y="2133600"/>
            <a:ext cx="8229599" cy="2554545"/>
          </a:xfrm>
          <a:prstGeom prst="rect">
            <a:avLst/>
          </a:prstGeom>
          <a:noFill/>
        </p:spPr>
        <p:txBody>
          <a:bodyPr wrap="square" rtlCol="0">
            <a:spAutoFit/>
          </a:bodyPr>
          <a:lstStyle/>
          <a:p>
            <a:pPr algn="ctr"/>
            <a:r>
              <a:rPr lang="en-US" sz="4000" i="1" dirty="0" smtClean="0"/>
              <a:t>“You’re Sharks. What did you think? You weren’t going to have an underwater mission? </a:t>
            </a:r>
            <a:r>
              <a:rPr lang="en-US" sz="4000" b="1" i="1" dirty="0" smtClean="0"/>
              <a:t>Especially </a:t>
            </a:r>
            <a:r>
              <a:rPr lang="en-US" sz="4000" i="1" dirty="0" smtClean="0"/>
              <a:t>with all of your collective ROV experience?”</a:t>
            </a:r>
            <a:endParaRPr lang="en-US" altLang="en-US" sz="4000" i="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0400" y="119742"/>
            <a:ext cx="1675859" cy="1441284"/>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108857"/>
            <a:ext cx="1257616" cy="1257616"/>
          </a:xfrm>
          <a:prstGeom prst="rect">
            <a:avLst/>
          </a:prstGeom>
        </p:spPr>
      </p:pic>
      <p:sp>
        <p:nvSpPr>
          <p:cNvPr id="8" name="Content Placeholder 1"/>
          <p:cNvSpPr>
            <a:spLocks noGrp="1"/>
          </p:cNvSpPr>
          <p:nvPr>
            <p:ph idx="1"/>
          </p:nvPr>
        </p:nvSpPr>
        <p:spPr>
          <a:xfrm>
            <a:off x="1524000" y="119743"/>
            <a:ext cx="7467600" cy="947057"/>
          </a:xfrm>
        </p:spPr>
        <p:txBody>
          <a:bodyPr>
            <a:noAutofit/>
          </a:bodyPr>
          <a:lstStyle/>
          <a:p>
            <a:pPr marL="0" indent="0">
              <a:buNone/>
            </a:pPr>
            <a:r>
              <a:rPr lang="en-US" sz="4400" dirty="0" smtClean="0">
                <a:solidFill>
                  <a:srgbClr val="0070C0"/>
                </a:solidFill>
                <a:latin typeface="Papyrus" panose="03070502060502030205" pitchFamily="66" charset="0"/>
              </a:rPr>
              <a:t>2019 -Project Azorian</a:t>
            </a:r>
            <a:endParaRPr lang="en-US" sz="4400" dirty="0">
              <a:solidFill>
                <a:srgbClr val="0070C0"/>
              </a:solidFill>
            </a:endParaRPr>
          </a:p>
        </p:txBody>
      </p:sp>
    </p:spTree>
    <p:extLst>
      <p:ext uri="{BB962C8B-B14F-4D97-AF65-F5344CB8AC3E}">
        <p14:creationId xmlns:p14="http://schemas.microsoft.com/office/powerpoint/2010/main" val="2929514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4171" y="838200"/>
            <a:ext cx="8479972" cy="5509200"/>
          </a:xfrm>
          <a:prstGeom prst="rect">
            <a:avLst/>
          </a:prstGeom>
          <a:noFill/>
        </p:spPr>
        <p:txBody>
          <a:bodyPr wrap="square" rtlCol="0">
            <a:spAutoFit/>
          </a:bodyPr>
          <a:lstStyle/>
          <a:p>
            <a:pPr algn="ctr"/>
            <a:r>
              <a:rPr lang="en-US" sz="3200" b="1" dirty="0" smtClean="0"/>
              <a:t>Mission Theater</a:t>
            </a:r>
          </a:p>
          <a:p>
            <a:pPr algn="ctr"/>
            <a:r>
              <a:rPr lang="en-US" sz="3200" dirty="0" smtClean="0"/>
              <a:t>Objects of interest, representing the downed submarine and any constituent parts, will be located at one end of a pool. The Remora Vehicle will enter the water, and locate the wreckage site using a conventional video feed. Once the wreck is located, the Remora will rest on the surface, and provide a beacon for the Meglodon Drone. The Meglodon Drone will fly over the pool, then dive into the pool and “fly” to the wreck underwater, to  begin recovery efforts. </a:t>
            </a:r>
            <a:endParaRPr lang="en-US" altLang="en-US" sz="3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33137"/>
            <a:ext cx="1623053" cy="1395869"/>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119743"/>
            <a:ext cx="1181416" cy="1181416"/>
          </a:xfrm>
          <a:prstGeom prst="rect">
            <a:avLst/>
          </a:prstGeom>
        </p:spPr>
      </p:pic>
      <p:sp>
        <p:nvSpPr>
          <p:cNvPr id="8" name="Content Placeholder 1"/>
          <p:cNvSpPr>
            <a:spLocks noGrp="1"/>
          </p:cNvSpPr>
          <p:nvPr>
            <p:ph idx="1"/>
          </p:nvPr>
        </p:nvSpPr>
        <p:spPr>
          <a:xfrm>
            <a:off x="1524000" y="-32657"/>
            <a:ext cx="7467600" cy="947057"/>
          </a:xfrm>
        </p:spPr>
        <p:txBody>
          <a:bodyPr>
            <a:noAutofit/>
          </a:bodyPr>
          <a:lstStyle/>
          <a:p>
            <a:pPr marL="0" indent="0">
              <a:buNone/>
            </a:pPr>
            <a:r>
              <a:rPr lang="en-US" sz="4400" dirty="0" smtClean="0">
                <a:solidFill>
                  <a:srgbClr val="0070C0"/>
                </a:solidFill>
                <a:latin typeface="Papyrus" panose="03070502060502030205" pitchFamily="66" charset="0"/>
              </a:rPr>
              <a:t>2019 -Project Azorian</a:t>
            </a:r>
            <a:endParaRPr lang="en-US" sz="4400" dirty="0">
              <a:solidFill>
                <a:srgbClr val="0070C0"/>
              </a:solidFill>
            </a:endParaRPr>
          </a:p>
        </p:txBody>
      </p:sp>
    </p:spTree>
    <p:extLst>
      <p:ext uri="{BB962C8B-B14F-4D97-AF65-F5344CB8AC3E}">
        <p14:creationId xmlns:p14="http://schemas.microsoft.com/office/powerpoint/2010/main" val="4127109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71" y="1676400"/>
            <a:ext cx="5761683" cy="4955203"/>
          </a:xfrm>
          <a:prstGeom prst="rect">
            <a:avLst/>
          </a:prstGeom>
        </p:spPr>
      </p:pic>
      <p:sp>
        <p:nvSpPr>
          <p:cNvPr id="2" name="Content Placeholder 1"/>
          <p:cNvSpPr>
            <a:spLocks noGrp="1"/>
          </p:cNvSpPr>
          <p:nvPr>
            <p:ph idx="1"/>
          </p:nvPr>
        </p:nvSpPr>
        <p:spPr>
          <a:xfrm>
            <a:off x="2133600" y="303375"/>
            <a:ext cx="7239000" cy="1645258"/>
          </a:xfrm>
        </p:spPr>
        <p:txBody>
          <a:bodyPr>
            <a:noAutofit/>
          </a:bodyPr>
          <a:lstStyle/>
          <a:p>
            <a:pPr marL="0" indent="0">
              <a:buNone/>
            </a:pPr>
            <a:r>
              <a:rPr lang="en-US" sz="3600" dirty="0" smtClean="0">
                <a:solidFill>
                  <a:srgbClr val="0070C0"/>
                </a:solidFill>
                <a:latin typeface="Papyrus" panose="03070502060502030205" pitchFamily="66" charset="0"/>
              </a:rPr>
              <a:t>2019 CARPA Challenge</a:t>
            </a:r>
          </a:p>
          <a:p>
            <a:pPr marL="0" indent="0">
              <a:buNone/>
            </a:pPr>
            <a:endParaRPr lang="en-US" sz="6600" dirty="0"/>
          </a:p>
        </p:txBody>
      </p:sp>
      <p:sp>
        <p:nvSpPr>
          <p:cNvPr id="7" name="TextBox 6"/>
          <p:cNvSpPr txBox="1"/>
          <p:nvPr/>
        </p:nvSpPr>
        <p:spPr>
          <a:xfrm>
            <a:off x="228600" y="1126004"/>
            <a:ext cx="4767943" cy="1323439"/>
          </a:xfrm>
          <a:prstGeom prst="rect">
            <a:avLst/>
          </a:prstGeom>
          <a:noFill/>
        </p:spPr>
        <p:txBody>
          <a:bodyPr wrap="square" rtlCol="0">
            <a:spAutoFit/>
          </a:bodyPr>
          <a:lstStyle/>
          <a:p>
            <a:r>
              <a:rPr lang="en-US" altLang="en-US" sz="4000" dirty="0" smtClean="0">
                <a:latin typeface="Arial" panose="020B0604020202020204" pitchFamily="34" charset="0"/>
                <a:cs typeface="Arial" panose="020B0604020202020204" pitchFamily="34" charset="0"/>
              </a:rPr>
              <a:t>You’ve waited a long time for this.</a:t>
            </a:r>
            <a:endParaRPr lang="en-US" altLang="en-US" sz="4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191" t="10315" r="18333" b="9868"/>
          <a:stretch/>
        </p:blipFill>
        <p:spPr>
          <a:xfrm>
            <a:off x="235858" y="105413"/>
            <a:ext cx="1254289" cy="816428"/>
          </a:xfrm>
          <a:prstGeom prst="rect">
            <a:avLst/>
          </a:prstGeom>
        </p:spPr>
      </p:pic>
    </p:spTree>
    <p:extLst>
      <p:ext uri="{BB962C8B-B14F-4D97-AF65-F5344CB8AC3E}">
        <p14:creationId xmlns:p14="http://schemas.microsoft.com/office/powerpoint/2010/main" val="40948533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914400"/>
            <a:ext cx="8915400" cy="6494085"/>
          </a:xfrm>
          <a:prstGeom prst="rect">
            <a:avLst/>
          </a:prstGeom>
          <a:noFill/>
        </p:spPr>
        <p:txBody>
          <a:bodyPr wrap="square" rtlCol="0">
            <a:spAutoFit/>
          </a:bodyPr>
          <a:lstStyle/>
          <a:p>
            <a:pPr algn="ctr"/>
            <a:r>
              <a:rPr lang="en-US" sz="3200" b="1" dirty="0" smtClean="0"/>
              <a:t>Mission Theater</a:t>
            </a:r>
          </a:p>
          <a:p>
            <a:pPr algn="ctr"/>
            <a:r>
              <a:rPr lang="en-US" sz="3200" dirty="0" smtClean="0"/>
              <a:t>The Meglodon Drone is expected to have articulation, which will allow the vehicle to recover items and bring them to the surface. </a:t>
            </a:r>
            <a:r>
              <a:rPr lang="en-US" sz="3200" dirty="0"/>
              <a:t>The demonstrated technology test (CDR 4) </a:t>
            </a:r>
            <a:r>
              <a:rPr lang="en-US" sz="3200" dirty="0" smtClean="0"/>
              <a:t>is slated to </a:t>
            </a:r>
            <a:r>
              <a:rPr lang="en-US" sz="3200" dirty="0"/>
              <a:t>be conducted </a:t>
            </a:r>
            <a:r>
              <a:rPr lang="en-US" sz="3200" dirty="0" smtClean="0"/>
              <a:t>during </a:t>
            </a:r>
            <a:r>
              <a:rPr lang="en-US" sz="3200" dirty="0"/>
              <a:t>the last week in </a:t>
            </a:r>
            <a:r>
              <a:rPr lang="en-US" sz="3200" dirty="0" smtClean="0"/>
              <a:t>May, possibly in the LBCC Pool. If the LBCC pool is unavailable, a secondary location will have to be identified. The CSUDH pool is currently undergoing a major renovation, and will be unavailable this year. The Meglodon device must travel 201.9 feet in the air, before it can enter the water.</a:t>
            </a:r>
            <a:endParaRPr lang="en-US" sz="3200" dirty="0"/>
          </a:p>
          <a:p>
            <a:pPr algn="ctr"/>
            <a:endParaRPr lang="en-US" altLang="en-US" sz="3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102771"/>
            <a:ext cx="1546853" cy="1330335"/>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102771"/>
            <a:ext cx="1181416" cy="1181416"/>
          </a:xfrm>
          <a:prstGeom prst="rect">
            <a:avLst/>
          </a:prstGeom>
        </p:spPr>
      </p:pic>
      <p:sp>
        <p:nvSpPr>
          <p:cNvPr id="8" name="Content Placeholder 1"/>
          <p:cNvSpPr>
            <a:spLocks noGrp="1"/>
          </p:cNvSpPr>
          <p:nvPr>
            <p:ph idx="1"/>
          </p:nvPr>
        </p:nvSpPr>
        <p:spPr>
          <a:xfrm>
            <a:off x="1524000" y="119743"/>
            <a:ext cx="7467600" cy="947057"/>
          </a:xfrm>
        </p:spPr>
        <p:txBody>
          <a:bodyPr>
            <a:noAutofit/>
          </a:bodyPr>
          <a:lstStyle/>
          <a:p>
            <a:pPr marL="0" indent="0">
              <a:buNone/>
            </a:pPr>
            <a:r>
              <a:rPr lang="en-US" sz="4400" dirty="0" smtClean="0">
                <a:solidFill>
                  <a:srgbClr val="0070C0"/>
                </a:solidFill>
                <a:latin typeface="Papyrus" panose="03070502060502030205" pitchFamily="66" charset="0"/>
              </a:rPr>
              <a:t>2019 -Project Azorian</a:t>
            </a:r>
            <a:endParaRPr lang="en-US" sz="4400" dirty="0">
              <a:solidFill>
                <a:srgbClr val="0070C0"/>
              </a:solidFill>
            </a:endParaRPr>
          </a:p>
        </p:txBody>
      </p:sp>
    </p:spTree>
    <p:extLst>
      <p:ext uri="{BB962C8B-B14F-4D97-AF65-F5344CB8AC3E}">
        <p14:creationId xmlns:p14="http://schemas.microsoft.com/office/powerpoint/2010/main" val="38213065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1447800"/>
            <a:ext cx="7864070" cy="3908762"/>
          </a:xfrm>
          <a:prstGeom prst="rect">
            <a:avLst/>
          </a:prstGeom>
          <a:noFill/>
        </p:spPr>
        <p:txBody>
          <a:bodyPr wrap="square" rtlCol="0">
            <a:spAutoFit/>
          </a:bodyPr>
          <a:lstStyle/>
          <a:p>
            <a:pPr algn="ctr"/>
            <a:r>
              <a:rPr lang="en-US" sz="3200" b="1" dirty="0" smtClean="0"/>
              <a:t>Mission Parameters</a:t>
            </a:r>
          </a:p>
          <a:p>
            <a:pPr algn="ctr"/>
            <a:r>
              <a:rPr lang="en-US" sz="3600" dirty="0" smtClean="0"/>
              <a:t>In addition to a mission camera, to provide live video, the Remora device must also carry an on-board UV light, representing a Geiger Counter, to ascertain whether the (3) R- 21 ballistic missiles contain “nuclear” material. </a:t>
            </a:r>
            <a:endParaRPr lang="en-US" altLang="en-US" sz="3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119743"/>
            <a:ext cx="1491343" cy="1282595"/>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128065"/>
            <a:ext cx="1257616" cy="1257616"/>
          </a:xfrm>
          <a:prstGeom prst="rect">
            <a:avLst/>
          </a:prstGeom>
        </p:spPr>
      </p:pic>
      <p:sp>
        <p:nvSpPr>
          <p:cNvPr id="8" name="Content Placeholder 1"/>
          <p:cNvSpPr>
            <a:spLocks noGrp="1"/>
          </p:cNvSpPr>
          <p:nvPr>
            <p:ph idx="1"/>
          </p:nvPr>
        </p:nvSpPr>
        <p:spPr>
          <a:xfrm>
            <a:off x="1524000" y="119743"/>
            <a:ext cx="7467600" cy="947057"/>
          </a:xfrm>
        </p:spPr>
        <p:txBody>
          <a:bodyPr>
            <a:noAutofit/>
          </a:bodyPr>
          <a:lstStyle/>
          <a:p>
            <a:pPr marL="0" indent="0">
              <a:buNone/>
            </a:pPr>
            <a:r>
              <a:rPr lang="en-US" sz="4400" dirty="0" smtClean="0">
                <a:solidFill>
                  <a:srgbClr val="0070C0"/>
                </a:solidFill>
                <a:latin typeface="Papyrus" panose="03070502060502030205" pitchFamily="66" charset="0"/>
              </a:rPr>
              <a:t>2019 -Project Azorian</a:t>
            </a:r>
            <a:endParaRPr lang="en-US" sz="4400" dirty="0">
              <a:solidFill>
                <a:srgbClr val="0070C0"/>
              </a:solidFill>
            </a:endParaRPr>
          </a:p>
        </p:txBody>
      </p:sp>
    </p:spTree>
    <p:extLst>
      <p:ext uri="{BB962C8B-B14F-4D97-AF65-F5344CB8AC3E}">
        <p14:creationId xmlns:p14="http://schemas.microsoft.com/office/powerpoint/2010/main" val="17799685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7271" y="1041023"/>
            <a:ext cx="8497156" cy="5570756"/>
          </a:xfrm>
          <a:prstGeom prst="rect">
            <a:avLst/>
          </a:prstGeom>
          <a:noFill/>
        </p:spPr>
        <p:txBody>
          <a:bodyPr wrap="square" rtlCol="0">
            <a:spAutoFit/>
          </a:bodyPr>
          <a:lstStyle/>
          <a:p>
            <a:pPr algn="ctr"/>
            <a:r>
              <a:rPr lang="en-US" sz="3200" b="1" dirty="0" smtClean="0"/>
              <a:t>Mission Parameters</a:t>
            </a:r>
          </a:p>
          <a:p>
            <a:pPr algn="ctr"/>
            <a:r>
              <a:rPr lang="en-US" sz="3600" dirty="0" smtClean="0"/>
              <a:t>The tips of each missile </a:t>
            </a:r>
            <a:r>
              <a:rPr lang="en-US" sz="3600" dirty="0" smtClean="0"/>
              <a:t>will </a:t>
            </a:r>
            <a:r>
              <a:rPr lang="en-US" sz="3600" dirty="0" smtClean="0"/>
              <a:t>contain glass beads, </a:t>
            </a:r>
            <a:r>
              <a:rPr lang="en-US" sz="3600" dirty="0" smtClean="0"/>
              <a:t>some of which may </a:t>
            </a:r>
            <a:r>
              <a:rPr lang="en-US" sz="3600" dirty="0" smtClean="0"/>
              <a:t>fluoresce under UV light, if “radioactive” material is present. If detected, the Meglodon drone must recover the missiles after the other items, and place them on the surface in a specially defined “lead lined” container. The drone must then jettison the salvage articulation, </a:t>
            </a:r>
            <a:r>
              <a:rPr lang="en-US" sz="3600" dirty="0" smtClean="0"/>
              <a:t>pick up the Remoras, and </a:t>
            </a:r>
            <a:r>
              <a:rPr lang="en-US" sz="3600" dirty="0" smtClean="0"/>
              <a:t>return to base.</a:t>
            </a:r>
            <a:endParaRPr lang="en-US" altLang="en-US" sz="3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0400" y="65794"/>
            <a:ext cx="1764027" cy="1517111"/>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88207"/>
            <a:ext cx="1257616" cy="1257616"/>
          </a:xfrm>
          <a:prstGeom prst="rect">
            <a:avLst/>
          </a:prstGeom>
        </p:spPr>
      </p:pic>
      <p:sp>
        <p:nvSpPr>
          <p:cNvPr id="8" name="Content Placeholder 1"/>
          <p:cNvSpPr>
            <a:spLocks noGrp="1"/>
          </p:cNvSpPr>
          <p:nvPr>
            <p:ph idx="1"/>
          </p:nvPr>
        </p:nvSpPr>
        <p:spPr>
          <a:xfrm>
            <a:off x="1524000" y="119743"/>
            <a:ext cx="7467600" cy="947057"/>
          </a:xfrm>
        </p:spPr>
        <p:txBody>
          <a:bodyPr>
            <a:noAutofit/>
          </a:bodyPr>
          <a:lstStyle/>
          <a:p>
            <a:pPr marL="0" indent="0">
              <a:buNone/>
            </a:pPr>
            <a:r>
              <a:rPr lang="en-US" sz="4400" dirty="0" smtClean="0">
                <a:solidFill>
                  <a:srgbClr val="0070C0"/>
                </a:solidFill>
                <a:latin typeface="Papyrus" panose="03070502060502030205" pitchFamily="66" charset="0"/>
              </a:rPr>
              <a:t>2019 -Project Azorian</a:t>
            </a:r>
            <a:endParaRPr lang="en-US" sz="4400" dirty="0">
              <a:solidFill>
                <a:srgbClr val="0070C0"/>
              </a:solidFill>
            </a:endParaRPr>
          </a:p>
        </p:txBody>
      </p:sp>
    </p:spTree>
    <p:extLst>
      <p:ext uri="{BB962C8B-B14F-4D97-AF65-F5344CB8AC3E}">
        <p14:creationId xmlns:p14="http://schemas.microsoft.com/office/powerpoint/2010/main" val="21548793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90600" y="822943"/>
            <a:ext cx="7086600" cy="5940088"/>
          </a:xfrm>
          <a:prstGeom prst="rect">
            <a:avLst/>
          </a:prstGeom>
          <a:noFill/>
        </p:spPr>
        <p:txBody>
          <a:bodyPr wrap="square" rtlCol="0">
            <a:spAutoFit/>
          </a:bodyPr>
          <a:lstStyle/>
          <a:p>
            <a:pPr algn="ctr"/>
            <a:r>
              <a:rPr lang="en-US" sz="3200" b="1" dirty="0" smtClean="0"/>
              <a:t>Mission Parameters (cont.)</a:t>
            </a:r>
          </a:p>
          <a:p>
            <a:pPr algn="ctr"/>
            <a:r>
              <a:rPr lang="en-US" sz="4400" b="1" i="1" dirty="0" smtClean="0"/>
              <a:t>A tether </a:t>
            </a:r>
            <a:r>
              <a:rPr lang="en-US" sz="4400" b="1" i="1" dirty="0"/>
              <a:t>will not be </a:t>
            </a:r>
            <a:r>
              <a:rPr lang="en-US" sz="4400" b="1" i="1" dirty="0" smtClean="0"/>
              <a:t>allowed for the Meglodon UAV/UUV </a:t>
            </a:r>
            <a:r>
              <a:rPr lang="en-US" sz="4400" b="1" i="1" dirty="0" smtClean="0"/>
              <a:t>Drone.</a:t>
            </a:r>
            <a:endParaRPr lang="en-US" sz="4400" b="1" i="1" dirty="0" smtClean="0"/>
          </a:p>
          <a:p>
            <a:pPr algn="ctr"/>
            <a:r>
              <a:rPr lang="en-US" sz="3600" dirty="0" smtClean="0"/>
              <a:t>A new method of communication </a:t>
            </a:r>
            <a:r>
              <a:rPr lang="en-US" sz="3600" dirty="0" smtClean="0"/>
              <a:t>may have to </a:t>
            </a:r>
            <a:r>
              <a:rPr lang="en-US" sz="3600" dirty="0" smtClean="0"/>
              <a:t>be developed for the drone, to be able to communicate with the Mission Base Station (MBS</a:t>
            </a:r>
            <a:r>
              <a:rPr lang="en-US" sz="3600" dirty="0" smtClean="0"/>
              <a:t>).The Remora device may be tethered, if necessary. </a:t>
            </a:r>
            <a:endParaRPr lang="en-US" altLang="en-US" sz="3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44022"/>
            <a:ext cx="1546853" cy="1330335"/>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158966"/>
            <a:ext cx="1257616" cy="1257616"/>
          </a:xfrm>
          <a:prstGeom prst="rect">
            <a:avLst/>
          </a:prstGeom>
        </p:spPr>
      </p:pic>
      <p:sp>
        <p:nvSpPr>
          <p:cNvPr id="8" name="Content Placeholder 1"/>
          <p:cNvSpPr>
            <a:spLocks noGrp="1"/>
          </p:cNvSpPr>
          <p:nvPr>
            <p:ph idx="1"/>
          </p:nvPr>
        </p:nvSpPr>
        <p:spPr>
          <a:xfrm>
            <a:off x="1524000" y="-10885"/>
            <a:ext cx="7467600" cy="947057"/>
          </a:xfrm>
        </p:spPr>
        <p:txBody>
          <a:bodyPr>
            <a:noAutofit/>
          </a:bodyPr>
          <a:lstStyle/>
          <a:p>
            <a:pPr marL="0" indent="0">
              <a:buNone/>
            </a:pPr>
            <a:r>
              <a:rPr lang="en-US" sz="4400" dirty="0" smtClean="0">
                <a:solidFill>
                  <a:srgbClr val="0070C0"/>
                </a:solidFill>
                <a:latin typeface="Papyrus" panose="03070502060502030205" pitchFamily="66" charset="0"/>
              </a:rPr>
              <a:t>2019 -Project Azorian</a:t>
            </a:r>
            <a:endParaRPr lang="en-US" sz="4400" dirty="0">
              <a:solidFill>
                <a:srgbClr val="0070C0"/>
              </a:solidFill>
            </a:endParaRPr>
          </a:p>
        </p:txBody>
      </p:sp>
    </p:spTree>
    <p:extLst>
      <p:ext uri="{BB962C8B-B14F-4D97-AF65-F5344CB8AC3E}">
        <p14:creationId xmlns:p14="http://schemas.microsoft.com/office/powerpoint/2010/main" val="37677159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85800" y="882702"/>
            <a:ext cx="7772400" cy="5570756"/>
          </a:xfrm>
          <a:prstGeom prst="rect">
            <a:avLst/>
          </a:prstGeom>
          <a:noFill/>
        </p:spPr>
        <p:txBody>
          <a:bodyPr wrap="square" rtlCol="0">
            <a:spAutoFit/>
          </a:bodyPr>
          <a:lstStyle/>
          <a:p>
            <a:pPr algn="ctr"/>
            <a:r>
              <a:rPr lang="en-US" sz="3200" b="1" dirty="0" smtClean="0"/>
              <a:t>Mission Parameters (cont.)</a:t>
            </a:r>
          </a:p>
          <a:p>
            <a:pPr algn="ctr"/>
            <a:r>
              <a:rPr lang="en-US" sz="3600" dirty="0" smtClean="0"/>
              <a:t>Traditional </a:t>
            </a:r>
            <a:r>
              <a:rPr lang="en-US" sz="3600" dirty="0"/>
              <a:t>Wi-Fi and Bluetooth communications methods will </a:t>
            </a:r>
            <a:r>
              <a:rPr lang="en-US" sz="3600" b="1" i="1" dirty="0"/>
              <a:t>not</a:t>
            </a:r>
            <a:r>
              <a:rPr lang="en-US" sz="3600" i="1" dirty="0"/>
              <a:t> </a:t>
            </a:r>
            <a:r>
              <a:rPr lang="en-US" sz="3600" dirty="0"/>
              <a:t>work underwater. </a:t>
            </a:r>
            <a:r>
              <a:rPr lang="en-US" sz="3600" dirty="0" smtClean="0"/>
              <a:t>A communication transceiver working between 100-3000Hz </a:t>
            </a:r>
            <a:r>
              <a:rPr lang="en-US" sz="3600" dirty="0" smtClean="0"/>
              <a:t>could </a:t>
            </a:r>
            <a:r>
              <a:rPr lang="en-US" sz="3600" dirty="0" smtClean="0"/>
              <a:t>be developed, as these are the only frequencies that can penetrate </a:t>
            </a:r>
            <a:r>
              <a:rPr lang="en-US" sz="3600" dirty="0" smtClean="0"/>
              <a:t>water, otherwise the </a:t>
            </a:r>
            <a:r>
              <a:rPr lang="en-US" sz="3600" dirty="0" smtClean="0"/>
              <a:t>drone </a:t>
            </a:r>
            <a:r>
              <a:rPr lang="en-US" sz="3600" dirty="0" smtClean="0"/>
              <a:t>would have to be </a:t>
            </a:r>
            <a:r>
              <a:rPr lang="en-US" sz="3600" dirty="0" smtClean="0"/>
              <a:t>“pre-programmed” for </a:t>
            </a:r>
            <a:r>
              <a:rPr lang="en-US" sz="3600" dirty="0" smtClean="0"/>
              <a:t>a completely autonomous </a:t>
            </a:r>
            <a:r>
              <a:rPr lang="en-US" sz="3600" dirty="0" smtClean="0"/>
              <a:t>deployment.</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87085"/>
            <a:ext cx="1623053" cy="1395869"/>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158966"/>
            <a:ext cx="1257616" cy="1257616"/>
          </a:xfrm>
          <a:prstGeom prst="rect">
            <a:avLst/>
          </a:prstGeom>
        </p:spPr>
      </p:pic>
      <p:sp>
        <p:nvSpPr>
          <p:cNvPr id="8" name="Content Placeholder 1"/>
          <p:cNvSpPr>
            <a:spLocks noGrp="1"/>
          </p:cNvSpPr>
          <p:nvPr>
            <p:ph idx="1"/>
          </p:nvPr>
        </p:nvSpPr>
        <p:spPr>
          <a:xfrm>
            <a:off x="1524000" y="-10885"/>
            <a:ext cx="7467600" cy="947057"/>
          </a:xfrm>
        </p:spPr>
        <p:txBody>
          <a:bodyPr>
            <a:noAutofit/>
          </a:bodyPr>
          <a:lstStyle/>
          <a:p>
            <a:pPr marL="0" indent="0">
              <a:buNone/>
            </a:pPr>
            <a:r>
              <a:rPr lang="en-US" sz="4400" dirty="0" smtClean="0">
                <a:solidFill>
                  <a:srgbClr val="0070C0"/>
                </a:solidFill>
                <a:latin typeface="Papyrus" panose="03070502060502030205" pitchFamily="66" charset="0"/>
              </a:rPr>
              <a:t>2019 -Project Azorian</a:t>
            </a:r>
            <a:endParaRPr lang="en-US" sz="4400" dirty="0">
              <a:solidFill>
                <a:srgbClr val="0070C0"/>
              </a:solidFill>
            </a:endParaRPr>
          </a:p>
        </p:txBody>
      </p:sp>
    </p:spTree>
    <p:extLst>
      <p:ext uri="{BB962C8B-B14F-4D97-AF65-F5344CB8AC3E}">
        <p14:creationId xmlns:p14="http://schemas.microsoft.com/office/powerpoint/2010/main" val="20540116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3143" y="1371600"/>
            <a:ext cx="7772400" cy="3354765"/>
          </a:xfrm>
          <a:prstGeom prst="rect">
            <a:avLst/>
          </a:prstGeom>
          <a:noFill/>
        </p:spPr>
        <p:txBody>
          <a:bodyPr wrap="square" rtlCol="0">
            <a:spAutoFit/>
          </a:bodyPr>
          <a:lstStyle/>
          <a:p>
            <a:pPr algn="ctr"/>
            <a:r>
              <a:rPr lang="en-US" sz="3200" b="1" dirty="0" smtClean="0"/>
              <a:t>Mission Parameters (cont.)</a:t>
            </a:r>
          </a:p>
          <a:p>
            <a:pPr algn="ctr"/>
            <a:r>
              <a:rPr lang="en-US" sz="3600" dirty="0" smtClean="0"/>
              <a:t>The salvageable items, will be scattered on the “ocean” floor, so the drone will have to repeatedly exit and enter the water during the salvage operation.</a:t>
            </a:r>
            <a:endParaRPr lang="en-US" sz="3600" dirty="0"/>
          </a:p>
          <a:p>
            <a:pPr algn="ctr"/>
            <a:endParaRPr lang="en-US" altLang="en-US" sz="3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53590"/>
            <a:ext cx="1927853" cy="1658005"/>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158966"/>
            <a:ext cx="1257616" cy="1257616"/>
          </a:xfrm>
          <a:prstGeom prst="rect">
            <a:avLst/>
          </a:prstGeom>
        </p:spPr>
      </p:pic>
      <p:sp>
        <p:nvSpPr>
          <p:cNvPr id="8" name="Content Placeholder 1"/>
          <p:cNvSpPr>
            <a:spLocks noGrp="1"/>
          </p:cNvSpPr>
          <p:nvPr>
            <p:ph idx="1"/>
          </p:nvPr>
        </p:nvSpPr>
        <p:spPr>
          <a:xfrm>
            <a:off x="1524000" y="-10885"/>
            <a:ext cx="7467600" cy="947057"/>
          </a:xfrm>
        </p:spPr>
        <p:txBody>
          <a:bodyPr>
            <a:noAutofit/>
          </a:bodyPr>
          <a:lstStyle/>
          <a:p>
            <a:pPr marL="0" indent="0">
              <a:buNone/>
            </a:pPr>
            <a:r>
              <a:rPr lang="en-US" sz="4400" dirty="0" smtClean="0">
                <a:solidFill>
                  <a:srgbClr val="0070C0"/>
                </a:solidFill>
                <a:latin typeface="Papyrus" panose="03070502060502030205" pitchFamily="66" charset="0"/>
              </a:rPr>
              <a:t>2019 -Project Azorian</a:t>
            </a:r>
            <a:endParaRPr lang="en-US" sz="4400" dirty="0">
              <a:solidFill>
                <a:srgbClr val="0070C0"/>
              </a:solidFill>
            </a:endParaRPr>
          </a:p>
        </p:txBody>
      </p:sp>
    </p:spTree>
    <p:extLst>
      <p:ext uri="{BB962C8B-B14F-4D97-AF65-F5344CB8AC3E}">
        <p14:creationId xmlns:p14="http://schemas.microsoft.com/office/powerpoint/2010/main" val="36888977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1" y="59871"/>
            <a:ext cx="2091028" cy="1798341"/>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119743"/>
            <a:ext cx="1143000" cy="1143000"/>
          </a:xfrm>
          <a:prstGeom prst="rect">
            <a:avLst/>
          </a:prstGeom>
        </p:spPr>
      </p:pic>
      <p:sp>
        <p:nvSpPr>
          <p:cNvPr id="6" name="TextBox 5"/>
          <p:cNvSpPr txBox="1"/>
          <p:nvPr/>
        </p:nvSpPr>
        <p:spPr>
          <a:xfrm>
            <a:off x="1684601" y="762000"/>
            <a:ext cx="5450712" cy="584775"/>
          </a:xfrm>
          <a:prstGeom prst="rect">
            <a:avLst/>
          </a:prstGeom>
          <a:noFill/>
        </p:spPr>
        <p:txBody>
          <a:bodyPr wrap="square" rtlCol="0">
            <a:spAutoFit/>
          </a:bodyPr>
          <a:lstStyle/>
          <a:p>
            <a:pPr algn="ctr"/>
            <a:r>
              <a:rPr lang="en-US" sz="3200" b="1" dirty="0" smtClean="0">
                <a:cs typeface="Arial" panose="020B0604020202020204" pitchFamily="34" charset="0"/>
              </a:rPr>
              <a:t>Mission Deliverables</a:t>
            </a:r>
          </a:p>
        </p:txBody>
      </p:sp>
      <p:sp>
        <p:nvSpPr>
          <p:cNvPr id="8" name="TextBox 7"/>
          <p:cNvSpPr txBox="1"/>
          <p:nvPr/>
        </p:nvSpPr>
        <p:spPr>
          <a:xfrm>
            <a:off x="315686" y="1262743"/>
            <a:ext cx="8210315" cy="5847755"/>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The </a:t>
            </a:r>
            <a:r>
              <a:rPr lang="en-US" sz="2200" b="1" dirty="0" smtClean="0">
                <a:latin typeface="Arial" panose="020B0604020202020204" pitchFamily="34" charset="0"/>
                <a:cs typeface="Arial" panose="020B0604020202020204" pitchFamily="34" charset="0"/>
              </a:rPr>
              <a:t>Meglodon</a:t>
            </a:r>
            <a:r>
              <a:rPr lang="en-US" sz="2200" dirty="0" smtClean="0">
                <a:latin typeface="Arial" panose="020B0604020202020204" pitchFamily="34" charset="0"/>
                <a:cs typeface="Arial" panose="020B0604020202020204" pitchFamily="34" charset="0"/>
              </a:rPr>
              <a:t> mechanism must:</a:t>
            </a:r>
          </a:p>
          <a:p>
            <a:pPr marL="457200" indent="-457200">
              <a:buFont typeface="Arial" panose="020B0604020202020204" pitchFamily="34" charset="0"/>
              <a:buChar char="•"/>
            </a:pPr>
            <a:r>
              <a:rPr lang="en-US" sz="2200" dirty="0" smtClean="0">
                <a:latin typeface="Arial" panose="020B0604020202020204" pitchFamily="34" charset="0"/>
                <a:cs typeface="Arial" panose="020B0604020202020204" pitchFamily="34" charset="0"/>
              </a:rPr>
              <a:t>Be completely waterproof.</a:t>
            </a:r>
          </a:p>
          <a:p>
            <a:pPr marL="457200" indent="-457200">
              <a:buFont typeface="Arial" panose="020B0604020202020204" pitchFamily="34" charset="0"/>
              <a:buChar char="•"/>
            </a:pPr>
            <a:r>
              <a:rPr lang="en-US" sz="2200" dirty="0" smtClean="0">
                <a:latin typeface="Arial" panose="020B0604020202020204" pitchFamily="34" charset="0"/>
                <a:cs typeface="Arial" panose="020B0604020202020204" pitchFamily="34" charset="0"/>
              </a:rPr>
              <a:t>Be capable of flight, in dual fluid mediums.</a:t>
            </a:r>
          </a:p>
          <a:p>
            <a:pPr marL="457200" indent="-457200">
              <a:buFont typeface="Arial" panose="020B0604020202020204" pitchFamily="34" charset="0"/>
              <a:buChar char="•"/>
            </a:pPr>
            <a:r>
              <a:rPr lang="en-US" sz="2200" dirty="0" smtClean="0">
                <a:latin typeface="Arial" panose="020B0604020202020204" pitchFamily="34" charset="0"/>
                <a:cs typeface="Arial" panose="020B0604020202020204" pitchFamily="34" charset="0"/>
              </a:rPr>
              <a:t>Fly 201.9 feet in the air to the pool, locate the pool, and dive into the pool, swimming to the wreckage.</a:t>
            </a:r>
          </a:p>
          <a:p>
            <a:pPr marL="457200" indent="-457200">
              <a:buFont typeface="Arial" panose="020B0604020202020204" pitchFamily="34" charset="0"/>
              <a:buChar char="•"/>
            </a:pPr>
            <a:r>
              <a:rPr lang="en-US" sz="2200" dirty="0" smtClean="0">
                <a:latin typeface="Arial" panose="020B0604020202020204" pitchFamily="34" charset="0"/>
                <a:cs typeface="Arial" panose="020B0604020202020204" pitchFamily="34" charset="0"/>
              </a:rPr>
              <a:t>Manipulate recovery articulation.</a:t>
            </a:r>
          </a:p>
          <a:p>
            <a:pPr marL="457200" indent="-457200">
              <a:buFont typeface="Arial" panose="020B0604020202020204" pitchFamily="34" charset="0"/>
              <a:buChar char="•"/>
            </a:pPr>
            <a:r>
              <a:rPr lang="en-US" sz="2200" dirty="0" smtClean="0">
                <a:latin typeface="Arial" panose="020B0604020202020204" pitchFamily="34" charset="0"/>
                <a:cs typeface="Arial" panose="020B0604020202020204" pitchFamily="34" charset="0"/>
              </a:rPr>
              <a:t>Be able to detect the beacon of the Remora, and retrieve it, once the salvage operation is complete.</a:t>
            </a:r>
          </a:p>
          <a:p>
            <a:r>
              <a:rPr lang="en-US" sz="2200" dirty="0" smtClean="0">
                <a:latin typeface="Arial" panose="020B0604020202020204" pitchFamily="34" charset="0"/>
                <a:cs typeface="Arial" panose="020B0604020202020204" pitchFamily="34" charset="0"/>
              </a:rPr>
              <a:t>The </a:t>
            </a:r>
            <a:r>
              <a:rPr lang="en-US" sz="2200" b="1" dirty="0" smtClean="0">
                <a:latin typeface="Arial" panose="020B0604020202020204" pitchFamily="34" charset="0"/>
                <a:cs typeface="Arial" panose="020B0604020202020204" pitchFamily="34" charset="0"/>
              </a:rPr>
              <a:t>Remora</a:t>
            </a:r>
            <a:r>
              <a:rPr lang="en-US" sz="2200" dirty="0" smtClean="0">
                <a:latin typeface="Arial" panose="020B0604020202020204" pitchFamily="34" charset="0"/>
                <a:cs typeface="Arial" panose="020B0604020202020204" pitchFamily="34" charset="0"/>
              </a:rPr>
              <a:t> mechanism must:</a:t>
            </a:r>
          </a:p>
          <a:p>
            <a:pPr marL="457200" indent="-457200">
              <a:buFont typeface="Arial" panose="020B0604020202020204" pitchFamily="34" charset="0"/>
              <a:buChar char="•"/>
            </a:pPr>
            <a:r>
              <a:rPr lang="en-US" sz="2200" dirty="0" smtClean="0">
                <a:latin typeface="Arial" panose="020B0604020202020204" pitchFamily="34" charset="0"/>
                <a:cs typeface="Arial" panose="020B0604020202020204" pitchFamily="34" charset="0"/>
              </a:rPr>
              <a:t>Be completely waterproof.</a:t>
            </a:r>
          </a:p>
          <a:p>
            <a:pPr marL="457200" indent="-457200">
              <a:buFont typeface="Arial" panose="020B0604020202020204" pitchFamily="34" charset="0"/>
              <a:buChar char="•"/>
            </a:pPr>
            <a:r>
              <a:rPr lang="en-US" sz="2200" dirty="0" smtClean="0">
                <a:latin typeface="Arial" panose="020B0604020202020204" pitchFamily="34" charset="0"/>
                <a:cs typeface="Arial" panose="020B0604020202020204" pitchFamily="34" charset="0"/>
              </a:rPr>
              <a:t>Be able to locate the wreckage site through a live video feed.</a:t>
            </a:r>
          </a:p>
          <a:p>
            <a:pPr marL="457200" indent="-457200">
              <a:buFont typeface="Arial" panose="020B0604020202020204" pitchFamily="34" charset="0"/>
              <a:buChar char="•"/>
            </a:pPr>
            <a:r>
              <a:rPr lang="en-US" sz="2200" dirty="0" smtClean="0">
                <a:latin typeface="Arial" panose="020B0604020202020204" pitchFamily="34" charset="0"/>
                <a:cs typeface="Arial" panose="020B0604020202020204" pitchFamily="34" charset="0"/>
              </a:rPr>
              <a:t>Provide a beacon for the Meglodon device.</a:t>
            </a:r>
          </a:p>
          <a:p>
            <a:pPr marL="457200" indent="-457200">
              <a:buFont typeface="Arial" panose="020B0604020202020204" pitchFamily="34" charset="0"/>
              <a:buChar char="•"/>
            </a:pPr>
            <a:r>
              <a:rPr lang="en-US" sz="2200" dirty="0" smtClean="0">
                <a:latin typeface="Arial" panose="020B0604020202020204" pitchFamily="34" charset="0"/>
                <a:cs typeface="Arial" panose="020B0604020202020204" pitchFamily="34" charset="0"/>
              </a:rPr>
              <a:t>Be able to detect radioactive activity, with UV light.</a:t>
            </a:r>
          </a:p>
          <a:p>
            <a:r>
              <a:rPr lang="en-US" sz="2200" b="1" dirty="0" smtClean="0">
                <a:latin typeface="Arial" panose="020B0604020202020204" pitchFamily="34" charset="0"/>
                <a:cs typeface="Arial" panose="020B0604020202020204" pitchFamily="34" charset="0"/>
              </a:rPr>
              <a:t>Additional</a:t>
            </a:r>
            <a:r>
              <a:rPr lang="en-US" sz="2200" dirty="0" smtClean="0">
                <a:latin typeface="Arial" panose="020B0604020202020204" pitchFamily="34" charset="0"/>
                <a:cs typeface="Arial" panose="020B0604020202020204" pitchFamily="34" charset="0"/>
              </a:rPr>
              <a:t> Deliverables</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Development of a communication method that will work between 100-3000Hz.</a:t>
            </a:r>
          </a:p>
          <a:p>
            <a:endParaRPr lang="en-US" sz="2200" dirty="0">
              <a:latin typeface="Arial" panose="020B0604020202020204" pitchFamily="34" charset="0"/>
              <a:cs typeface="Arial" panose="020B0604020202020204" pitchFamily="34" charset="0"/>
            </a:endParaRPr>
          </a:p>
        </p:txBody>
      </p:sp>
      <p:sp>
        <p:nvSpPr>
          <p:cNvPr id="9" name="Content Placeholder 1"/>
          <p:cNvSpPr>
            <a:spLocks noGrp="1"/>
          </p:cNvSpPr>
          <p:nvPr>
            <p:ph idx="1"/>
          </p:nvPr>
        </p:nvSpPr>
        <p:spPr>
          <a:xfrm>
            <a:off x="1614117" y="0"/>
            <a:ext cx="7467600" cy="947057"/>
          </a:xfrm>
        </p:spPr>
        <p:txBody>
          <a:bodyPr>
            <a:noAutofit/>
          </a:bodyPr>
          <a:lstStyle/>
          <a:p>
            <a:pPr marL="0" indent="0">
              <a:buNone/>
            </a:pPr>
            <a:r>
              <a:rPr lang="en-US" sz="4400" dirty="0" smtClean="0">
                <a:solidFill>
                  <a:srgbClr val="0070C0"/>
                </a:solidFill>
                <a:latin typeface="Papyrus" panose="03070502060502030205" pitchFamily="66" charset="0"/>
              </a:rPr>
              <a:t>2019 -Project Azorian</a:t>
            </a:r>
            <a:endParaRPr lang="en-US" sz="4400" dirty="0">
              <a:solidFill>
                <a:srgbClr val="0070C0"/>
              </a:solidFill>
            </a:endParaRPr>
          </a:p>
        </p:txBody>
      </p:sp>
    </p:spTree>
    <p:extLst>
      <p:ext uri="{BB962C8B-B14F-4D97-AF65-F5344CB8AC3E}">
        <p14:creationId xmlns:p14="http://schemas.microsoft.com/office/powerpoint/2010/main" val="18652031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1287244"/>
            <a:ext cx="7772400" cy="5570756"/>
          </a:xfrm>
          <a:prstGeom prst="rect">
            <a:avLst/>
          </a:prstGeom>
          <a:noFill/>
        </p:spPr>
        <p:txBody>
          <a:bodyPr wrap="square" rtlCol="0">
            <a:spAutoFit/>
          </a:bodyPr>
          <a:lstStyle/>
          <a:p>
            <a:pPr algn="ctr"/>
            <a:r>
              <a:rPr lang="en-US" sz="3200" b="1" dirty="0" smtClean="0"/>
              <a:t>DPM Assignments</a:t>
            </a:r>
            <a:endParaRPr lang="en-US" sz="3200" b="1" dirty="0" smtClean="0"/>
          </a:p>
          <a:p>
            <a:pPr algn="ctr"/>
            <a:r>
              <a:rPr lang="en-US" sz="3600" i="1" dirty="0" smtClean="0"/>
              <a:t>Subsystem 1</a:t>
            </a:r>
            <a:r>
              <a:rPr lang="en-US" sz="3600" dirty="0" smtClean="0"/>
              <a:t> is the aerial system.</a:t>
            </a:r>
          </a:p>
          <a:p>
            <a:pPr algn="ctr"/>
            <a:r>
              <a:rPr lang="en-US" sz="3600" i="1" dirty="0" smtClean="0"/>
              <a:t>Subsystem 2</a:t>
            </a:r>
            <a:r>
              <a:rPr lang="en-US" sz="3600" dirty="0" smtClean="0"/>
              <a:t> is the underwater system.</a:t>
            </a:r>
          </a:p>
          <a:p>
            <a:pPr algn="ctr"/>
            <a:endParaRPr lang="en-US" sz="3600" dirty="0"/>
          </a:p>
          <a:p>
            <a:pPr algn="ctr"/>
            <a:r>
              <a:rPr lang="en-US" sz="3600" dirty="0" smtClean="0"/>
              <a:t>Winner of the competition, and consequent Contract Award, is the vehicle that completes the most deliverables and recovers the most items from the “ocean” floor.</a:t>
            </a:r>
            <a:endParaRPr lang="en-US" sz="3600" dirty="0"/>
          </a:p>
          <a:p>
            <a:pPr algn="ctr"/>
            <a:endParaRPr lang="en-US" altLang="en-US" sz="3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53590"/>
            <a:ext cx="1927853" cy="1658005"/>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158966"/>
            <a:ext cx="1257616" cy="1257616"/>
          </a:xfrm>
          <a:prstGeom prst="rect">
            <a:avLst/>
          </a:prstGeom>
        </p:spPr>
      </p:pic>
      <p:sp>
        <p:nvSpPr>
          <p:cNvPr id="8" name="Content Placeholder 1"/>
          <p:cNvSpPr>
            <a:spLocks noGrp="1"/>
          </p:cNvSpPr>
          <p:nvPr>
            <p:ph idx="1"/>
          </p:nvPr>
        </p:nvSpPr>
        <p:spPr>
          <a:xfrm>
            <a:off x="1524000" y="-10885"/>
            <a:ext cx="7467600" cy="947057"/>
          </a:xfrm>
        </p:spPr>
        <p:txBody>
          <a:bodyPr>
            <a:noAutofit/>
          </a:bodyPr>
          <a:lstStyle/>
          <a:p>
            <a:pPr marL="0" indent="0">
              <a:buNone/>
            </a:pPr>
            <a:r>
              <a:rPr lang="en-US" sz="4400" dirty="0" smtClean="0">
                <a:solidFill>
                  <a:srgbClr val="0070C0"/>
                </a:solidFill>
                <a:latin typeface="Papyrus" panose="03070502060502030205" pitchFamily="66" charset="0"/>
              </a:rPr>
              <a:t>2019 -Project Azorian</a:t>
            </a:r>
            <a:endParaRPr lang="en-US" sz="4400" dirty="0">
              <a:solidFill>
                <a:srgbClr val="0070C0"/>
              </a:solidFill>
            </a:endParaRPr>
          </a:p>
        </p:txBody>
      </p:sp>
    </p:spTree>
    <p:extLst>
      <p:ext uri="{BB962C8B-B14F-4D97-AF65-F5344CB8AC3E}">
        <p14:creationId xmlns:p14="http://schemas.microsoft.com/office/powerpoint/2010/main" val="16629679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40466"/>
            <a:ext cx="7711528" cy="947057"/>
          </a:xfrm>
        </p:spPr>
        <p:txBody>
          <a:bodyPr>
            <a:noAutofit/>
          </a:bodyPr>
          <a:lstStyle/>
          <a:p>
            <a:pPr marL="0" indent="0">
              <a:buNone/>
            </a:pPr>
            <a:r>
              <a:rPr lang="en-US" sz="5400" dirty="0" smtClean="0">
                <a:solidFill>
                  <a:srgbClr val="0070C0"/>
                </a:solidFill>
                <a:latin typeface="Papyrus" panose="03070502060502030205" pitchFamily="66" charset="0"/>
              </a:rPr>
              <a:t>2019 - Project Azorian</a:t>
            </a:r>
            <a:endParaRPr lang="en-US" sz="5400" dirty="0">
              <a:solidFill>
                <a:srgbClr val="0070C0"/>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887" y="1034143"/>
            <a:ext cx="5140697" cy="4421139"/>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16191" t="10315" r="18333" b="9868"/>
          <a:stretch/>
        </p:blipFill>
        <p:spPr>
          <a:xfrm>
            <a:off x="7198097" y="152400"/>
            <a:ext cx="1638939" cy="1066800"/>
          </a:xfrm>
          <a:prstGeom prst="rect">
            <a:avLst/>
          </a:prstGeom>
        </p:spPr>
      </p:pic>
      <p:sp>
        <p:nvSpPr>
          <p:cNvPr id="9" name="TextBox 8"/>
          <p:cNvSpPr txBox="1"/>
          <p:nvPr/>
        </p:nvSpPr>
        <p:spPr>
          <a:xfrm>
            <a:off x="-457200" y="5562600"/>
            <a:ext cx="9829800" cy="1077218"/>
          </a:xfrm>
          <a:prstGeom prst="rect">
            <a:avLst/>
          </a:prstGeom>
          <a:noFill/>
        </p:spPr>
        <p:txBody>
          <a:bodyPr wrap="square" rtlCol="0">
            <a:spAutoFit/>
          </a:bodyPr>
          <a:lstStyle/>
          <a:p>
            <a:pPr algn="ctr"/>
            <a:r>
              <a:rPr lang="en-US" sz="3200" dirty="0" smtClean="0">
                <a:latin typeface="Arial" panose="020B0604020202020204" pitchFamily="34" charset="0"/>
                <a:cs typeface="Arial" panose="020B0604020202020204" pitchFamily="34" charset="0"/>
              </a:rPr>
              <a:t>You have 263 days to complete this mission.</a:t>
            </a:r>
          </a:p>
          <a:p>
            <a:pPr algn="ctr"/>
            <a:r>
              <a:rPr lang="en-US" sz="3200" dirty="0" smtClean="0">
                <a:latin typeface="Arial" panose="020B0604020202020204" pitchFamily="34" charset="0"/>
                <a:cs typeface="Arial" panose="020B0604020202020204" pitchFamily="34" charset="0"/>
              </a:rPr>
              <a:t>Your time starts now.</a:t>
            </a:r>
          </a:p>
        </p:txBody>
      </p:sp>
    </p:spTree>
    <p:extLst>
      <p:ext uri="{BB962C8B-B14F-4D97-AF65-F5344CB8AC3E}">
        <p14:creationId xmlns:p14="http://schemas.microsoft.com/office/powerpoint/2010/main" val="2532692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657" y="1600200"/>
            <a:ext cx="5844398" cy="5026340"/>
          </a:xfrm>
          <a:prstGeom prst="rect">
            <a:avLst/>
          </a:prstGeom>
        </p:spPr>
      </p:pic>
      <p:sp>
        <p:nvSpPr>
          <p:cNvPr id="2" name="Content Placeholder 1"/>
          <p:cNvSpPr>
            <a:spLocks noGrp="1"/>
          </p:cNvSpPr>
          <p:nvPr>
            <p:ph idx="1"/>
          </p:nvPr>
        </p:nvSpPr>
        <p:spPr>
          <a:xfrm>
            <a:off x="2590800" y="304800"/>
            <a:ext cx="7239000" cy="1645258"/>
          </a:xfrm>
        </p:spPr>
        <p:txBody>
          <a:bodyPr>
            <a:noAutofit/>
          </a:bodyPr>
          <a:lstStyle/>
          <a:p>
            <a:pPr marL="0" indent="0">
              <a:buNone/>
            </a:pPr>
            <a:r>
              <a:rPr lang="en-US" sz="3600" dirty="0" smtClean="0">
                <a:solidFill>
                  <a:srgbClr val="0070C0"/>
                </a:solidFill>
                <a:latin typeface="Papyrus" panose="03070502060502030205" pitchFamily="66" charset="0"/>
              </a:rPr>
              <a:t>2019 CARPA Challenge</a:t>
            </a:r>
          </a:p>
          <a:p>
            <a:pPr marL="0" indent="0">
              <a:buNone/>
            </a:pPr>
            <a:endParaRPr lang="en-US" sz="6600" dirty="0"/>
          </a:p>
        </p:txBody>
      </p:sp>
      <p:sp>
        <p:nvSpPr>
          <p:cNvPr id="7" name="TextBox 6"/>
          <p:cNvSpPr txBox="1"/>
          <p:nvPr/>
        </p:nvSpPr>
        <p:spPr>
          <a:xfrm>
            <a:off x="304800" y="1143000"/>
            <a:ext cx="4767943" cy="1938992"/>
          </a:xfrm>
          <a:prstGeom prst="rect">
            <a:avLst/>
          </a:prstGeom>
          <a:noFill/>
        </p:spPr>
        <p:txBody>
          <a:bodyPr wrap="square" rtlCol="0">
            <a:spAutoFit/>
          </a:bodyPr>
          <a:lstStyle/>
          <a:p>
            <a:r>
              <a:rPr lang="en-US" altLang="en-US" sz="4000" dirty="0" smtClean="0">
                <a:latin typeface="Arial" panose="020B0604020202020204" pitchFamily="34" charset="0"/>
                <a:cs typeface="Arial" panose="020B0604020202020204" pitchFamily="34" charset="0"/>
              </a:rPr>
              <a:t>I mean, after all, it </a:t>
            </a:r>
            <a:r>
              <a:rPr lang="en-US" altLang="en-US" sz="4000" i="1" dirty="0" smtClean="0">
                <a:latin typeface="Arial" panose="020B0604020202020204" pitchFamily="34" charset="0"/>
                <a:cs typeface="Arial" panose="020B0604020202020204" pitchFamily="34" charset="0"/>
              </a:rPr>
              <a:t>has</a:t>
            </a:r>
            <a:r>
              <a:rPr lang="en-US" altLang="en-US" sz="4000" dirty="0" smtClean="0">
                <a:latin typeface="Arial" panose="020B0604020202020204" pitchFamily="34" charset="0"/>
                <a:cs typeface="Arial" panose="020B0604020202020204" pitchFamily="34" charset="0"/>
              </a:rPr>
              <a:t> been five weeks or so.</a:t>
            </a:r>
            <a:endParaRPr lang="en-US" altLang="en-US" sz="4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191" t="10315" r="18333" b="9868"/>
          <a:stretch/>
        </p:blipFill>
        <p:spPr>
          <a:xfrm>
            <a:off x="235858" y="105413"/>
            <a:ext cx="1254289" cy="816428"/>
          </a:xfrm>
          <a:prstGeom prst="rect">
            <a:avLst/>
          </a:prstGeom>
        </p:spPr>
      </p:pic>
    </p:spTree>
    <p:extLst>
      <p:ext uri="{BB962C8B-B14F-4D97-AF65-F5344CB8AC3E}">
        <p14:creationId xmlns:p14="http://schemas.microsoft.com/office/powerpoint/2010/main" val="540081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814780"/>
            <a:ext cx="5560736" cy="4782383"/>
          </a:xfrm>
          <a:prstGeom prst="rect">
            <a:avLst/>
          </a:prstGeom>
        </p:spPr>
      </p:pic>
      <p:sp>
        <p:nvSpPr>
          <p:cNvPr id="2" name="Content Placeholder 1"/>
          <p:cNvSpPr>
            <a:spLocks noGrp="1"/>
          </p:cNvSpPr>
          <p:nvPr>
            <p:ph idx="1"/>
          </p:nvPr>
        </p:nvSpPr>
        <p:spPr>
          <a:xfrm>
            <a:off x="1894114" y="330432"/>
            <a:ext cx="7239000" cy="1645258"/>
          </a:xfrm>
        </p:spPr>
        <p:txBody>
          <a:bodyPr>
            <a:noAutofit/>
          </a:bodyPr>
          <a:lstStyle/>
          <a:p>
            <a:pPr marL="0" indent="0">
              <a:buNone/>
            </a:pPr>
            <a:r>
              <a:rPr lang="en-US" sz="4000" dirty="0" smtClean="0">
                <a:solidFill>
                  <a:srgbClr val="00B0F0"/>
                </a:solidFill>
                <a:latin typeface="Papyrus" panose="03070502060502030205" pitchFamily="66" charset="0"/>
              </a:rPr>
              <a:t>2019 CARPA Challenge</a:t>
            </a:r>
          </a:p>
          <a:p>
            <a:pPr marL="0" indent="0">
              <a:buNone/>
            </a:pPr>
            <a:endParaRPr lang="en-US" sz="6600" dirty="0"/>
          </a:p>
        </p:txBody>
      </p:sp>
      <p:sp>
        <p:nvSpPr>
          <p:cNvPr id="7" name="TextBox 6"/>
          <p:cNvSpPr txBox="1"/>
          <p:nvPr/>
        </p:nvSpPr>
        <p:spPr>
          <a:xfrm>
            <a:off x="304800" y="1153061"/>
            <a:ext cx="4767943" cy="1323439"/>
          </a:xfrm>
          <a:prstGeom prst="rect">
            <a:avLst/>
          </a:prstGeom>
          <a:noFill/>
        </p:spPr>
        <p:txBody>
          <a:bodyPr wrap="square" rtlCol="0">
            <a:spAutoFit/>
          </a:bodyPr>
          <a:lstStyle/>
          <a:p>
            <a:r>
              <a:rPr lang="en-US" altLang="en-US" sz="4000" dirty="0" smtClean="0">
                <a:latin typeface="Arial" panose="020B0604020202020204" pitchFamily="34" charset="0"/>
                <a:cs typeface="Arial" panose="020B0604020202020204" pitchFamily="34" charset="0"/>
              </a:rPr>
              <a:t>And that’s a pretty long time, right?</a:t>
            </a:r>
            <a:endParaRPr lang="en-US" altLang="en-US" sz="4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191" t="10315" r="18333" b="9868"/>
          <a:stretch/>
        </p:blipFill>
        <p:spPr>
          <a:xfrm>
            <a:off x="235858" y="105413"/>
            <a:ext cx="1254289" cy="816428"/>
          </a:xfrm>
          <a:prstGeom prst="rect">
            <a:avLst/>
          </a:prstGeom>
        </p:spPr>
      </p:pic>
    </p:spTree>
    <p:extLst>
      <p:ext uri="{BB962C8B-B14F-4D97-AF65-F5344CB8AC3E}">
        <p14:creationId xmlns:p14="http://schemas.microsoft.com/office/powerpoint/2010/main" val="2686584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240" y="1905000"/>
            <a:ext cx="5581918" cy="4800600"/>
          </a:xfrm>
          <a:prstGeom prst="rect">
            <a:avLst/>
          </a:prstGeom>
        </p:spPr>
      </p:pic>
      <p:sp>
        <p:nvSpPr>
          <p:cNvPr id="2" name="Content Placeholder 1"/>
          <p:cNvSpPr>
            <a:spLocks noGrp="1"/>
          </p:cNvSpPr>
          <p:nvPr>
            <p:ph idx="1"/>
          </p:nvPr>
        </p:nvSpPr>
        <p:spPr>
          <a:xfrm>
            <a:off x="2294699" y="237971"/>
            <a:ext cx="7239000" cy="1645258"/>
          </a:xfrm>
        </p:spPr>
        <p:txBody>
          <a:bodyPr>
            <a:noAutofit/>
          </a:bodyPr>
          <a:lstStyle/>
          <a:p>
            <a:pPr marL="0" indent="0">
              <a:buNone/>
            </a:pPr>
            <a:r>
              <a:rPr lang="en-US" sz="4000" dirty="0" smtClean="0">
                <a:solidFill>
                  <a:srgbClr val="0070C0"/>
                </a:solidFill>
                <a:latin typeface="Papyrus" panose="03070502060502030205" pitchFamily="66" charset="0"/>
              </a:rPr>
              <a:t>2019 CARPA Challenge</a:t>
            </a:r>
          </a:p>
          <a:p>
            <a:pPr marL="0" indent="0">
              <a:buNone/>
            </a:pPr>
            <a:endParaRPr lang="en-US" sz="6600" dirty="0"/>
          </a:p>
        </p:txBody>
      </p:sp>
      <p:sp>
        <p:nvSpPr>
          <p:cNvPr id="7" name="TextBox 6"/>
          <p:cNvSpPr txBox="1"/>
          <p:nvPr/>
        </p:nvSpPr>
        <p:spPr>
          <a:xfrm>
            <a:off x="228600" y="990600"/>
            <a:ext cx="7315200" cy="707886"/>
          </a:xfrm>
          <a:prstGeom prst="rect">
            <a:avLst/>
          </a:prstGeom>
          <a:noFill/>
        </p:spPr>
        <p:txBody>
          <a:bodyPr wrap="square" rtlCol="0">
            <a:spAutoFit/>
          </a:bodyPr>
          <a:lstStyle/>
          <a:p>
            <a:r>
              <a:rPr lang="en-US" altLang="en-US" sz="4000" dirty="0" smtClean="0">
                <a:latin typeface="Arial" panose="020B0604020202020204" pitchFamily="34" charset="0"/>
                <a:cs typeface="Arial" panose="020B0604020202020204" pitchFamily="34" charset="0"/>
              </a:rPr>
              <a:t>You can still back out…...</a:t>
            </a:r>
            <a:endParaRPr lang="en-US" altLang="en-US" sz="4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191" t="10315" r="18333" b="9868"/>
          <a:stretch/>
        </p:blipFill>
        <p:spPr>
          <a:xfrm>
            <a:off x="235858" y="105413"/>
            <a:ext cx="1254289" cy="816428"/>
          </a:xfrm>
          <a:prstGeom prst="rect">
            <a:avLst/>
          </a:prstGeom>
        </p:spPr>
      </p:pic>
    </p:spTree>
    <p:extLst>
      <p:ext uri="{BB962C8B-B14F-4D97-AF65-F5344CB8AC3E}">
        <p14:creationId xmlns:p14="http://schemas.microsoft.com/office/powerpoint/2010/main" val="1356174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240" y="1709372"/>
            <a:ext cx="5581918" cy="4800600"/>
          </a:xfrm>
          <a:prstGeom prst="rect">
            <a:avLst/>
          </a:prstGeom>
        </p:spPr>
      </p:pic>
      <p:sp>
        <p:nvSpPr>
          <p:cNvPr id="2" name="Content Placeholder 1"/>
          <p:cNvSpPr>
            <a:spLocks noGrp="1"/>
          </p:cNvSpPr>
          <p:nvPr>
            <p:ph idx="1"/>
          </p:nvPr>
        </p:nvSpPr>
        <p:spPr>
          <a:xfrm>
            <a:off x="2514600" y="228600"/>
            <a:ext cx="7239000" cy="1645258"/>
          </a:xfrm>
        </p:spPr>
        <p:txBody>
          <a:bodyPr>
            <a:noAutofit/>
          </a:bodyPr>
          <a:lstStyle/>
          <a:p>
            <a:pPr marL="0" indent="0">
              <a:buNone/>
            </a:pPr>
            <a:r>
              <a:rPr lang="en-US" sz="3600" dirty="0" smtClean="0">
                <a:solidFill>
                  <a:srgbClr val="0070C0"/>
                </a:solidFill>
                <a:latin typeface="Papyrus" panose="03070502060502030205" pitchFamily="66" charset="0"/>
              </a:rPr>
              <a:t>2019 CARPA Challenge</a:t>
            </a:r>
          </a:p>
          <a:p>
            <a:pPr marL="0" indent="0">
              <a:buNone/>
            </a:pPr>
            <a:endParaRPr lang="en-US" sz="6600" dirty="0"/>
          </a:p>
        </p:txBody>
      </p:sp>
      <p:sp>
        <p:nvSpPr>
          <p:cNvPr id="7" name="TextBox 6"/>
          <p:cNvSpPr txBox="1"/>
          <p:nvPr/>
        </p:nvSpPr>
        <p:spPr>
          <a:xfrm>
            <a:off x="228600" y="990600"/>
            <a:ext cx="7315200" cy="707886"/>
          </a:xfrm>
          <a:prstGeom prst="rect">
            <a:avLst/>
          </a:prstGeom>
          <a:noFill/>
        </p:spPr>
        <p:txBody>
          <a:bodyPr wrap="square" rtlCol="0">
            <a:spAutoFit/>
          </a:bodyPr>
          <a:lstStyle/>
          <a:p>
            <a:r>
              <a:rPr lang="en-US" altLang="en-US" sz="4000" dirty="0" smtClean="0">
                <a:latin typeface="Arial" panose="020B0604020202020204" pitchFamily="34" charset="0"/>
                <a:cs typeface="Arial" panose="020B0604020202020204" pitchFamily="34" charset="0"/>
              </a:rPr>
              <a:t>Nice Shark logo, huh?</a:t>
            </a:r>
            <a:endParaRPr lang="en-US" altLang="en-US" sz="4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191" t="10315" r="18333" b="9868"/>
          <a:stretch/>
        </p:blipFill>
        <p:spPr>
          <a:xfrm>
            <a:off x="235858" y="105413"/>
            <a:ext cx="1254289" cy="816428"/>
          </a:xfrm>
          <a:prstGeom prst="rect">
            <a:avLst/>
          </a:prstGeom>
        </p:spPr>
      </p:pic>
    </p:spTree>
    <p:extLst>
      <p:ext uri="{BB962C8B-B14F-4D97-AF65-F5344CB8AC3E}">
        <p14:creationId xmlns:p14="http://schemas.microsoft.com/office/powerpoint/2010/main" val="1674109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371600"/>
            <a:ext cx="5581918" cy="4800600"/>
          </a:xfrm>
          <a:prstGeom prst="rect">
            <a:avLst/>
          </a:prstGeom>
        </p:spPr>
      </p:pic>
      <p:sp>
        <p:nvSpPr>
          <p:cNvPr id="2" name="Content Placeholder 1"/>
          <p:cNvSpPr>
            <a:spLocks noGrp="1"/>
          </p:cNvSpPr>
          <p:nvPr>
            <p:ph idx="1"/>
          </p:nvPr>
        </p:nvSpPr>
        <p:spPr>
          <a:xfrm>
            <a:off x="2438400" y="320371"/>
            <a:ext cx="7239000" cy="1645258"/>
          </a:xfrm>
        </p:spPr>
        <p:txBody>
          <a:bodyPr>
            <a:noAutofit/>
          </a:bodyPr>
          <a:lstStyle/>
          <a:p>
            <a:pPr marL="0" indent="0">
              <a:buNone/>
            </a:pPr>
            <a:r>
              <a:rPr lang="en-US" sz="3600" dirty="0" smtClean="0">
                <a:solidFill>
                  <a:srgbClr val="0070C0"/>
                </a:solidFill>
                <a:latin typeface="Papyrus" panose="03070502060502030205" pitchFamily="66" charset="0"/>
              </a:rPr>
              <a:t>2019 CARPA Challenge</a:t>
            </a:r>
          </a:p>
          <a:p>
            <a:pPr marL="0" indent="0">
              <a:buNone/>
            </a:pPr>
            <a:endParaRPr lang="en-US" sz="6600" dirty="0"/>
          </a:p>
        </p:txBody>
      </p:sp>
      <p:sp>
        <p:nvSpPr>
          <p:cNvPr id="7" name="TextBox 6"/>
          <p:cNvSpPr txBox="1"/>
          <p:nvPr/>
        </p:nvSpPr>
        <p:spPr>
          <a:xfrm>
            <a:off x="762000" y="1143000"/>
            <a:ext cx="7315200" cy="707886"/>
          </a:xfrm>
          <a:prstGeom prst="rect">
            <a:avLst/>
          </a:prstGeom>
          <a:noFill/>
        </p:spPr>
        <p:txBody>
          <a:bodyPr wrap="square" rtlCol="0">
            <a:spAutoFit/>
          </a:bodyPr>
          <a:lstStyle/>
          <a:p>
            <a:r>
              <a:rPr lang="en-US" altLang="en-US" sz="4000" dirty="0" smtClean="0">
                <a:latin typeface="Arial" panose="020B0604020202020204" pitchFamily="34" charset="0"/>
                <a:cs typeface="Arial" panose="020B0604020202020204" pitchFamily="34" charset="0"/>
              </a:rPr>
              <a:t>I found it online.</a:t>
            </a:r>
            <a:endParaRPr lang="en-US" altLang="en-US" sz="4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191" t="10315" r="18333" b="9868"/>
          <a:stretch/>
        </p:blipFill>
        <p:spPr>
          <a:xfrm>
            <a:off x="235858" y="105413"/>
            <a:ext cx="1254289" cy="816428"/>
          </a:xfrm>
          <a:prstGeom prst="rect">
            <a:avLst/>
          </a:prstGeom>
        </p:spPr>
      </p:pic>
    </p:spTree>
    <p:extLst>
      <p:ext uri="{BB962C8B-B14F-4D97-AF65-F5344CB8AC3E}">
        <p14:creationId xmlns:p14="http://schemas.microsoft.com/office/powerpoint/2010/main" val="3699512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282" y="1638930"/>
            <a:ext cx="5581918" cy="4800600"/>
          </a:xfrm>
          <a:prstGeom prst="rect">
            <a:avLst/>
          </a:prstGeom>
        </p:spPr>
      </p:pic>
      <p:sp>
        <p:nvSpPr>
          <p:cNvPr id="2" name="Content Placeholder 1"/>
          <p:cNvSpPr>
            <a:spLocks noGrp="1"/>
          </p:cNvSpPr>
          <p:nvPr>
            <p:ph idx="1"/>
          </p:nvPr>
        </p:nvSpPr>
        <p:spPr>
          <a:xfrm>
            <a:off x="2438400" y="320371"/>
            <a:ext cx="7239000" cy="1645258"/>
          </a:xfrm>
        </p:spPr>
        <p:txBody>
          <a:bodyPr>
            <a:noAutofit/>
          </a:bodyPr>
          <a:lstStyle/>
          <a:p>
            <a:pPr marL="0" indent="0">
              <a:buNone/>
            </a:pPr>
            <a:r>
              <a:rPr lang="en-US" sz="3600" dirty="0" smtClean="0">
                <a:solidFill>
                  <a:srgbClr val="0070C0"/>
                </a:solidFill>
                <a:latin typeface="Papyrus" panose="03070502060502030205" pitchFamily="66" charset="0"/>
              </a:rPr>
              <a:t>2019 CARPA Challenge</a:t>
            </a:r>
          </a:p>
          <a:p>
            <a:pPr marL="0" indent="0">
              <a:buNone/>
            </a:pPr>
            <a:endParaRPr lang="en-US" sz="6600" dirty="0"/>
          </a:p>
        </p:txBody>
      </p:sp>
      <p:sp>
        <p:nvSpPr>
          <p:cNvPr id="7" name="TextBox 6"/>
          <p:cNvSpPr txBox="1"/>
          <p:nvPr/>
        </p:nvSpPr>
        <p:spPr>
          <a:xfrm>
            <a:off x="762000" y="1143000"/>
            <a:ext cx="7315200" cy="707886"/>
          </a:xfrm>
          <a:prstGeom prst="rect">
            <a:avLst/>
          </a:prstGeom>
          <a:noFill/>
        </p:spPr>
        <p:txBody>
          <a:bodyPr wrap="square" rtlCol="0">
            <a:spAutoFit/>
          </a:bodyPr>
          <a:lstStyle/>
          <a:p>
            <a:r>
              <a:rPr lang="en-US" altLang="en-US" sz="4000" dirty="0" smtClean="0">
                <a:latin typeface="Arial" panose="020B0604020202020204" pitchFamily="34" charset="0"/>
                <a:cs typeface="Arial" panose="020B0604020202020204" pitchFamily="34" charset="0"/>
              </a:rPr>
              <a:t>But I had to fix the eye.</a:t>
            </a:r>
            <a:endParaRPr lang="en-US" altLang="en-US" sz="4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191" t="10315" r="18333" b="9868"/>
          <a:stretch/>
        </p:blipFill>
        <p:spPr>
          <a:xfrm>
            <a:off x="235858" y="105413"/>
            <a:ext cx="1254289" cy="816428"/>
          </a:xfrm>
          <a:prstGeom prst="rect">
            <a:avLst/>
          </a:prstGeom>
        </p:spPr>
      </p:pic>
    </p:spTree>
    <p:extLst>
      <p:ext uri="{BB962C8B-B14F-4D97-AF65-F5344CB8AC3E}">
        <p14:creationId xmlns:p14="http://schemas.microsoft.com/office/powerpoint/2010/main" val="343970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38339</TotalTime>
  <Words>1642</Words>
  <Application>Microsoft Office PowerPoint</Application>
  <PresentationFormat>On-screen Show (4:3)</PresentationFormat>
  <Paragraphs>124</Paragraphs>
  <Slides>38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Gungsuh</vt:lpstr>
      <vt:lpstr>Papyrus</vt:lpstr>
      <vt:lpstr>Speedball No 3 NF</vt:lpstr>
      <vt:lpstr>Wingdings</vt:lpstr>
      <vt:lpstr>Composite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Lycanthrope Project</dc:title>
  <dc:creator>Joseph Carpenter</dc:creator>
  <cp:lastModifiedBy>Windows User</cp:lastModifiedBy>
  <cp:revision>148</cp:revision>
  <cp:lastPrinted>2015-09-10T04:41:36Z</cp:lastPrinted>
  <dcterms:created xsi:type="dcterms:W3CDTF">2015-09-07T07:38:34Z</dcterms:created>
  <dcterms:modified xsi:type="dcterms:W3CDTF">2018-09-06T18:20:15Z</dcterms:modified>
</cp:coreProperties>
</file>