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71" r:id="rId4"/>
    <p:sldId id="272" r:id="rId5"/>
    <p:sldId id="273" r:id="rId6"/>
    <p:sldId id="274" r:id="rId7"/>
    <p:sldId id="275" r:id="rId8"/>
    <p:sldId id="27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3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30" autoAdjust="0"/>
  </p:normalViewPr>
  <p:slideViewPr>
    <p:cSldViewPr snapToGrid="0">
      <p:cViewPr varScale="1">
        <p:scale>
          <a:sx n="128" d="100"/>
          <a:sy n="128" d="100"/>
        </p:scale>
        <p:origin x="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FF502-55E4-40A7-B8B9-019A639A219E}" type="datetimeFigureOut">
              <a:rPr lang="en-US" smtClean="0"/>
              <a:t>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DE070-8B48-4B25-99A3-108D88F9B224}" type="slidenum">
              <a:rPr lang="en-US" smtClean="0"/>
              <a:t>‹#›</a:t>
            </a:fld>
            <a:endParaRPr lang="en-US"/>
          </a:p>
        </p:txBody>
      </p:sp>
    </p:spTree>
    <p:extLst>
      <p:ext uri="{BB962C8B-B14F-4D97-AF65-F5344CB8AC3E}">
        <p14:creationId xmlns:p14="http://schemas.microsoft.com/office/powerpoint/2010/main" val="31182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495300"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495300"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495300"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495300"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63DD617-6359-4ADA-974D-7CC774EA6C12}" type="slidenum">
              <a:rPr lang="en-US" altLang="en-US" sz="1200" smtClean="0">
                <a:latin typeface="Arial" panose="020B0604020202020204" pitchFamily="34" charset="0"/>
              </a:rPr>
              <a:pPr>
                <a:spcBef>
                  <a:spcPct val="0"/>
                </a:spcBef>
              </a:pPr>
              <a:t>1</a:t>
            </a:fld>
            <a:endParaRPr lang="en-US" altLang="en-US" sz="1200">
              <a:latin typeface="Arial" panose="020B0604020202020204" pitchFamily="34" charset="0"/>
            </a:endParaRPr>
          </a:p>
        </p:txBody>
      </p:sp>
    </p:spTree>
    <p:extLst>
      <p:ext uri="{BB962C8B-B14F-4D97-AF65-F5344CB8AC3E}">
        <p14:creationId xmlns:p14="http://schemas.microsoft.com/office/powerpoint/2010/main" val="3224099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58004F-299B-411C-9CA5-288D55D0283C}"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3958228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89051856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689565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28344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8004F-299B-411C-9CA5-288D55D0283C}"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42326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58004F-299B-411C-9CA5-288D55D0283C}"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28865220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58004F-299B-411C-9CA5-288D55D0283C}" type="datetimeFigureOut">
              <a:rPr lang="en-US" smtClean="0"/>
              <a:t>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739843742"/>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58004F-299B-411C-9CA5-288D55D0283C}" type="datetimeFigureOut">
              <a:rPr lang="en-US" smtClean="0"/>
              <a:t>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399194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8004F-299B-411C-9CA5-288D55D0283C}" type="datetimeFigureOut">
              <a:rPr lang="en-US" smtClean="0"/>
              <a:t>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2408371"/>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95490834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4769428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8004F-299B-411C-9CA5-288D55D0283C}" type="datetimeFigureOut">
              <a:rPr lang="en-US" smtClean="0"/>
              <a:t>3/1/23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18D7B-460E-40A3-AA98-7C2642151E3C}" type="slidenum">
              <a:rPr lang="en-US" smtClean="0"/>
              <a:t>‹#›</a:t>
            </a:fld>
            <a:endParaRPr lang="en-US"/>
          </a:p>
        </p:txBody>
      </p:sp>
    </p:spTree>
    <p:extLst>
      <p:ext uri="{BB962C8B-B14F-4D97-AF65-F5344CB8AC3E}">
        <p14:creationId xmlns:p14="http://schemas.microsoft.com/office/powerpoint/2010/main" val="126158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sndAc>
          <p:stSnd>
            <p:snd r:embed="rId13" name="whoosh.wav"/>
          </p:stSnd>
        </p:sndAc>
      </p:transition>
    </mc:Choice>
    <mc:Fallback xmlns="">
      <p:transition spd="slow">
        <p:blinds dir="vert"/>
        <p:sndAc>
          <p:stSnd>
            <p:snd r:embed="rId15" name="whoosh.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9"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8B2E021C-F2B5-470F-BA90-8F3C01E9B787}"/>
              </a:ext>
            </a:extLst>
          </p:cNvPr>
          <p:cNvSpPr txBox="1">
            <a:spLocks noChangeArrowheads="1"/>
          </p:cNvSpPr>
          <p:nvPr/>
        </p:nvSpPr>
        <p:spPr bwMode="auto">
          <a:xfrm>
            <a:off x="1734894" y="1656396"/>
            <a:ext cx="8572500" cy="89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07" tIns="41454" rIns="82907" bIns="41454">
            <a:spAutoFit/>
          </a:bodyPr>
          <a:lstStyle>
            <a:lvl1pPr>
              <a:spcBef>
                <a:spcPct val="20000"/>
              </a:spcBef>
              <a:buFont typeface="Arial" panose="020B0604020202020204" pitchFamily="34" charset="0"/>
              <a:buChar char="•"/>
              <a:defRPr sz="3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algn="ctr">
              <a:buNone/>
            </a:pPr>
            <a:r>
              <a:rPr lang="id-ID" sz="2400" b="1" dirty="0"/>
              <a:t>MATERI PENGAYAAN </a:t>
            </a:r>
          </a:p>
          <a:p>
            <a:pPr algn="ctr">
              <a:buNone/>
            </a:pPr>
            <a:r>
              <a:rPr lang="id-ID" sz="2400" b="1" dirty="0"/>
              <a:t>MSIM4303 </a:t>
            </a:r>
            <a:r>
              <a:rPr lang="id-ID" sz="2400" b="1"/>
              <a:t>REKAYASA PERANGKAT </a:t>
            </a:r>
            <a:r>
              <a:rPr lang="id-ID" sz="2400" b="1" dirty="0"/>
              <a:t>LUNAK</a:t>
            </a:r>
            <a:endParaRPr lang="id-ID" sz="2400" dirty="0">
              <a:effectLst/>
            </a:endParaRPr>
          </a:p>
        </p:txBody>
      </p:sp>
      <p:sp>
        <p:nvSpPr>
          <p:cNvPr id="6" name="TextBox 3">
            <a:extLst>
              <a:ext uri="{FF2B5EF4-FFF2-40B4-BE49-F238E27FC236}">
                <a16:creationId xmlns:a16="http://schemas.microsoft.com/office/drawing/2014/main" id="{C7D4CDBD-5EC8-4365-A58B-3C437FF800E6}"/>
              </a:ext>
            </a:extLst>
          </p:cNvPr>
          <p:cNvSpPr txBox="1">
            <a:spLocks noChangeArrowheads="1"/>
          </p:cNvSpPr>
          <p:nvPr/>
        </p:nvSpPr>
        <p:spPr bwMode="auto">
          <a:xfrm>
            <a:off x="3997194" y="4909317"/>
            <a:ext cx="4047904" cy="10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2176" b="1" dirty="0" err="1">
                <a:latin typeface="Century Gothic" panose="020B0502020202020204" pitchFamily="34" charset="0"/>
              </a:rPr>
              <a:t>Sistem</a:t>
            </a:r>
            <a:r>
              <a:rPr lang="en-US" altLang="en-US" sz="2176" b="1" dirty="0">
                <a:latin typeface="Century Gothic" panose="020B0502020202020204" pitchFamily="34" charset="0"/>
              </a:rPr>
              <a:t> </a:t>
            </a:r>
            <a:r>
              <a:rPr lang="en-US" altLang="en-US" sz="2176" b="1" dirty="0" err="1">
                <a:latin typeface="Century Gothic" panose="020B0502020202020204" pitchFamily="34" charset="0"/>
              </a:rPr>
              <a:t>Informasi</a:t>
            </a:r>
            <a:endParaRPr lang="en-US" altLang="en-US" sz="2176" b="1" dirty="0">
              <a:latin typeface="Century Gothic" panose="020B0502020202020204" pitchFamily="34" charset="0"/>
            </a:endParaRPr>
          </a:p>
          <a:p>
            <a:pPr algn="ctr" eaLnBrk="1" hangingPunct="1"/>
            <a:r>
              <a:rPr lang="id-ID" altLang="en-US" sz="2176" b="1" dirty="0">
                <a:latin typeface="Century Gothic" panose="020B0502020202020204" pitchFamily="34" charset="0"/>
              </a:rPr>
              <a:t>Fakultas Sains dan Teknologi</a:t>
            </a:r>
            <a:endParaRPr lang="en-US" altLang="en-US" sz="2176" b="1" dirty="0">
              <a:latin typeface="Century Gothic" panose="020B0502020202020204" pitchFamily="34" charset="0"/>
            </a:endParaRPr>
          </a:p>
          <a:p>
            <a:pPr algn="ctr" eaLnBrk="1" hangingPunct="1"/>
            <a:r>
              <a:rPr lang="en-US" altLang="en-US" sz="2176" b="1" dirty="0" err="1">
                <a:latin typeface="Century Gothic" panose="020B0502020202020204" pitchFamily="34" charset="0"/>
              </a:rPr>
              <a:t>Universitas</a:t>
            </a:r>
            <a:r>
              <a:rPr lang="en-US" altLang="en-US" sz="2176" b="1" dirty="0">
                <a:latin typeface="Century Gothic" panose="020B0502020202020204" pitchFamily="34" charset="0"/>
              </a:rPr>
              <a:t> Terbuka</a:t>
            </a:r>
          </a:p>
        </p:txBody>
      </p:sp>
      <p:sp>
        <p:nvSpPr>
          <p:cNvPr id="8" name="Rectangle 7">
            <a:extLst>
              <a:ext uri="{FF2B5EF4-FFF2-40B4-BE49-F238E27FC236}">
                <a16:creationId xmlns:a16="http://schemas.microsoft.com/office/drawing/2014/main" id="{39F8A999-A9AC-4969-983B-AEFAE83D05FC}"/>
              </a:ext>
            </a:extLst>
          </p:cNvPr>
          <p:cNvSpPr/>
          <p:nvPr/>
        </p:nvSpPr>
        <p:spPr>
          <a:xfrm>
            <a:off x="2836507" y="443369"/>
            <a:ext cx="9318171" cy="75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5769DE-2A5D-4AD6-AA5B-A4CCB6BA4112}"/>
              </a:ext>
            </a:extLst>
          </p:cNvPr>
          <p:cNvSpPr txBox="1"/>
          <p:nvPr/>
        </p:nvSpPr>
        <p:spPr>
          <a:xfrm>
            <a:off x="3191718" y="3059668"/>
            <a:ext cx="5658857" cy="1323439"/>
          </a:xfrm>
          <a:prstGeom prst="rect">
            <a:avLst/>
          </a:prstGeom>
          <a:noFill/>
        </p:spPr>
        <p:txBody>
          <a:bodyPr wrap="none" rtlCol="0">
            <a:spAutoFit/>
          </a:bodyPr>
          <a:lstStyle/>
          <a:p>
            <a:pPr algn="ctr">
              <a:spcBef>
                <a:spcPct val="0"/>
              </a:spcBef>
              <a:buNone/>
            </a:pPr>
            <a:r>
              <a:rPr lang="id-ID" sz="4000" dirty="0"/>
              <a:t>SESI 2 </a:t>
            </a:r>
          </a:p>
          <a:p>
            <a:pPr algn="ctr">
              <a:spcBef>
                <a:spcPct val="0"/>
              </a:spcBef>
              <a:buNone/>
            </a:pPr>
            <a:r>
              <a:rPr lang="id-ID" sz="4000" dirty="0"/>
              <a:t>Analisis dan Desain Sistem</a:t>
            </a:r>
            <a:endParaRPr lang="id-ID" altLang="en-US" sz="5400"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2097649925"/>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3" name="whoosh.wav"/>
          </p:stSnd>
        </p:sndAc>
      </p:transition>
    </mc:Choice>
    <mc:Fallback xmlns="">
      <p:transition spd="slow">
        <p:blinds dir="vert"/>
        <p:sndAc>
          <p:stSnd>
            <p:snd r:embed="rId9"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Pendahuluan Analisis Sistem</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Desain atau perancangan dalam pembangunan perangkat lunak merupakan upaya untuk mengonstruksi sebuah sistem yang memberikan kepuasan (mungkin informal) akan spesifikasi kebutuhan fungsional, memenuhi target, memenuhi kebutuhan secara implisit atau eksplisit dari segi performansi maupun penggunaan sumber daya, kepuasan batasan pada proses desain dari segi biaya, waktu, dan perangkat. Kualitas perangkat lunak biasanya dinilai dari segi kepuasan pengguna perangkat lunak terhadap perangkat lunak yang digunakan.</a:t>
            </a:r>
          </a:p>
        </p:txBody>
      </p:sp>
    </p:spTree>
    <p:extLst>
      <p:ext uri="{BB962C8B-B14F-4D97-AF65-F5344CB8AC3E}">
        <p14:creationId xmlns:p14="http://schemas.microsoft.com/office/powerpoint/2010/main" val="116944977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4" name="whoo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TEKNIK PENGUMPULAN DATA</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pPr marL="0" indent="0">
              <a:buNone/>
            </a:pPr>
            <a:r>
              <a:rPr lang="id-ID" dirty="0"/>
              <a:t>Hal pertama yang dilakukan dalam analisis sistem adalah melakukan pengumpulan data. Ada beberapa teknik pengumpulan data yang sering dilakukan yaitu sebagai berikut.</a:t>
            </a:r>
          </a:p>
          <a:p>
            <a:r>
              <a:rPr lang="id-ID" dirty="0"/>
              <a:t>1.	Teknik Wawancara;</a:t>
            </a:r>
          </a:p>
          <a:p>
            <a:r>
              <a:rPr lang="id-ID" dirty="0"/>
              <a:t>2.	Teknik Observasi;</a:t>
            </a:r>
          </a:p>
          <a:p>
            <a:r>
              <a:rPr lang="id-ID" dirty="0"/>
              <a:t>3.	Teknik Kuesioner.</a:t>
            </a:r>
          </a:p>
          <a:p>
            <a:endParaRPr lang="id-ID" dirty="0"/>
          </a:p>
        </p:txBody>
      </p:sp>
    </p:spTree>
    <p:extLst>
      <p:ext uri="{BB962C8B-B14F-4D97-AF65-F5344CB8AC3E}">
        <p14:creationId xmlns:p14="http://schemas.microsoft.com/office/powerpoint/2010/main" val="108334920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JENIS KEBUTUHAN</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fontScale="92500" lnSpcReduction="20000"/>
          </a:bodyPr>
          <a:lstStyle/>
          <a:p>
            <a:pPr marL="0" indent="0">
              <a:buNone/>
            </a:pPr>
            <a:r>
              <a:rPr lang="id-ID" dirty="0"/>
              <a:t>Kebutuhan (</a:t>
            </a:r>
            <a:r>
              <a:rPr lang="id-ID" dirty="0" err="1"/>
              <a:t>requirement</a:t>
            </a:r>
            <a:r>
              <a:rPr lang="id-ID" dirty="0"/>
              <a:t>) yang dikumpulkan dengan menggunakan wawancara, observasi, kuesioner, atau gabungan dari ketiga hal tersebut dapat dikelompokkan menjadi beberapa kategori sebagai berikut (tidak semua kebutuhan ini harus ada):</a:t>
            </a:r>
          </a:p>
          <a:p>
            <a:r>
              <a:rPr lang="en-US" dirty="0"/>
              <a:t>1.	</a:t>
            </a:r>
            <a:r>
              <a:rPr lang="en-US" dirty="0" err="1"/>
              <a:t>Kebutuhan</a:t>
            </a:r>
            <a:r>
              <a:rPr lang="en-US" dirty="0"/>
              <a:t> </a:t>
            </a:r>
            <a:r>
              <a:rPr lang="en-US" dirty="0" err="1"/>
              <a:t>Fungsional</a:t>
            </a:r>
            <a:r>
              <a:rPr lang="en-US" dirty="0"/>
              <a:t> (Functional Requirement)</a:t>
            </a:r>
            <a:endParaRPr lang="id-ID" dirty="0"/>
          </a:p>
          <a:p>
            <a:r>
              <a:rPr lang="en-US" dirty="0"/>
              <a:t>2.	</a:t>
            </a:r>
            <a:r>
              <a:rPr lang="en-US" dirty="0" err="1"/>
              <a:t>Kebutuhan</a:t>
            </a:r>
            <a:r>
              <a:rPr lang="en-US" dirty="0"/>
              <a:t> Pengembangan (Development Requirement)</a:t>
            </a:r>
            <a:endParaRPr lang="id-ID" dirty="0"/>
          </a:p>
          <a:p>
            <a:r>
              <a:rPr lang="en-US" dirty="0"/>
              <a:t>3.	</a:t>
            </a:r>
            <a:r>
              <a:rPr lang="en-US" dirty="0" err="1"/>
              <a:t>Kebutuhan</a:t>
            </a:r>
            <a:r>
              <a:rPr lang="en-US" dirty="0"/>
              <a:t> </a:t>
            </a:r>
            <a:r>
              <a:rPr lang="en-US" dirty="0" err="1"/>
              <a:t>Penyebaran</a:t>
            </a:r>
            <a:r>
              <a:rPr lang="en-US" dirty="0"/>
              <a:t> (Deployment Requirement)</a:t>
            </a:r>
            <a:endParaRPr lang="id-ID" dirty="0"/>
          </a:p>
          <a:p>
            <a:r>
              <a:rPr lang="en-US" dirty="0"/>
              <a:t>4.	</a:t>
            </a:r>
            <a:r>
              <a:rPr lang="en-US" dirty="0" err="1"/>
              <a:t>Kebutuhan</a:t>
            </a:r>
            <a:r>
              <a:rPr lang="en-US" dirty="0"/>
              <a:t> Kinerja (Performance Requirement)</a:t>
            </a:r>
            <a:endParaRPr lang="id-ID" dirty="0"/>
          </a:p>
          <a:p>
            <a:r>
              <a:rPr lang="id-ID" dirty="0"/>
              <a:t>5.	Kebutuhan Dokumentasi (</a:t>
            </a:r>
            <a:r>
              <a:rPr lang="id-ID" dirty="0" err="1"/>
              <a:t>Documentation</a:t>
            </a:r>
            <a:r>
              <a:rPr lang="id-ID" dirty="0"/>
              <a:t> </a:t>
            </a:r>
            <a:r>
              <a:rPr lang="id-ID" dirty="0" err="1"/>
              <a:t>Requirement</a:t>
            </a:r>
            <a:r>
              <a:rPr lang="id-ID" dirty="0"/>
              <a:t>)</a:t>
            </a:r>
          </a:p>
          <a:p>
            <a:r>
              <a:rPr lang="id-ID" dirty="0"/>
              <a:t>6.	Kebutuhan Pendukung (Support </a:t>
            </a:r>
            <a:r>
              <a:rPr lang="id-ID" dirty="0" err="1"/>
              <a:t>Requirement</a:t>
            </a:r>
            <a:r>
              <a:rPr lang="id-ID" dirty="0"/>
              <a:t>)</a:t>
            </a:r>
          </a:p>
          <a:p>
            <a:r>
              <a:rPr lang="en-US" dirty="0"/>
              <a:t>7.	</a:t>
            </a:r>
            <a:r>
              <a:rPr lang="en-US" dirty="0" err="1"/>
              <a:t>Kebutuhan</a:t>
            </a:r>
            <a:r>
              <a:rPr lang="en-US" dirty="0"/>
              <a:t> </a:t>
            </a:r>
            <a:r>
              <a:rPr lang="en-US" dirty="0" err="1"/>
              <a:t>Tambahan</a:t>
            </a:r>
            <a:r>
              <a:rPr lang="en-US" dirty="0"/>
              <a:t> (Miscellaneous Requirement)</a:t>
            </a:r>
            <a:endParaRPr lang="id-ID" dirty="0"/>
          </a:p>
        </p:txBody>
      </p:sp>
    </p:spTree>
    <p:extLst>
      <p:ext uri="{BB962C8B-B14F-4D97-AF65-F5344CB8AC3E}">
        <p14:creationId xmlns:p14="http://schemas.microsoft.com/office/powerpoint/2010/main" val="81910027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Dokumentasi</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pPr marL="0" indent="0">
              <a:buNone/>
            </a:pPr>
            <a:r>
              <a:rPr lang="id-ID" dirty="0"/>
              <a:t>Hal-hal yang perlu diperhatikan dalam pembuatan dokumen perangkat lunak adalah sebagai berikut:</a:t>
            </a:r>
          </a:p>
          <a:p>
            <a:pPr marL="514350" indent="-514350">
              <a:buAutoNum type="arabicPeriod"/>
            </a:pPr>
            <a:r>
              <a:rPr lang="id-ID" dirty="0"/>
              <a:t>Kualitas Dokumen</a:t>
            </a:r>
          </a:p>
          <a:p>
            <a:pPr marL="514350" indent="-514350">
              <a:buAutoNum type="arabicPeriod"/>
            </a:pPr>
            <a:r>
              <a:rPr lang="id-ID" dirty="0"/>
              <a:t>Struktur Dokumen</a:t>
            </a:r>
          </a:p>
          <a:p>
            <a:pPr marL="514350" indent="-514350">
              <a:buAutoNum type="arabicPeriod"/>
            </a:pPr>
            <a:r>
              <a:rPr lang="id-ID" dirty="0"/>
              <a:t>Standar Dokumen</a:t>
            </a:r>
          </a:p>
        </p:txBody>
      </p:sp>
    </p:spTree>
    <p:extLst>
      <p:ext uri="{BB962C8B-B14F-4D97-AF65-F5344CB8AC3E}">
        <p14:creationId xmlns:p14="http://schemas.microsoft.com/office/powerpoint/2010/main" val="555133769"/>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Dokumentasi dari perangkat lunak dapat dikategorikan menjadi dua kategori berikut:</a:t>
            </a:r>
          </a:p>
          <a:p>
            <a:r>
              <a:rPr lang="id-ID" dirty="0"/>
              <a:t>1.	Dokumentasi Proses (</a:t>
            </a:r>
            <a:r>
              <a:rPr lang="id-ID" dirty="0" err="1"/>
              <a:t>Process</a:t>
            </a:r>
            <a:r>
              <a:rPr lang="id-ID" dirty="0"/>
              <a:t> </a:t>
            </a:r>
            <a:r>
              <a:rPr lang="id-ID" dirty="0" err="1"/>
              <a:t>Documentation</a:t>
            </a:r>
            <a:r>
              <a:rPr lang="id-ID" dirty="0"/>
              <a:t>)</a:t>
            </a:r>
          </a:p>
          <a:p>
            <a:r>
              <a:rPr lang="id-ID" dirty="0"/>
              <a:t>2.	Dokumentasi Produk (</a:t>
            </a:r>
            <a:r>
              <a:rPr lang="id-ID" dirty="0" err="1"/>
              <a:t>Product</a:t>
            </a:r>
            <a:r>
              <a:rPr lang="id-ID" dirty="0"/>
              <a:t> </a:t>
            </a:r>
            <a:r>
              <a:rPr lang="id-ID" dirty="0" err="1"/>
              <a:t>Documentation</a:t>
            </a:r>
            <a:r>
              <a:rPr lang="id-ID" dirty="0"/>
              <a:t>)</a:t>
            </a:r>
          </a:p>
        </p:txBody>
      </p:sp>
    </p:spTree>
    <p:extLst>
      <p:ext uri="{BB962C8B-B14F-4D97-AF65-F5344CB8AC3E}">
        <p14:creationId xmlns:p14="http://schemas.microsoft.com/office/powerpoint/2010/main" val="2629110293"/>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PROSES PERSIAPAN DOKUMEN</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fontScale="62500" lnSpcReduction="20000"/>
          </a:bodyPr>
          <a:lstStyle/>
          <a:p>
            <a:pPr marL="0" indent="0">
              <a:buNone/>
            </a:pPr>
            <a:r>
              <a:rPr lang="id-ID" dirty="0"/>
              <a:t>Persiapan dokumen adalah proses untuk membuat dokumen dan memformatnya guna dipublikasikan. Beberapa fasilitas berupa perangkat lunak di antaranya:</a:t>
            </a:r>
          </a:p>
          <a:p>
            <a:r>
              <a:rPr lang="id-ID" dirty="0"/>
              <a:t>1.activity </a:t>
            </a:r>
            <a:r>
              <a:rPr lang="id-ID" dirty="0" err="1"/>
              <a:t>management</a:t>
            </a:r>
            <a:r>
              <a:rPr lang="id-ID" dirty="0"/>
              <a:t> </a:t>
            </a:r>
            <a:r>
              <a:rPr lang="id-ID" dirty="0" err="1"/>
              <a:t>programs</a:t>
            </a:r>
            <a:r>
              <a:rPr lang="id-ID" dirty="0"/>
              <a:t> – misalnya kalender dan buku alamat;</a:t>
            </a:r>
          </a:p>
          <a:p>
            <a:r>
              <a:rPr lang="id-ID" dirty="0"/>
              <a:t>2.word processing </a:t>
            </a:r>
            <a:r>
              <a:rPr lang="id-ID" dirty="0" err="1"/>
              <a:t>application</a:t>
            </a:r>
            <a:r>
              <a:rPr lang="id-ID" dirty="0"/>
              <a:t> – dapat digunakan untuk membuat dokumen dan format dokumen yang menarik;</a:t>
            </a:r>
          </a:p>
          <a:p>
            <a:r>
              <a:rPr lang="id-ID" dirty="0"/>
              <a:t>3.spreadsheet </a:t>
            </a:r>
            <a:r>
              <a:rPr lang="id-ID" dirty="0" err="1"/>
              <a:t>application</a:t>
            </a:r>
            <a:r>
              <a:rPr lang="id-ID" dirty="0"/>
              <a:t> – dapat digunakan untuk membuat dokumen untuk mengelola dan mengorganisasikan data numerik;</a:t>
            </a:r>
          </a:p>
          <a:p>
            <a:r>
              <a:rPr lang="id-ID" dirty="0"/>
              <a:t>4.presentation </a:t>
            </a:r>
            <a:r>
              <a:rPr lang="id-ID" dirty="0" err="1"/>
              <a:t>application</a:t>
            </a:r>
            <a:r>
              <a:rPr lang="id-ID" dirty="0"/>
              <a:t> – untuk membuat tampilan presentasi;</a:t>
            </a:r>
          </a:p>
          <a:p>
            <a:r>
              <a:rPr lang="id-ID" dirty="0"/>
              <a:t>5.graphics </a:t>
            </a:r>
            <a:r>
              <a:rPr lang="id-ID" dirty="0" err="1"/>
              <a:t>application</a:t>
            </a:r>
            <a:r>
              <a:rPr lang="id-ID" dirty="0"/>
              <a:t> – untuk membuat gambar;</a:t>
            </a:r>
          </a:p>
          <a:p>
            <a:r>
              <a:rPr lang="id-ID" dirty="0"/>
              <a:t>6.database </a:t>
            </a:r>
            <a:r>
              <a:rPr lang="id-ID" dirty="0" err="1"/>
              <a:t>application</a:t>
            </a:r>
            <a:r>
              <a:rPr lang="id-ID" dirty="0"/>
              <a:t> – untuk mengembangkan basis data yang dapat mengorganisasikan dan menyimpan informasi dalam jumlah besar;</a:t>
            </a:r>
          </a:p>
          <a:p>
            <a:r>
              <a:rPr lang="id-ID" dirty="0"/>
              <a:t>7.communications </a:t>
            </a:r>
            <a:r>
              <a:rPr lang="id-ID" dirty="0" err="1"/>
              <a:t>programs</a:t>
            </a:r>
            <a:r>
              <a:rPr lang="id-ID" dirty="0"/>
              <a:t> – misalnya e-</a:t>
            </a:r>
            <a:r>
              <a:rPr lang="id-ID" dirty="0" err="1"/>
              <a:t>mail</a:t>
            </a:r>
            <a:r>
              <a:rPr lang="id-ID" dirty="0"/>
              <a:t>, perangkat lunak faksimile untuk mengirim dan menerima pesan;</a:t>
            </a:r>
          </a:p>
          <a:p>
            <a:r>
              <a:rPr lang="id-ID" dirty="0"/>
              <a:t>8.multimedia </a:t>
            </a:r>
            <a:r>
              <a:rPr lang="id-ID" dirty="0" err="1"/>
              <a:t>application</a:t>
            </a:r>
            <a:r>
              <a:rPr lang="id-ID" dirty="0"/>
              <a:t> – untuk membuat video dan musik;</a:t>
            </a:r>
          </a:p>
          <a:p>
            <a:r>
              <a:rPr lang="id-ID" dirty="0"/>
              <a:t>9.utilities – untuk melakukan pekerjaan terkait pemeliharaan ataupun meningkatkan sistem operasi komputer, misalnya anti-virus, </a:t>
            </a:r>
            <a:r>
              <a:rPr lang="id-ID" dirty="0" err="1"/>
              <a:t>firewall</a:t>
            </a:r>
            <a:r>
              <a:rPr lang="id-ID" dirty="0"/>
              <a:t>, dan lain sebagainya.</a:t>
            </a:r>
          </a:p>
          <a:p>
            <a:endParaRPr lang="id-ID" dirty="0"/>
          </a:p>
        </p:txBody>
      </p:sp>
    </p:spTree>
    <p:extLst>
      <p:ext uri="{BB962C8B-B14F-4D97-AF65-F5344CB8AC3E}">
        <p14:creationId xmlns:p14="http://schemas.microsoft.com/office/powerpoint/2010/main" val="4169496781"/>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PROSES PERSIAPAN DOKUMEN</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fontScale="85000" lnSpcReduction="20000"/>
          </a:bodyPr>
          <a:lstStyle/>
          <a:p>
            <a:pPr marL="0" indent="0">
              <a:buNone/>
            </a:pPr>
            <a:r>
              <a:rPr lang="id-ID" dirty="0"/>
              <a:t>Proses persiapan dokumen terkait fasilitas pendukungnya adalah sebagai berikut:</a:t>
            </a:r>
          </a:p>
          <a:p>
            <a:r>
              <a:rPr lang="id-ID" dirty="0"/>
              <a:t>1.Pembuatan Dokumen (</a:t>
            </a:r>
            <a:r>
              <a:rPr lang="id-ID" dirty="0" err="1"/>
              <a:t>Document</a:t>
            </a:r>
            <a:r>
              <a:rPr lang="id-ID" dirty="0"/>
              <a:t> </a:t>
            </a:r>
            <a:r>
              <a:rPr lang="id-ID" dirty="0" err="1"/>
              <a:t>Creation</a:t>
            </a:r>
            <a:r>
              <a:rPr lang="id-ID" dirty="0"/>
              <a:t>) – Awalan masuknya informasi terkait pembuatan dokumen. Biasanya didukung oleh aplikasi Word </a:t>
            </a:r>
            <a:r>
              <a:rPr lang="id-ID" dirty="0" err="1"/>
              <a:t>Processor</a:t>
            </a:r>
            <a:r>
              <a:rPr lang="id-ID" dirty="0"/>
              <a:t>, </a:t>
            </a:r>
            <a:r>
              <a:rPr lang="id-ID" dirty="0" err="1"/>
              <a:t>Text</a:t>
            </a:r>
            <a:r>
              <a:rPr lang="id-ID" dirty="0"/>
              <a:t> </a:t>
            </a:r>
            <a:r>
              <a:rPr lang="id-ID" dirty="0" err="1"/>
              <a:t>Formatters</a:t>
            </a:r>
            <a:r>
              <a:rPr lang="id-ID" dirty="0"/>
              <a:t>, </a:t>
            </a:r>
            <a:r>
              <a:rPr lang="id-ID" dirty="0" err="1"/>
              <a:t>Table</a:t>
            </a:r>
            <a:r>
              <a:rPr lang="id-ID" dirty="0"/>
              <a:t> </a:t>
            </a:r>
            <a:r>
              <a:rPr lang="id-ID" dirty="0" err="1"/>
              <a:t>and</a:t>
            </a:r>
            <a:r>
              <a:rPr lang="id-ID" dirty="0"/>
              <a:t> </a:t>
            </a:r>
            <a:r>
              <a:rPr lang="id-ID" dirty="0" err="1"/>
              <a:t>Equation</a:t>
            </a:r>
            <a:r>
              <a:rPr lang="id-ID" dirty="0"/>
              <a:t> </a:t>
            </a:r>
            <a:r>
              <a:rPr lang="id-ID" dirty="0" err="1"/>
              <a:t>Processor</a:t>
            </a:r>
            <a:r>
              <a:rPr lang="id-ID" dirty="0"/>
              <a:t>. </a:t>
            </a:r>
            <a:r>
              <a:rPr lang="id-ID" dirty="0" err="1"/>
              <a:t>Drawing</a:t>
            </a:r>
            <a:r>
              <a:rPr lang="id-ID" dirty="0"/>
              <a:t>, </a:t>
            </a:r>
            <a:r>
              <a:rPr lang="id-ID" dirty="0" err="1"/>
              <a:t>and</a:t>
            </a:r>
            <a:r>
              <a:rPr lang="id-ID" dirty="0"/>
              <a:t> Art </a:t>
            </a:r>
            <a:r>
              <a:rPr lang="id-ID" dirty="0" err="1"/>
              <a:t>Package</a:t>
            </a:r>
            <a:r>
              <a:rPr lang="id-ID" dirty="0"/>
              <a:t>;</a:t>
            </a:r>
          </a:p>
          <a:p>
            <a:r>
              <a:rPr lang="id-ID" dirty="0"/>
              <a:t>2.Penyempurnaan Dokumen (</a:t>
            </a:r>
            <a:r>
              <a:rPr lang="id-ID" dirty="0" err="1"/>
              <a:t>Documen</a:t>
            </a:r>
            <a:r>
              <a:rPr lang="id-ID" dirty="0"/>
              <a:t> </a:t>
            </a:r>
            <a:r>
              <a:rPr lang="id-ID" dirty="0" err="1"/>
              <a:t>Polishing</a:t>
            </a:r>
            <a:r>
              <a:rPr lang="id-ID" dirty="0"/>
              <a:t>) – Proses untuk memperbaiki tulisan dan presentasi/tampilan dokumen agar dapat lebih mudah untuk dipahami isinya. Proses yang ada di dalamnya antara lain seperti memperbaiki tata kalimat dan menghapus kalimat yang redudansi atau diulang-ulang. Perangkat lunak seperti kamus dan pemeriksa struktur kalimat maupun kata dapat digunakan pada proses ini;</a:t>
            </a:r>
          </a:p>
          <a:p>
            <a:r>
              <a:rPr lang="id-ID" dirty="0"/>
              <a:t>3.Pencetakan Dokumen (</a:t>
            </a:r>
            <a:r>
              <a:rPr lang="id-ID" dirty="0" err="1"/>
              <a:t>Document</a:t>
            </a:r>
            <a:r>
              <a:rPr lang="id-ID" dirty="0"/>
              <a:t> </a:t>
            </a:r>
            <a:r>
              <a:rPr lang="id-ID" dirty="0" err="1"/>
              <a:t>Production</a:t>
            </a:r>
            <a:r>
              <a:rPr lang="id-ID" dirty="0"/>
              <a:t>) – proses untuk mempersiapkan dokumen untuk dicetak secara profesional. Proses ini didukung oleh beberapa perangkat lunak seperti desktop-</a:t>
            </a:r>
            <a:r>
              <a:rPr lang="id-ID" dirty="0" err="1"/>
              <a:t>publishing</a:t>
            </a:r>
            <a:r>
              <a:rPr lang="id-ID" dirty="0"/>
              <a:t> </a:t>
            </a:r>
            <a:r>
              <a:rPr lang="id-ID" dirty="0" err="1"/>
              <a:t>packages</a:t>
            </a:r>
            <a:r>
              <a:rPr lang="id-ID" dirty="0"/>
              <a:t>, </a:t>
            </a:r>
            <a:r>
              <a:rPr lang="id-ID" dirty="0" err="1"/>
              <a:t>artwork</a:t>
            </a:r>
            <a:r>
              <a:rPr lang="id-ID" dirty="0"/>
              <a:t> </a:t>
            </a:r>
            <a:r>
              <a:rPr lang="id-ID" dirty="0" err="1"/>
              <a:t>packages</a:t>
            </a:r>
            <a:r>
              <a:rPr lang="id-ID" dirty="0"/>
              <a:t>, dan </a:t>
            </a:r>
            <a:r>
              <a:rPr lang="id-ID" dirty="0" err="1"/>
              <a:t>type-styling</a:t>
            </a:r>
            <a:r>
              <a:rPr lang="id-ID" dirty="0"/>
              <a:t>.</a:t>
            </a:r>
          </a:p>
          <a:p>
            <a:endParaRPr lang="id-ID" dirty="0"/>
          </a:p>
        </p:txBody>
      </p:sp>
    </p:spTree>
    <p:extLst>
      <p:ext uri="{BB962C8B-B14F-4D97-AF65-F5344CB8AC3E}">
        <p14:creationId xmlns:p14="http://schemas.microsoft.com/office/powerpoint/2010/main" val="116766330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lstStyle/>
          <a:p>
            <a:r>
              <a:rPr lang="id-ID" dirty="0"/>
              <a:t> </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a:bodyPr>
          <a:lstStyle/>
          <a:p>
            <a:pPr marL="0" indent="0" algn="ctr">
              <a:buNone/>
            </a:pPr>
            <a:r>
              <a:rPr lang="id-ID" sz="6000" dirty="0"/>
              <a:t> Terima kasih</a:t>
            </a:r>
          </a:p>
        </p:txBody>
      </p:sp>
    </p:spTree>
    <p:extLst>
      <p:ext uri="{BB962C8B-B14F-4D97-AF65-F5344CB8AC3E}">
        <p14:creationId xmlns:p14="http://schemas.microsoft.com/office/powerpoint/2010/main" val="1884983817"/>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2971</TotalTime>
  <Words>600</Words>
  <Application>Microsoft Macintosh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Britannic Bold</vt:lpstr>
      <vt:lpstr>Calibri</vt:lpstr>
      <vt:lpstr>Calibri Light</vt:lpstr>
      <vt:lpstr>Century Gothic</vt:lpstr>
      <vt:lpstr>Office Theme</vt:lpstr>
      <vt:lpstr>PowerPoint Presentation</vt:lpstr>
      <vt:lpstr>Pendahuluan Analisis Sistem</vt:lpstr>
      <vt:lpstr>TEKNIK PENGUMPULAN DATA</vt:lpstr>
      <vt:lpstr>JENIS KEBUTUHAN</vt:lpstr>
      <vt:lpstr>Dokumentasi</vt:lpstr>
      <vt:lpstr>PowerPoint Presentation</vt:lpstr>
      <vt:lpstr>PROSES PERSIAPAN DOKUMEN</vt:lpstr>
      <vt:lpstr>PROSES PERSIAPAN DOKUMEN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Fitria Amastini, S.Kom., M.T.I.</cp:lastModifiedBy>
  <cp:revision>187</cp:revision>
  <dcterms:created xsi:type="dcterms:W3CDTF">2018-01-15T03:36:45Z</dcterms:created>
  <dcterms:modified xsi:type="dcterms:W3CDTF">2023-03-01T03:57:36Z</dcterms:modified>
</cp:coreProperties>
</file>