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71" r:id="rId4"/>
    <p:sldId id="272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30" autoAdjust="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FF502-55E4-40A7-B8B9-019A639A219E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DE070-8B48-4B25-99A3-108D88F9B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6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3DD617-6359-4ADA-974D-7CC774EA6C1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99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6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0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004F-299B-411C-9CA5-288D55D0283C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8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3" name="whoosh.wav"/>
          </p:stSnd>
        </p:sndAc>
      </p:transition>
    </mc:Choice>
    <mc:Fallback xmlns="">
      <p:transition spd="slow">
        <p:blinds dir="vert"/>
        <p:sndAc>
          <p:stSnd>
            <p:snd r:embed="rId15" name="whoosh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9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8B2E021C-F2B5-470F-BA90-8F3C01E9B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894" y="1656396"/>
            <a:ext cx="8572500" cy="89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id-ID" sz="2400" b="1" dirty="0"/>
              <a:t>MATERI PENGAYAAAN </a:t>
            </a:r>
          </a:p>
          <a:p>
            <a:pPr algn="ctr">
              <a:buNone/>
            </a:pPr>
            <a:r>
              <a:rPr lang="id-ID" sz="2400" b="1" dirty="0"/>
              <a:t>MSIM4201 SISTEM OPERASI</a:t>
            </a:r>
            <a:endParaRPr lang="id-ID" sz="2400" dirty="0">
              <a:effectLst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7D4CDBD-5EC8-4365-A58B-3C437FF80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194" y="4909317"/>
            <a:ext cx="4047904" cy="109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176" b="1" dirty="0" err="1">
                <a:latin typeface="Century Gothic" panose="020B0502020202020204" pitchFamily="34" charset="0"/>
              </a:rPr>
              <a:t>Sistem</a:t>
            </a:r>
            <a:r>
              <a:rPr lang="en-US" altLang="en-US" sz="2176" b="1" dirty="0">
                <a:latin typeface="Century Gothic" panose="020B0502020202020204" pitchFamily="34" charset="0"/>
              </a:rPr>
              <a:t> </a:t>
            </a:r>
            <a:r>
              <a:rPr lang="en-US" altLang="en-US" sz="2176" b="1" dirty="0" err="1">
                <a:latin typeface="Century Gothic" panose="020B0502020202020204" pitchFamily="34" charset="0"/>
              </a:rPr>
              <a:t>Informasi</a:t>
            </a:r>
            <a:endParaRPr lang="en-US" altLang="en-US" sz="2176" b="1" dirty="0">
              <a:latin typeface="Century Gothic" panose="020B0502020202020204" pitchFamily="34" charset="0"/>
            </a:endParaRPr>
          </a:p>
          <a:p>
            <a:pPr algn="ctr" eaLnBrk="1" hangingPunct="1"/>
            <a:r>
              <a:rPr lang="id-ID" altLang="en-US" sz="2176" b="1" dirty="0">
                <a:latin typeface="Century Gothic" panose="020B0502020202020204" pitchFamily="34" charset="0"/>
              </a:rPr>
              <a:t>Fakultas Sains dan Teknologi</a:t>
            </a:r>
            <a:endParaRPr lang="en-US" altLang="en-US" sz="2176" b="1" dirty="0">
              <a:latin typeface="Century Gothic" panose="020B0502020202020204" pitchFamily="34" charset="0"/>
            </a:endParaRPr>
          </a:p>
          <a:p>
            <a:pPr algn="ctr" eaLnBrk="1" hangingPunct="1"/>
            <a:r>
              <a:rPr lang="en-US" altLang="en-US" sz="2176" b="1" dirty="0" err="1">
                <a:latin typeface="Century Gothic" panose="020B0502020202020204" pitchFamily="34" charset="0"/>
              </a:rPr>
              <a:t>Universitas</a:t>
            </a:r>
            <a:r>
              <a:rPr lang="en-US" altLang="en-US" sz="2176" b="1" dirty="0">
                <a:latin typeface="Century Gothic" panose="020B0502020202020204" pitchFamily="34" charset="0"/>
              </a:rPr>
              <a:t> Terbuka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8A999-A9AC-4969-983B-AEFAE83D05FC}"/>
              </a:ext>
            </a:extLst>
          </p:cNvPr>
          <p:cNvSpPr/>
          <p:nvPr/>
        </p:nvSpPr>
        <p:spPr>
          <a:xfrm>
            <a:off x="2836507" y="443369"/>
            <a:ext cx="9318171" cy="750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769DE-2A5D-4AD6-AA5B-A4CCB6BA4112}"/>
              </a:ext>
            </a:extLst>
          </p:cNvPr>
          <p:cNvSpPr txBox="1"/>
          <p:nvPr/>
        </p:nvSpPr>
        <p:spPr>
          <a:xfrm>
            <a:off x="3190403" y="3059668"/>
            <a:ext cx="56614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id-ID" sz="4000" dirty="0"/>
              <a:t>SESI 2 </a:t>
            </a:r>
          </a:p>
          <a:p>
            <a:pPr algn="ctr">
              <a:spcBef>
                <a:spcPct val="0"/>
              </a:spcBef>
              <a:buNone/>
            </a:pPr>
            <a:r>
              <a:rPr lang="id-ID" sz="4000" dirty="0"/>
              <a:t>Komponen Sistem Operasi</a:t>
            </a:r>
            <a:endParaRPr lang="id-ID" altLang="en-US" sz="5400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4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3" name="whoosh.wav"/>
          </p:stSnd>
        </p:sndAc>
      </p:transition>
    </mc:Choice>
    <mc:Fallback xmlns="">
      <p:transition spd="slow">
        <p:blinds dir="vert"/>
        <p:sndAc>
          <p:stSnd>
            <p:snd r:embed="rId9" name="whoo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>
            <a:normAutofit/>
          </a:bodyPr>
          <a:lstStyle/>
          <a:p>
            <a:r>
              <a:rPr lang="id-ID" dirty="0"/>
              <a:t>MODEL CLIENT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Tren dari sistem operasi modern adalah memindahkan kode ke lapisan yang lebih tinggi dan menghapusnya sebanyak mungkin dari sistem operasi sehingga akan meninggalkan </a:t>
            </a:r>
            <a:r>
              <a:rPr lang="id-ID" dirty="0" err="1"/>
              <a:t>kernel</a:t>
            </a:r>
            <a:r>
              <a:rPr lang="id-ID" dirty="0"/>
              <a:t> yang minimal. Konsep ini biasanya diimplementasikan dengan cara menjadikan fungsi-fungsi yang ada pada sistem operasi menjadi </a:t>
            </a:r>
            <a:r>
              <a:rPr lang="id-ID" i="1" dirty="0" err="1"/>
              <a:t>user</a:t>
            </a:r>
            <a:r>
              <a:rPr lang="id-ID" i="1" dirty="0"/>
              <a:t> </a:t>
            </a:r>
            <a:r>
              <a:rPr lang="id-ID" i="1" dirty="0" err="1"/>
              <a:t>proccess</a:t>
            </a:r>
            <a:r>
              <a:rPr lang="id-ID" dirty="0"/>
              <a:t>. Jika suatu proses minta untuk dilayani, misalkan saja satu blok berkas, maka </a:t>
            </a:r>
            <a:r>
              <a:rPr lang="id-ID" i="1" dirty="0" err="1"/>
              <a:t>user</a:t>
            </a:r>
            <a:r>
              <a:rPr lang="id-ID" i="1" dirty="0"/>
              <a:t> </a:t>
            </a:r>
            <a:r>
              <a:rPr lang="id-ID" i="1" dirty="0" err="1"/>
              <a:t>proccess</a:t>
            </a:r>
            <a:r>
              <a:rPr lang="id-ID" dirty="0"/>
              <a:t> (</a:t>
            </a:r>
            <a:r>
              <a:rPr lang="id-ID" dirty="0" err="1"/>
              <a:t>disini</a:t>
            </a:r>
            <a:r>
              <a:rPr lang="id-ID" dirty="0"/>
              <a:t> dinamakan: </a:t>
            </a:r>
            <a:r>
              <a:rPr lang="id-ID" b="1" i="1" dirty="0" err="1"/>
              <a:t>client</a:t>
            </a:r>
            <a:r>
              <a:rPr lang="id-ID" b="1" i="1" dirty="0"/>
              <a:t> </a:t>
            </a:r>
            <a:r>
              <a:rPr lang="id-ID" b="1" i="1" dirty="0" err="1"/>
              <a:t>proccess</a:t>
            </a:r>
            <a:r>
              <a:rPr lang="id-ID" b="1" i="1" dirty="0"/>
              <a:t> </a:t>
            </a:r>
            <a:r>
              <a:rPr lang="id-ID" dirty="0"/>
              <a:t>) mengirim permintaan tersebut ke </a:t>
            </a:r>
            <a:r>
              <a:rPr lang="id-ID" i="1" dirty="0"/>
              <a:t>server </a:t>
            </a:r>
            <a:r>
              <a:rPr lang="id-ID" i="1" dirty="0" err="1"/>
              <a:t>proccess</a:t>
            </a:r>
            <a:r>
              <a:rPr lang="id-ID" dirty="0"/>
              <a:t> . </a:t>
            </a:r>
            <a:r>
              <a:rPr lang="id-ID" i="1" dirty="0"/>
              <a:t>Server </a:t>
            </a:r>
            <a:r>
              <a:rPr lang="id-ID" i="1" dirty="0" err="1"/>
              <a:t>proccess</a:t>
            </a:r>
            <a:r>
              <a:rPr lang="id-ID" dirty="0"/>
              <a:t> akan melayani permintaan tersebut kemudian mengirimkan jawabannya kembali</a:t>
            </a:r>
            <a:endParaRPr lang="id-ID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5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4" name="whoosh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>
            <a:normAutofit/>
          </a:bodyPr>
          <a:lstStyle/>
          <a:p>
            <a:endParaRPr lang="id-ID" dirty="0"/>
          </a:p>
        </p:txBody>
      </p:sp>
      <p:pic>
        <p:nvPicPr>
          <p:cNvPr id="6146" name="Picture 68">
            <a:extLst>
              <a:ext uri="{FF2B5EF4-FFF2-40B4-BE49-F238E27FC236}">
                <a16:creationId xmlns:a16="http://schemas.microsoft.com/office/drawing/2014/main" id="{24B3C294-CE7B-4525-825A-A097187B8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30" y="1762677"/>
            <a:ext cx="9106140" cy="283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29C608-57E1-4D98-8FEA-F2CC8EAE14AC}"/>
              </a:ext>
            </a:extLst>
          </p:cNvPr>
          <p:cNvSpPr/>
          <p:nvPr/>
        </p:nvSpPr>
        <p:spPr>
          <a:xfrm>
            <a:off x="4985760" y="4855300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id-ID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id-ID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id-ID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-Server</a:t>
            </a:r>
          </a:p>
        </p:txBody>
      </p:sp>
    </p:spTree>
    <p:extLst>
      <p:ext uri="{BB962C8B-B14F-4D97-AF65-F5344CB8AC3E}">
        <p14:creationId xmlns:p14="http://schemas.microsoft.com/office/powerpoint/2010/main" val="3358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4" name="whoosh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>
            <a:normAutofit fontScale="90000"/>
          </a:bodyPr>
          <a:lstStyle/>
          <a:p>
            <a:r>
              <a:rPr lang="id-ID" dirty="0"/>
              <a:t>DESAIN DAN IMPLEMENTASI SISTEM OPERASI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Tujuan Desain </a:t>
            </a:r>
          </a:p>
          <a:p>
            <a:r>
              <a:rPr lang="id-ID" dirty="0"/>
              <a:t>Mekanisme dan Kebijakan </a:t>
            </a:r>
          </a:p>
          <a:p>
            <a:r>
              <a:rPr lang="id-ID" dirty="0"/>
              <a:t>Implementasi </a:t>
            </a:r>
            <a:endParaRPr lang="id-ID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4" name="whoosh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/>
          <a:lstStyle/>
          <a:p>
            <a:r>
              <a:rPr lang="id-ID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6000" dirty="0"/>
              <a:t> Terima kasih</a:t>
            </a:r>
          </a:p>
        </p:txBody>
      </p:sp>
    </p:spTree>
    <p:extLst>
      <p:ext uri="{BB962C8B-B14F-4D97-AF65-F5344CB8AC3E}">
        <p14:creationId xmlns:p14="http://schemas.microsoft.com/office/powerpoint/2010/main" val="188498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>
            <a:normAutofit/>
          </a:bodyPr>
          <a:lstStyle/>
          <a:p>
            <a:r>
              <a:rPr lang="id-ID" dirty="0"/>
              <a:t>Komponen Sistem Operasi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MANAJEMEN PROSES</a:t>
            </a:r>
          </a:p>
          <a:p>
            <a:pPr lvl="1"/>
            <a:r>
              <a:rPr lang="id-ID" dirty="0"/>
              <a:t>Pembuatan atau Penghapusan Proses yang Dibuat oleh Pengguna atau Sistem</a:t>
            </a:r>
          </a:p>
          <a:p>
            <a:pPr lvl="1"/>
            <a:r>
              <a:rPr lang="id-ID" dirty="0"/>
              <a:t>Menunda dan Melanjutkan Proses</a:t>
            </a:r>
          </a:p>
          <a:p>
            <a:pPr lvl="1"/>
            <a:r>
              <a:rPr lang="fi-FI" dirty="0"/>
              <a:t>Kelengkapan Mekanisme untuk Sinkronisasi Proses</a:t>
            </a:r>
            <a:endParaRPr lang="id-ID" dirty="0"/>
          </a:p>
          <a:p>
            <a:pPr lvl="1"/>
            <a:r>
              <a:rPr lang="fi-FI" dirty="0"/>
              <a:t>Kelengkapan Mekanisme untuk Komunikasi Proses</a:t>
            </a:r>
            <a:endParaRPr lang="id-ID" dirty="0"/>
          </a:p>
          <a:p>
            <a:pPr lvl="1"/>
            <a:r>
              <a:rPr lang="id-ID" dirty="0"/>
              <a:t>Kelengkapan Mekanisme untuk Pengendalian </a:t>
            </a:r>
            <a:r>
              <a:rPr lang="id-ID" dirty="0" err="1"/>
              <a:t>Deadlock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6944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4" name="whoosh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>
            <a:normAutofit/>
          </a:bodyPr>
          <a:lstStyle/>
          <a:p>
            <a:r>
              <a:rPr lang="id-ID" dirty="0"/>
              <a:t>Komponen Sistem Operasi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MANAJEMEN MEMORI UTAMA</a:t>
            </a:r>
          </a:p>
          <a:p>
            <a:r>
              <a:rPr lang="id-ID" dirty="0"/>
              <a:t>MANAJEMEN MEMORI SEKUNDER</a:t>
            </a:r>
          </a:p>
          <a:p>
            <a:pPr lvl="1"/>
            <a:r>
              <a:rPr lang="id-ID" dirty="0"/>
              <a:t>Menyimpan Berkas secara Permanen</a:t>
            </a:r>
          </a:p>
          <a:p>
            <a:pPr lvl="1"/>
            <a:r>
              <a:rPr lang="id-ID" dirty="0"/>
              <a:t>Menyimpan Program yang Belum Dieksekusi Prosesor</a:t>
            </a:r>
          </a:p>
          <a:p>
            <a:pPr lvl="1"/>
            <a:r>
              <a:rPr lang="id-ID" dirty="0"/>
              <a:t>Memori Virtual</a:t>
            </a:r>
          </a:p>
          <a:p>
            <a:pPr lvl="0"/>
            <a:r>
              <a:rPr lang="id-ID" dirty="0">
                <a:solidFill>
                  <a:prstClr val="black"/>
                </a:solidFill>
              </a:rPr>
              <a:t>Manajemen I/O (</a:t>
            </a:r>
            <a:r>
              <a:rPr lang="id-ID" dirty="0" err="1">
                <a:solidFill>
                  <a:prstClr val="black"/>
                </a:solidFill>
              </a:rPr>
              <a:t>Input</a:t>
            </a:r>
            <a:r>
              <a:rPr lang="id-ID" dirty="0">
                <a:solidFill>
                  <a:prstClr val="black"/>
                </a:solidFill>
              </a:rPr>
              <a:t>/</a:t>
            </a:r>
            <a:r>
              <a:rPr lang="id-ID" dirty="0" err="1">
                <a:solidFill>
                  <a:prstClr val="black"/>
                </a:solidFill>
              </a:rPr>
              <a:t>Output</a:t>
            </a:r>
            <a:r>
              <a:rPr lang="id-ID" dirty="0">
                <a:solidFill>
                  <a:prstClr val="black"/>
                </a:solidFill>
              </a:rPr>
              <a:t>)</a:t>
            </a:r>
          </a:p>
          <a:p>
            <a:pPr lvl="0"/>
            <a:r>
              <a:rPr lang="id-ID" dirty="0"/>
              <a:t>Manajemen </a:t>
            </a:r>
            <a:r>
              <a:rPr lang="id-ID" dirty="0" err="1"/>
              <a:t>File</a:t>
            </a:r>
            <a:endParaRPr lang="id-ID" dirty="0"/>
          </a:p>
          <a:p>
            <a:pPr lvl="0"/>
            <a:r>
              <a:rPr lang="id-ID" dirty="0"/>
              <a:t>Proteksi dan Keamanan</a:t>
            </a:r>
          </a:p>
          <a:p>
            <a:pPr lvl="0"/>
            <a:r>
              <a:rPr lang="id-ID" dirty="0"/>
              <a:t>Manajemen Jaringan</a:t>
            </a:r>
          </a:p>
          <a:p>
            <a:pPr lvl="0"/>
            <a:r>
              <a:rPr lang="id-ID" i="1" dirty="0" err="1"/>
              <a:t>Command</a:t>
            </a:r>
            <a:r>
              <a:rPr lang="id-ID" i="1" dirty="0"/>
              <a:t>-Interpreter System</a:t>
            </a:r>
            <a:endParaRPr lang="id-ID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7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4" name="whoosh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>
            <a:normAutofit/>
          </a:bodyPr>
          <a:lstStyle/>
          <a:p>
            <a:r>
              <a:rPr lang="id-ID" dirty="0"/>
              <a:t>Struktur Sistem Operasi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>
                <a:solidFill>
                  <a:prstClr val="black"/>
                </a:solidFill>
              </a:rPr>
              <a:t>Struktur sistem operasi yang akan dijelaskan pada Kegiatan Belajar ini adalah struktur sederhana, sistem </a:t>
            </a:r>
            <a:r>
              <a:rPr lang="id-ID" dirty="0" err="1">
                <a:solidFill>
                  <a:prstClr val="black"/>
                </a:solidFill>
              </a:rPr>
              <a:t>monolithic</a:t>
            </a:r>
            <a:r>
              <a:rPr lang="id-ID" dirty="0">
                <a:solidFill>
                  <a:prstClr val="black"/>
                </a:solidFill>
              </a:rPr>
              <a:t>, sistem lapisan, mesin virtual, dan model </a:t>
            </a:r>
            <a:r>
              <a:rPr lang="id-ID" dirty="0" err="1">
                <a:solidFill>
                  <a:prstClr val="black"/>
                </a:solidFill>
              </a:rPr>
              <a:t>client</a:t>
            </a:r>
            <a:r>
              <a:rPr lang="id-ID" dirty="0">
                <a:solidFill>
                  <a:prstClr val="black"/>
                </a:solidFill>
              </a:rPr>
              <a:t> server.</a:t>
            </a:r>
          </a:p>
        </p:txBody>
      </p:sp>
    </p:spTree>
    <p:extLst>
      <p:ext uri="{BB962C8B-B14F-4D97-AF65-F5344CB8AC3E}">
        <p14:creationId xmlns:p14="http://schemas.microsoft.com/office/powerpoint/2010/main" val="124012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4" name="whoosh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>
            <a:normAutofit/>
          </a:bodyPr>
          <a:lstStyle/>
          <a:p>
            <a:r>
              <a:rPr lang="id-ID" dirty="0"/>
              <a:t>STRUKTUR SEDERHANA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2825" cy="4351338"/>
          </a:xfrm>
        </p:spPr>
        <p:txBody>
          <a:bodyPr>
            <a:normAutofit/>
          </a:bodyPr>
          <a:lstStyle/>
          <a:p>
            <a:r>
              <a:rPr lang="id-ID" dirty="0"/>
              <a:t>Sistem operasi dengan struktur sederhana adalah sistem operasi sangat kecil, sederhana dan memiliki banyak keterbatasan. Salah satu contoh sistem tersebut adalah MS-DOS</a:t>
            </a:r>
            <a:endParaRPr lang="id-ID" dirty="0">
              <a:solidFill>
                <a:prstClr val="black"/>
              </a:solidFill>
            </a:endParaRPr>
          </a:p>
        </p:txBody>
      </p:sp>
      <p:pic>
        <p:nvPicPr>
          <p:cNvPr id="2050" name="Picture 6">
            <a:extLst>
              <a:ext uri="{FF2B5EF4-FFF2-40B4-BE49-F238E27FC236}">
                <a16:creationId xmlns:a16="http://schemas.microsoft.com/office/drawing/2014/main" id="{5B952C03-6F71-4C37-A23B-C47113A9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326" y="1432410"/>
            <a:ext cx="3932825" cy="3802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32A91C-0D24-4B00-8887-1A9DF387213C}"/>
              </a:ext>
            </a:extLst>
          </p:cNvPr>
          <p:cNvSpPr/>
          <p:nvPr/>
        </p:nvSpPr>
        <p:spPr>
          <a:xfrm>
            <a:off x="7676748" y="5240924"/>
            <a:ext cx="259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id-ID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 sistem MS-DOS</a:t>
            </a:r>
          </a:p>
        </p:txBody>
      </p:sp>
    </p:spTree>
    <p:extLst>
      <p:ext uri="{BB962C8B-B14F-4D97-AF65-F5344CB8AC3E}">
        <p14:creationId xmlns:p14="http://schemas.microsoft.com/office/powerpoint/2010/main" val="4037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4" name="whoosh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>
            <a:normAutofit/>
          </a:bodyPr>
          <a:lstStyle/>
          <a:p>
            <a:r>
              <a:rPr lang="id-ID" dirty="0"/>
              <a:t>SISTEM MONOLITHIC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Pada dasarnya, sistem </a:t>
            </a:r>
            <a:r>
              <a:rPr lang="id-ID" dirty="0" err="1"/>
              <a:t>monolithic</a:t>
            </a:r>
            <a:r>
              <a:rPr lang="id-ID" dirty="0"/>
              <a:t> merupakan struktur sederhana yang dilengkapi dengan operasi </a:t>
            </a:r>
            <a:r>
              <a:rPr lang="id-ID" i="1" dirty="0" err="1"/>
              <a:t>dual</a:t>
            </a:r>
            <a:r>
              <a:rPr lang="id-ID" i="1" dirty="0"/>
              <a:t>-mode</a:t>
            </a:r>
            <a:endParaRPr lang="id-ID" dirty="0">
              <a:solidFill>
                <a:prstClr val="black"/>
              </a:solidFill>
            </a:endParaRPr>
          </a:p>
        </p:txBody>
      </p:sp>
      <p:pic>
        <p:nvPicPr>
          <p:cNvPr id="3074" name="Picture 66">
            <a:extLst>
              <a:ext uri="{FF2B5EF4-FFF2-40B4-BE49-F238E27FC236}">
                <a16:creationId xmlns:a16="http://schemas.microsoft.com/office/drawing/2014/main" id="{2DA7C16D-5FBC-47F3-9530-1D0469A8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61" y="2762802"/>
            <a:ext cx="6494878" cy="28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6EBD49-754F-4C27-9EED-09D681E4AC21}"/>
              </a:ext>
            </a:extLst>
          </p:cNvPr>
          <p:cNvSpPr/>
          <p:nvPr/>
        </p:nvSpPr>
        <p:spPr>
          <a:xfrm>
            <a:off x="4661152" y="5710240"/>
            <a:ext cx="2869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id-ID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Struktur </a:t>
            </a:r>
            <a:r>
              <a:rPr lang="id-ID" i="1" dirty="0" err="1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Monolithic</a:t>
            </a:r>
            <a:endParaRPr lang="id-ID" dirty="0">
              <a:latin typeface="Trebuchet MS" panose="020B06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08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4" name="whoosh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>
            <a:normAutofit/>
          </a:bodyPr>
          <a:lstStyle/>
          <a:p>
            <a:r>
              <a:rPr lang="id-ID" dirty="0"/>
              <a:t>SISTEM LAPISAN (LAYERED SYSTEM)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Teknik pendekatan terlapis pada dasarnya dibuat dengan cara membentuk sistem operasi menjadi bentuk modular. Dengan menggunakan pendekatan </a:t>
            </a:r>
            <a:r>
              <a:rPr lang="id-ID" i="1" dirty="0"/>
              <a:t>top-</a:t>
            </a:r>
            <a:r>
              <a:rPr lang="id-ID" i="1" dirty="0" err="1"/>
              <a:t>down</a:t>
            </a:r>
            <a:r>
              <a:rPr lang="id-ID" i="1" dirty="0"/>
              <a:t>, </a:t>
            </a:r>
            <a:r>
              <a:rPr lang="id-ID" dirty="0"/>
              <a:t>semua fungsi ditentukan dan dibagi menjadi komponen-komponen. </a:t>
            </a:r>
            <a:r>
              <a:rPr lang="id-ID" dirty="0" err="1"/>
              <a:t>Modularisasi</a:t>
            </a:r>
            <a:r>
              <a:rPr lang="id-ID" dirty="0"/>
              <a:t> sistem dilakukan dengan cara memecah sistem operasi menjadi beberapa lapis (tingkat)</a:t>
            </a:r>
            <a:endParaRPr lang="id-ID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8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4" name="whoosh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67">
            <a:extLst>
              <a:ext uri="{FF2B5EF4-FFF2-40B4-BE49-F238E27FC236}">
                <a16:creationId xmlns:a16="http://schemas.microsoft.com/office/drawing/2014/main" id="{A165EEE2-3FCF-4372-BD9E-7A5A0FC1D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63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6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4" name="whoosh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65BD-16AF-47E3-BE9B-53DCC95E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990" y="365126"/>
            <a:ext cx="8358809" cy="960092"/>
          </a:xfrm>
        </p:spPr>
        <p:txBody>
          <a:bodyPr>
            <a:normAutofit/>
          </a:bodyPr>
          <a:lstStyle/>
          <a:p>
            <a:r>
              <a:rPr lang="id-ID" dirty="0"/>
              <a:t>Mesin Virtual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D9E5-1DDC-42B3-A957-9582A186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10878" cy="4351338"/>
          </a:xfrm>
        </p:spPr>
        <p:txBody>
          <a:bodyPr>
            <a:normAutofit/>
          </a:bodyPr>
          <a:lstStyle/>
          <a:p>
            <a:r>
              <a:rPr lang="id-ID" dirty="0"/>
              <a:t>Konsep dasar dari mesin virtual ini tidak jauh berbeda pendekatan terlapis, hanya saja konsep ini memberikan sedikit tambahan berupa antarmuka yang menghubungkan perangkat keras dengan </a:t>
            </a:r>
            <a:r>
              <a:rPr lang="id-ID" dirty="0" err="1"/>
              <a:t>kernel</a:t>
            </a:r>
            <a:r>
              <a:rPr lang="id-ID" dirty="0"/>
              <a:t> untuk tiap-tiap proses</a:t>
            </a:r>
            <a:endParaRPr lang="id-ID" dirty="0">
              <a:solidFill>
                <a:prstClr val="black"/>
              </a:solidFill>
            </a:endParaRPr>
          </a:p>
        </p:txBody>
      </p:sp>
      <p:pic>
        <p:nvPicPr>
          <p:cNvPr id="5122" name="Picture 70">
            <a:extLst>
              <a:ext uri="{FF2B5EF4-FFF2-40B4-BE49-F238E27FC236}">
                <a16:creationId xmlns:a16="http://schemas.microsoft.com/office/drawing/2014/main" id="{77421528-8686-460D-92B5-04F6656EB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078" y="2045598"/>
            <a:ext cx="6756519" cy="310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681899-AC76-4646-A8E6-4C3F8389EBC2}"/>
              </a:ext>
            </a:extLst>
          </p:cNvPr>
          <p:cNvSpPr/>
          <p:nvPr/>
        </p:nvSpPr>
        <p:spPr>
          <a:xfrm>
            <a:off x="5379337" y="52291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id-ID" dirty="0"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Konsep Mesin Virtual: (a) Tanpa Mesin Virtual; (b) Dengan Mesin Virtual</a:t>
            </a:r>
          </a:p>
        </p:txBody>
      </p:sp>
    </p:spTree>
    <p:extLst>
      <p:ext uri="{BB962C8B-B14F-4D97-AF65-F5344CB8AC3E}">
        <p14:creationId xmlns:p14="http://schemas.microsoft.com/office/powerpoint/2010/main" val="371860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4" name="whoosh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371</Words>
  <Application>Microsoft Office PowerPoint</Application>
  <PresentationFormat>Widescreen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Britannic Bold</vt:lpstr>
      <vt:lpstr>Calibri</vt:lpstr>
      <vt:lpstr>Calibri Light</vt:lpstr>
      <vt:lpstr>Century Gothic</vt:lpstr>
      <vt:lpstr>Trebuchet MS</vt:lpstr>
      <vt:lpstr>Office Theme</vt:lpstr>
      <vt:lpstr>PowerPoint Presentation</vt:lpstr>
      <vt:lpstr>Komponen Sistem Operasi</vt:lpstr>
      <vt:lpstr>Komponen Sistem Operasi</vt:lpstr>
      <vt:lpstr>Struktur Sistem Operasi</vt:lpstr>
      <vt:lpstr>STRUKTUR SEDERHANA</vt:lpstr>
      <vt:lpstr>SISTEM MONOLITHIC</vt:lpstr>
      <vt:lpstr>SISTEM LAPISAN (LAYERED SYSTEM)</vt:lpstr>
      <vt:lpstr>PowerPoint Presentation</vt:lpstr>
      <vt:lpstr>Mesin Virtual</vt:lpstr>
      <vt:lpstr>MODEL CLIENT SERVER</vt:lpstr>
      <vt:lpstr>PowerPoint Presentation</vt:lpstr>
      <vt:lpstr>DESAIN DAN IMPLEMENTASI SISTEM OPERASI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 Nurdiana, S.Kom., M.Kom.</dc:creator>
  <cp:lastModifiedBy>Dian Nurdiana, S.Kom., M.Kom.</cp:lastModifiedBy>
  <cp:revision>2</cp:revision>
  <dcterms:created xsi:type="dcterms:W3CDTF">2020-08-31T06:41:02Z</dcterms:created>
  <dcterms:modified xsi:type="dcterms:W3CDTF">2020-08-31T06:44:40Z</dcterms:modified>
</cp:coreProperties>
</file>