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5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3DDDB-2DAC-4BF4-88DC-D822C61017B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E1052-9927-4DF6-8336-069CCCBD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5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B3C8-00F1-447B-9308-1885CD566218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B016-847D-4889-93BE-91B86CCE7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4347003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9B1CB-67F1-4EAA-82D8-419A7856EB5F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B016-847D-4889-93BE-91B86CCE7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58F50-E28C-465E-BAA3-F354E1A06A1A}" type="datetime1">
              <a:rPr lang="en-US" smtClean="0"/>
              <a:t>8/13/2019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B016-847D-4889-93BE-91B86CCE7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9937B-89EF-46A7-A864-BDDC73812D19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B016-847D-4889-93BE-91B86CCE7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2481-D917-4E74-986D-27AFDEA185AC}" type="datetime1">
              <a:rPr lang="en-US" smtClean="0"/>
              <a:t>8/13/2019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B016-847D-4889-93BE-91B86CCE7A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39873" cy="68522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09930" cy="41946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C0D7-E0E8-4AFF-8CFC-C637AF14138C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B016-847D-4889-93BE-91B86CCE7A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00599" eaLnBrk="1" hangingPunct="1">
        <a:defRPr>
          <a:latin typeface="+mn-lt"/>
          <a:ea typeface="+mn-ea"/>
          <a:cs typeface="+mn-cs"/>
        </a:defRPr>
      </a:lvl2pPr>
      <a:lvl3pPr marL="801197" eaLnBrk="1" hangingPunct="1">
        <a:defRPr>
          <a:latin typeface="+mn-lt"/>
          <a:ea typeface="+mn-ea"/>
          <a:cs typeface="+mn-cs"/>
        </a:defRPr>
      </a:lvl3pPr>
      <a:lvl4pPr marL="1201796" eaLnBrk="1" hangingPunct="1">
        <a:defRPr>
          <a:latin typeface="+mn-lt"/>
          <a:ea typeface="+mn-ea"/>
          <a:cs typeface="+mn-cs"/>
        </a:defRPr>
      </a:lvl4pPr>
      <a:lvl5pPr marL="1602395" eaLnBrk="1" hangingPunct="1">
        <a:defRPr>
          <a:latin typeface="+mn-lt"/>
          <a:ea typeface="+mn-ea"/>
          <a:cs typeface="+mn-cs"/>
        </a:defRPr>
      </a:lvl5pPr>
      <a:lvl6pPr marL="2002993" eaLnBrk="1" hangingPunct="1">
        <a:defRPr>
          <a:latin typeface="+mn-lt"/>
          <a:ea typeface="+mn-ea"/>
          <a:cs typeface="+mn-cs"/>
        </a:defRPr>
      </a:lvl6pPr>
      <a:lvl7pPr marL="2403592" eaLnBrk="1" hangingPunct="1">
        <a:defRPr>
          <a:latin typeface="+mn-lt"/>
          <a:ea typeface="+mn-ea"/>
          <a:cs typeface="+mn-cs"/>
        </a:defRPr>
      </a:lvl7pPr>
      <a:lvl8pPr marL="2804190" eaLnBrk="1" hangingPunct="1">
        <a:defRPr>
          <a:latin typeface="+mn-lt"/>
          <a:ea typeface="+mn-ea"/>
          <a:cs typeface="+mn-cs"/>
        </a:defRPr>
      </a:lvl8pPr>
      <a:lvl9pPr marL="3204789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00599" eaLnBrk="1" hangingPunct="1">
        <a:defRPr>
          <a:latin typeface="+mn-lt"/>
          <a:ea typeface="+mn-ea"/>
          <a:cs typeface="+mn-cs"/>
        </a:defRPr>
      </a:lvl2pPr>
      <a:lvl3pPr marL="801197" eaLnBrk="1" hangingPunct="1">
        <a:defRPr>
          <a:latin typeface="+mn-lt"/>
          <a:ea typeface="+mn-ea"/>
          <a:cs typeface="+mn-cs"/>
        </a:defRPr>
      </a:lvl3pPr>
      <a:lvl4pPr marL="1201796" eaLnBrk="1" hangingPunct="1">
        <a:defRPr>
          <a:latin typeface="+mn-lt"/>
          <a:ea typeface="+mn-ea"/>
          <a:cs typeface="+mn-cs"/>
        </a:defRPr>
      </a:lvl4pPr>
      <a:lvl5pPr marL="1602395" eaLnBrk="1" hangingPunct="1">
        <a:defRPr>
          <a:latin typeface="+mn-lt"/>
          <a:ea typeface="+mn-ea"/>
          <a:cs typeface="+mn-cs"/>
        </a:defRPr>
      </a:lvl5pPr>
      <a:lvl6pPr marL="2002993" eaLnBrk="1" hangingPunct="1">
        <a:defRPr>
          <a:latin typeface="+mn-lt"/>
          <a:ea typeface="+mn-ea"/>
          <a:cs typeface="+mn-cs"/>
        </a:defRPr>
      </a:lvl6pPr>
      <a:lvl7pPr marL="2403592" eaLnBrk="1" hangingPunct="1">
        <a:defRPr>
          <a:latin typeface="+mn-lt"/>
          <a:ea typeface="+mn-ea"/>
          <a:cs typeface="+mn-cs"/>
        </a:defRPr>
      </a:lvl7pPr>
      <a:lvl8pPr marL="2804190" eaLnBrk="1" hangingPunct="1">
        <a:defRPr>
          <a:latin typeface="+mn-lt"/>
          <a:ea typeface="+mn-ea"/>
          <a:cs typeface="+mn-cs"/>
        </a:defRPr>
      </a:lvl8pPr>
      <a:lvl9pPr marL="3204789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107996"/>
          </a:xfrm>
        </p:spPr>
        <p:txBody>
          <a:bodyPr/>
          <a:lstStyle/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738664"/>
          </a:xfrm>
        </p:spPr>
        <p:txBody>
          <a:bodyPr/>
          <a:lstStyle/>
          <a:p>
            <a:r>
              <a:rPr lang="en-US" sz="2800" dirty="0" err="1" smtClean="0"/>
              <a:t>Komputer</a:t>
            </a:r>
            <a:r>
              <a:rPr lang="en-US" sz="2800" dirty="0" smtClean="0"/>
              <a:t> 1 (SATS4111)</a:t>
            </a:r>
          </a:p>
          <a:p>
            <a:r>
              <a:rPr lang="en-US" dirty="0" err="1" smtClean="0"/>
              <a:t>Inisiasi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6CABB016-847D-4889-93BE-91B86CCE7A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74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6CABB016-847D-4889-93BE-91B86CCE7A6D}" type="slidenum">
              <a:rPr lang="en-US" smtClean="0"/>
              <a:t>10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066800"/>
            <a:ext cx="649605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62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6CABB016-847D-4889-93BE-91B86CCE7A6D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1532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3276600"/>
            <a:ext cx="8686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 </a:t>
            </a:r>
            <a:r>
              <a:rPr lang="en-US" sz="2000" i="1" dirty="0" smtClean="0"/>
              <a:t>default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ditentukan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Argumen</a:t>
            </a:r>
            <a:r>
              <a:rPr lang="en-US" sz="2000" dirty="0" smtClean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obyek</a:t>
            </a:r>
            <a:r>
              <a:rPr lang="en-US" sz="2000" dirty="0"/>
              <a:t> (data, </a:t>
            </a:r>
            <a:r>
              <a:rPr lang="en-US" sz="2000" dirty="0" err="1"/>
              <a:t>rumus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kumpulan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/>
              <a:t>di </a:t>
            </a:r>
            <a:r>
              <a:rPr lang="en-US" sz="2000" dirty="0" err="1"/>
              <a:t>dalam</a:t>
            </a:r>
            <a:r>
              <a:rPr lang="en-US" sz="2000" dirty="0"/>
              <a:t> R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sepasang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kurung</a:t>
            </a:r>
            <a:r>
              <a:rPr lang="en-US" sz="2000" dirty="0"/>
              <a:t> </a:t>
            </a:r>
            <a:r>
              <a:rPr lang="en-US" sz="2000" dirty="0" err="1"/>
              <a:t>dibelakangnya</a:t>
            </a:r>
            <a:r>
              <a:rPr lang="en-US" sz="2000" dirty="0"/>
              <a:t> </a:t>
            </a:r>
            <a:r>
              <a:rPr lang="en-US" sz="2000" dirty="0" err="1"/>
              <a:t>walaupun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memerlukan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Pilihan</a:t>
            </a:r>
            <a:r>
              <a:rPr lang="en-US" sz="2000" dirty="0" smtClean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i="1" dirty="0"/>
              <a:t>default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output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706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6427044" cy="1477328"/>
          </a:xfrm>
        </p:spPr>
        <p:txBody>
          <a:bodyPr/>
          <a:lstStyle/>
          <a:p>
            <a:r>
              <a:rPr lang="en-US" b="0" dirty="0" err="1"/>
              <a:t>mekanisme</a:t>
            </a:r>
            <a:r>
              <a:rPr lang="en-US" b="0" dirty="0"/>
              <a:t> </a:t>
            </a:r>
            <a:r>
              <a:rPr lang="en-US" b="0" dirty="0" err="1"/>
              <a:t>pemindahan</a:t>
            </a:r>
            <a:r>
              <a:rPr lang="en-US" b="0" dirty="0"/>
              <a:t> data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i="1" dirty="0" err="1"/>
              <a:t>harddisk</a:t>
            </a:r>
            <a:r>
              <a:rPr lang="en-US" b="0" i="1" dirty="0"/>
              <a:t> </a:t>
            </a:r>
            <a:r>
              <a:rPr lang="en-US" b="0" dirty="0" err="1"/>
              <a:t>ke</a:t>
            </a:r>
            <a:r>
              <a:rPr lang="en-US" b="0" dirty="0"/>
              <a:t> RAM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sebaliknya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6CABB016-847D-4889-93BE-91B86CCE7A6D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4" y="1676400"/>
            <a:ext cx="794385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608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6CABB016-847D-4889-93BE-91B86CCE7A6D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371600"/>
            <a:ext cx="365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Fungsi-fungsi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tersedia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R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direktori</a:t>
            </a:r>
            <a:r>
              <a:rPr lang="en-US" sz="2000" dirty="0"/>
              <a:t> R-3.5.1/library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Paket</a:t>
            </a:r>
            <a:r>
              <a:rPr lang="en-US" sz="2000" dirty="0" smtClean="0"/>
              <a:t> </a:t>
            </a:r>
            <a:r>
              <a:rPr lang="en-US" sz="2000" i="1" dirty="0"/>
              <a:t>base</a:t>
            </a:r>
            <a:r>
              <a:rPr lang="en-US" sz="2000" dirty="0"/>
              <a:t>: </a:t>
            </a:r>
            <a:r>
              <a:rPr lang="en-US" sz="2000" dirty="0" err="1"/>
              <a:t>sistem</a:t>
            </a:r>
            <a:r>
              <a:rPr lang="en-US" sz="2000" dirty="0"/>
              <a:t> inti R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fungsi-fungsi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R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r="50000" b="35383"/>
          <a:stretch/>
        </p:blipFill>
        <p:spPr bwMode="auto">
          <a:xfrm>
            <a:off x="4117258" y="1339645"/>
            <a:ext cx="4763729" cy="4726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117258" y="2362200"/>
            <a:ext cx="1064342" cy="372540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35052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Paket-paket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fungsi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dalam</a:t>
            </a:r>
            <a:r>
              <a:rPr lang="en-US" sz="2800" dirty="0" smtClean="0">
                <a:solidFill>
                  <a:srgbClr val="FF0000"/>
                </a:solidFill>
              </a:rPr>
              <a:t> 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5410200" y="3886200"/>
            <a:ext cx="228600" cy="2426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3" y="3549669"/>
            <a:ext cx="2900197" cy="231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057400" y="3982253"/>
            <a:ext cx="1484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Isi </a:t>
            </a:r>
            <a:r>
              <a:rPr lang="en-US" sz="2800" dirty="0" err="1" smtClean="0">
                <a:solidFill>
                  <a:srgbClr val="FF0000"/>
                </a:solidFill>
              </a:rPr>
              <a:t>paket</a:t>
            </a:r>
            <a:r>
              <a:rPr lang="en-US" sz="2800" dirty="0" smtClean="0">
                <a:solidFill>
                  <a:srgbClr val="FF0000"/>
                </a:solidFill>
              </a:rPr>
              <a:t> base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1828800" y="4337597"/>
            <a:ext cx="191889" cy="2344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50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2769989"/>
          </a:xfrm>
        </p:spPr>
        <p:txBody>
          <a:bodyPr/>
          <a:lstStyle/>
          <a:p>
            <a:pPr algn="just"/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: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: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pindah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. Nama </a:t>
            </a:r>
            <a:r>
              <a:rPr lang="en-US" dirty="0" err="1"/>
              <a:t>direktori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 </a:t>
            </a:r>
          </a:p>
          <a:p>
            <a:pPr marL="743499" lvl="1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(“bin”)</a:t>
            </a:r>
            <a:r>
              <a:rPr lang="en-US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menayangkan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6CABB016-847D-4889-93BE-91B86CCE7A6D}" type="slidenum">
              <a:rPr lang="en-US" smtClean="0"/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95800"/>
            <a:ext cx="503349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42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di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212365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i="1" dirty="0"/>
              <a:t>case </a:t>
            </a:r>
            <a:r>
              <a:rPr lang="en-US" i="1" dirty="0" err="1"/>
              <a:t>sensitive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/</a:t>
            </a:r>
            <a:r>
              <a:rPr lang="en-US" dirty="0" err="1"/>
              <a:t>kapital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Y </a:t>
            </a:r>
            <a:r>
              <a:rPr lang="en-US" dirty="0" err="1"/>
              <a:t>dan</a:t>
            </a:r>
            <a:r>
              <a:rPr lang="en-US" dirty="0"/>
              <a:t> y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 </a:t>
            </a:r>
            <a:r>
              <a:rPr lang="en-US" dirty="0" err="1" smtClean="0"/>
              <a:t>adalah</a:t>
            </a:r>
            <a:endParaRPr lang="en-US" dirty="0"/>
          </a:p>
          <a:p>
            <a:pPr marL="743499" lvl="1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kapital</a:t>
            </a:r>
            <a:r>
              <a:rPr lang="en-US" dirty="0"/>
              <a:t> (A, B, C, .... Z)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(a, </a:t>
            </a:r>
            <a:r>
              <a:rPr lang="en-US" dirty="0" err="1"/>
              <a:t>b,c</a:t>
            </a:r>
            <a:r>
              <a:rPr lang="en-US" dirty="0"/>
              <a:t>, ... </a:t>
            </a:r>
            <a:r>
              <a:rPr lang="en-US" dirty="0" smtClean="0"/>
              <a:t>z)</a:t>
            </a:r>
          </a:p>
          <a:p>
            <a:pPr marL="743499" lvl="1" indent="-342900" algn="just">
              <a:buFont typeface="Arial" panose="020B0604020202020204" pitchFamily="34" charset="0"/>
              <a:buChar char="•"/>
            </a:pPr>
            <a:r>
              <a:rPr lang="de-DE" dirty="0" smtClean="0"/>
              <a:t>diikuti </a:t>
            </a:r>
            <a:r>
              <a:rPr lang="de-DE" dirty="0"/>
              <a:t>oleh huruf, angka, titik, garis bawah.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6CABB016-847D-4889-93BE-91B86CCE7A6D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390250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 err="1" smtClean="0"/>
              <a:t>Contoh</a:t>
            </a:r>
            <a:r>
              <a:rPr lang="en-US" sz="2000" b="1" dirty="0" smtClean="0"/>
              <a:t> </a:t>
            </a:r>
            <a:r>
              <a:rPr lang="en-US" sz="2000" b="1" dirty="0" err="1"/>
              <a:t>penamaan</a:t>
            </a:r>
            <a:r>
              <a:rPr lang="en-US" sz="2000" b="1" dirty="0"/>
              <a:t> </a:t>
            </a:r>
            <a:r>
              <a:rPr lang="en-US" sz="2000" b="1" dirty="0" err="1"/>
              <a:t>objek</a:t>
            </a:r>
            <a:r>
              <a:rPr lang="en-US" sz="2000" b="1" dirty="0"/>
              <a:t> yang </a:t>
            </a:r>
            <a:r>
              <a:rPr lang="en-US" sz="2000" b="1" dirty="0" err="1"/>
              <a:t>benar</a:t>
            </a:r>
            <a:r>
              <a:rPr lang="en-US" sz="2000" b="1" dirty="0"/>
              <a:t>:</a:t>
            </a:r>
          </a:p>
          <a:p>
            <a:pPr algn="ctr"/>
            <a:r>
              <a:rPr lang="en-US" sz="2000" dirty="0"/>
              <a:t>Rata2, rata2, </a:t>
            </a:r>
            <a:r>
              <a:rPr lang="en-US" sz="2000" dirty="0" err="1"/>
              <a:t>rata_rata</a:t>
            </a:r>
            <a:r>
              <a:rPr lang="en-US" sz="2000" dirty="0"/>
              <a:t>, </a:t>
            </a:r>
            <a:r>
              <a:rPr lang="en-US" sz="2000" dirty="0" err="1"/>
              <a:t>rata.rata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86000" y="48006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 err="1" smtClean="0"/>
              <a:t>Contoh</a:t>
            </a:r>
            <a:r>
              <a:rPr lang="en-US" sz="2000" b="1" dirty="0" smtClean="0"/>
              <a:t> </a:t>
            </a:r>
            <a:r>
              <a:rPr lang="en-US" sz="2000" b="1" dirty="0" err="1"/>
              <a:t>penamaan</a:t>
            </a:r>
            <a:r>
              <a:rPr lang="en-US" sz="2000" b="1" dirty="0"/>
              <a:t> </a:t>
            </a:r>
            <a:r>
              <a:rPr lang="en-US" sz="2000" b="1" dirty="0" err="1"/>
              <a:t>objek</a:t>
            </a:r>
            <a:r>
              <a:rPr lang="en-US" sz="2000" b="1" dirty="0"/>
              <a:t> yang </a:t>
            </a:r>
            <a:r>
              <a:rPr lang="en-US" sz="2000" b="1" dirty="0" err="1"/>
              <a:t>salah</a:t>
            </a:r>
            <a:r>
              <a:rPr lang="en-US" sz="2000" b="1" dirty="0"/>
              <a:t>:</a:t>
            </a:r>
          </a:p>
          <a:p>
            <a:pPr algn="ctr"/>
            <a:r>
              <a:rPr lang="en-US" sz="2000" dirty="0"/>
              <a:t>2variabel, </a:t>
            </a:r>
            <a:r>
              <a:rPr lang="en-US" sz="2000" dirty="0" err="1"/>
              <a:t>variabel</a:t>
            </a:r>
            <a:r>
              <a:rPr lang="en-US" sz="2000" dirty="0"/>
              <a:t>*, _</a:t>
            </a:r>
            <a:r>
              <a:rPr lang="en-US" sz="2000" dirty="0" err="1"/>
              <a:t>variabel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5205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di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21544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operator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/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diletakkan</a:t>
            </a:r>
            <a:r>
              <a:rPr lang="en-US" dirty="0"/>
              <a:t> di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Contoh</a:t>
            </a:r>
            <a:r>
              <a:rPr lang="pt-BR" dirty="0"/>
              <a:t>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x &lt;-24 atau 24 -&gt; 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6CABB016-847D-4889-93BE-91B86CCE7A6D}" type="slidenum">
              <a:rPr lang="en-US" smtClean="0"/>
              <a:t>16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727668"/>
            <a:ext cx="19145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4038600"/>
            <a:ext cx="1463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konstanta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073270" y="4361765"/>
            <a:ext cx="441330" cy="210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4005932"/>
            <a:ext cx="1981201" cy="129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16360" y="4078069"/>
            <a:ext cx="1463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aritmatika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780030" y="4401234"/>
            <a:ext cx="441330" cy="210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68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di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153888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ls(pat = "...")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ls(pat = "^...")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kependekan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lists simply</a:t>
            </a:r>
            <a:r>
              <a:rPr lang="en-US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6CABB016-847D-4889-93BE-91B86CCE7A6D}" type="slidenum">
              <a:rPr lang="en-US" smtClean="0"/>
              <a:t>17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33800"/>
            <a:ext cx="6705600" cy="207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3581400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4114800"/>
            <a:ext cx="192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lain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8690" y="5487636"/>
            <a:ext cx="258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1387070" y="3766066"/>
            <a:ext cx="51793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724400" y="4375666"/>
            <a:ext cx="609600" cy="396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029200" y="5487636"/>
            <a:ext cx="46949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70587" y="5812100"/>
            <a:ext cx="24384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sajadibuat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output </a:t>
            </a:r>
            <a:r>
              <a:rPr lang="en-US" dirty="0" err="1"/>
              <a:t>fungsi</a:t>
            </a:r>
            <a:r>
              <a:rPr lang="en-US" dirty="0"/>
              <a:t> ls</a:t>
            </a:r>
          </a:p>
        </p:txBody>
      </p:sp>
    </p:spTree>
    <p:extLst>
      <p:ext uri="{BB962C8B-B14F-4D97-AF65-F5344CB8AC3E}">
        <p14:creationId xmlns:p14="http://schemas.microsoft.com/office/powerpoint/2010/main" val="556765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/>
          <a:lstStyle/>
          <a:p>
            <a:r>
              <a:rPr lang="en-US" dirty="0" err="1"/>
              <a:t>Penayangan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2154436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ls(pat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"^N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ls(pat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"u")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namanya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ls.str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)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6CABB016-847D-4889-93BE-91B86CCE7A6D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37338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ls(pat = "^N")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"Nama"  "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"NIM"  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ls(pat = "u")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character(0)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ls.str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Kelas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"XII A"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 : 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"Rudy"</a:t>
            </a:r>
          </a:p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87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NIM : 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"16382"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4572000"/>
            <a:ext cx="9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Ilustrasi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2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/>
          <a:lstStyle/>
          <a:p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6CABB016-847D-4889-93BE-91B86CCE7A6D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79644"/>
              </p:ext>
            </p:extLst>
          </p:nvPr>
        </p:nvGraphicFramePr>
        <p:xfrm>
          <a:off x="457200" y="1524000"/>
          <a:ext cx="8305800" cy="218122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09600"/>
                <a:gridCol w="3276600"/>
                <a:gridCol w="441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Pernyataan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Makna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</a:t>
                      </a:r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Menghapus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variabel</a:t>
                      </a:r>
                      <a:r>
                        <a:rPr lang="en-US" sz="2000" u="none" strike="noStrike" dirty="0">
                          <a:effectLst/>
                        </a:rPr>
                        <a:t> 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</a:t>
                      </a:r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x,y</a:t>
                      </a:r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Menghapus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variabel</a:t>
                      </a:r>
                      <a:r>
                        <a:rPr lang="en-US" sz="2000" u="none" strike="noStrike" dirty="0">
                          <a:effectLst/>
                        </a:rPr>
                        <a:t> x </a:t>
                      </a:r>
                      <a:r>
                        <a:rPr lang="en-US" sz="2000" u="none" strike="noStrike" dirty="0" err="1">
                          <a:effectLst/>
                        </a:rPr>
                        <a:t>dan</a:t>
                      </a:r>
                      <a:r>
                        <a:rPr lang="en-US" sz="2000" u="none" strike="noStrike" dirty="0">
                          <a:effectLst/>
                        </a:rPr>
                        <a:t> 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</a:t>
                      </a:r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(list=ls())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Menghapus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semua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obyek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dalam</a:t>
                      </a:r>
                      <a:r>
                        <a:rPr lang="en-US" sz="2000" u="none" strike="noStrike" dirty="0">
                          <a:effectLst/>
                        </a:rPr>
                        <a:t> Random Access </a:t>
                      </a:r>
                      <a:r>
                        <a:rPr lang="en-US" sz="2000" u="none" strike="noStrike" dirty="0" err="1">
                          <a:effectLst/>
                        </a:rPr>
                        <a:t>Memori</a:t>
                      </a:r>
                      <a:r>
                        <a:rPr lang="en-US" sz="2000" u="none" strike="noStrike" dirty="0">
                          <a:effectLst/>
                        </a:rPr>
                        <a:t>(RAM)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</a:t>
                      </a:r>
                      <a:r>
                        <a:rPr lang="en-US" sz="20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(list=ls(pat="^N"))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Menghapus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semua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obyek</a:t>
                      </a:r>
                      <a:r>
                        <a:rPr lang="en-US" sz="2000" u="none" strike="noStrike" dirty="0">
                          <a:effectLst/>
                        </a:rPr>
                        <a:t> yang </a:t>
                      </a:r>
                      <a:r>
                        <a:rPr lang="en-US" sz="2000" u="none" strike="noStrike" dirty="0" err="1">
                          <a:effectLst/>
                        </a:rPr>
                        <a:t>namanya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diawali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dengan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huruf</a:t>
                      </a:r>
                      <a:r>
                        <a:rPr lang="en-US" sz="2000" u="none" strike="noStrike" dirty="0">
                          <a:effectLst/>
                        </a:rPr>
                        <a:t> “N”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38600"/>
            <a:ext cx="4419600" cy="179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19600" y="5105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namanya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“N”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RAM</a:t>
            </a:r>
          </a:p>
        </p:txBody>
      </p:sp>
      <p:sp>
        <p:nvSpPr>
          <p:cNvPr id="7" name="Left Arrow 6"/>
          <p:cNvSpPr/>
          <p:nvPr/>
        </p:nvSpPr>
        <p:spPr>
          <a:xfrm rot="1819230">
            <a:off x="3660981" y="5105846"/>
            <a:ext cx="778346" cy="379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12311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Pengenalan dan Instalasi Perangkat Lunak dan Lingkungan Pemrograman </a:t>
            </a:r>
            <a:r>
              <a:rPr lang="sv-SE" dirty="0" smtClean="0"/>
              <a:t>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R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Pembuatan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Penayangan</a:t>
            </a:r>
            <a:r>
              <a:rPr lang="en-US" dirty="0" smtClean="0"/>
              <a:t>, </a:t>
            </a:r>
            <a:r>
              <a:rPr lang="en-US" dirty="0" err="1"/>
              <a:t>Penghapusan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nformasi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6CABB016-847D-4889-93BE-91B86CCE7A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9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/>
          <a:lstStyle/>
          <a:p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353943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dirty="0" smtClean="0"/>
              <a:t>Informasi </a:t>
            </a:r>
            <a:r>
              <a:rPr lang="sv-SE" dirty="0"/>
              <a:t>tersebut meliputi nama paket dimana paket-paket tersebut tergolong di dalamnya.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i-FI" dirty="0" smtClean="0"/>
              <a:t>Informasi </a:t>
            </a:r>
            <a:r>
              <a:rPr lang="fi-FI" dirty="0"/>
              <a:t>yang akan ditampilkan meliputi:</a:t>
            </a:r>
          </a:p>
          <a:p>
            <a:pPr marL="743499" lvl="1" indent="-342900" algn="just">
              <a:buFont typeface="Arial" panose="020B0604020202020204" pitchFamily="34" charset="0"/>
              <a:buChar char="•"/>
            </a:pPr>
            <a:r>
              <a:rPr lang="en-US" b="1" i="1" dirty="0" smtClean="0"/>
              <a:t>Description</a:t>
            </a:r>
            <a:r>
              <a:rPr lang="en-US" dirty="0"/>
              <a:t>,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.</a:t>
            </a:r>
          </a:p>
          <a:p>
            <a:pPr marL="743499" lvl="1" indent="-342900" algn="just">
              <a:buFont typeface="Arial" panose="020B0604020202020204" pitchFamily="34" charset="0"/>
              <a:buChar char="•"/>
            </a:pPr>
            <a:r>
              <a:rPr lang="en-US" b="1" i="1" dirty="0" smtClean="0"/>
              <a:t>Usage</a:t>
            </a:r>
            <a:r>
              <a:rPr lang="en-US" b="1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 err="1"/>
              <a:t>default</a:t>
            </a:r>
            <a:r>
              <a:rPr lang="en-US" dirty="0" err="1"/>
              <a:t>nya</a:t>
            </a:r>
            <a:r>
              <a:rPr lang="en-US" dirty="0"/>
              <a:t> (yang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); </a:t>
            </a:r>
            <a:r>
              <a:rPr lang="en-US" dirty="0" err="1"/>
              <a:t>untuk</a:t>
            </a:r>
            <a:r>
              <a:rPr lang="en-US" dirty="0"/>
              <a:t> operator </a:t>
            </a:r>
            <a:r>
              <a:rPr lang="en-US" dirty="0" err="1"/>
              <a:t>digunakan</a:t>
            </a:r>
            <a:r>
              <a:rPr lang="en-US" dirty="0"/>
              <a:t> yang </a:t>
            </a:r>
            <a:r>
              <a:rPr lang="en-US" dirty="0" err="1"/>
              <a:t>tipikal</a:t>
            </a:r>
            <a:r>
              <a:rPr lang="en-US" dirty="0"/>
              <a:t> (yang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).</a:t>
            </a:r>
          </a:p>
          <a:p>
            <a:pPr marL="743499" lvl="1" indent="-342900" algn="just">
              <a:buFont typeface="Arial" panose="020B0604020202020204" pitchFamily="34" charset="0"/>
              <a:buChar char="•"/>
            </a:pPr>
            <a:r>
              <a:rPr lang="en-US" b="1" i="1" dirty="0" smtClean="0"/>
              <a:t>Arguments</a:t>
            </a:r>
            <a:r>
              <a:rPr lang="en-US" b="1" i="1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argumennya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.</a:t>
            </a:r>
          </a:p>
          <a:p>
            <a:pPr marL="743499" lvl="1" indent="-342900" algn="just">
              <a:buFont typeface="Arial" panose="020B0604020202020204" pitchFamily="34" charset="0"/>
              <a:buChar char="•"/>
            </a:pPr>
            <a:r>
              <a:rPr lang="en-US" b="1" i="1" dirty="0" smtClean="0"/>
              <a:t>Details</a:t>
            </a:r>
            <a:r>
              <a:rPr lang="en-US" b="1" i="1" dirty="0"/>
              <a:t>,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ditanyakan</a:t>
            </a:r>
            <a:r>
              <a:rPr lang="en-US" dirty="0"/>
              <a:t>.</a:t>
            </a:r>
          </a:p>
          <a:p>
            <a:pPr marL="743499" lvl="1" indent="-342900" algn="just">
              <a:buFont typeface="Arial" panose="020B0604020202020204" pitchFamily="34" charset="0"/>
              <a:buChar char="•"/>
            </a:pPr>
            <a:r>
              <a:rPr lang="en-US" b="1" i="1" dirty="0" smtClean="0"/>
              <a:t>Value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obyeknya</a:t>
            </a:r>
            <a:r>
              <a:rPr lang="en-US" dirty="0"/>
              <a:t> </a:t>
            </a:r>
            <a:r>
              <a:rPr lang="en-US" dirty="0" err="1"/>
              <a:t>dikembalikan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operator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6CABB016-847D-4889-93BE-91B86CCE7A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6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/>
          <a:lstStyle/>
          <a:p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92333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help("mean")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(</a:t>
            </a:r>
            <a:r>
              <a:rPr lang="en-US" i="1" dirty="0"/>
              <a:t>trimmed</a:t>
            </a:r>
            <a:r>
              <a:rPr lang="en-US" dirty="0"/>
              <a:t>) </a:t>
            </a:r>
            <a:r>
              <a:rPr lang="en-US" i="1" dirty="0"/>
              <a:t>arithmetic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6CABB016-847D-4889-93BE-91B86CCE7A6D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9718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mean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581400"/>
            <a:ext cx="8991600" cy="543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927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/>
          <a:lstStyle/>
          <a:p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Bantuan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92333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help.search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cluster")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kmeans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6CABB016-847D-4889-93BE-91B86CCE7A6D}" type="slidenum">
              <a:rPr lang="en-US" smtClean="0"/>
              <a:t>22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8839200" cy="534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38600" y="4343400"/>
            <a:ext cx="45720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help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kata </a:t>
            </a:r>
            <a:r>
              <a:rPr lang="en-US" dirty="0" smtClean="0"/>
              <a:t>“cluster”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98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6CABB016-847D-4889-93BE-91B86CCE7A6D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81200" y="2514600"/>
            <a:ext cx="5386488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3200" b="1" i="0">
                <a:solidFill>
                  <a:srgbClr val="1F487C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6000" kern="0" smtClean="0"/>
              <a:t>Terima kasih </a:t>
            </a:r>
            <a:r>
              <a:rPr lang="en-US" sz="6000" kern="0" smtClean="0">
                <a:sym typeface="Wingdings" panose="05000000000000000000" pitchFamily="2" charset="2"/>
              </a:rPr>
              <a:t></a:t>
            </a:r>
            <a:endParaRPr lang="en-US" sz="6000" kern="0" dirty="0"/>
          </a:p>
        </p:txBody>
      </p:sp>
    </p:spTree>
    <p:extLst>
      <p:ext uri="{BB962C8B-B14F-4D97-AF65-F5344CB8AC3E}">
        <p14:creationId xmlns:p14="http://schemas.microsoft.com/office/powerpoint/2010/main" val="340972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6884244" cy="1477328"/>
          </a:xfrm>
        </p:spPr>
        <p:txBody>
          <a:bodyPr/>
          <a:lstStyle/>
          <a:p>
            <a:r>
              <a:rPr lang="sv-SE" dirty="0"/>
              <a:t>Pengenalan dan Instalasi Perangkat Lunak dan Lingkungan Pemrograman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3939540"/>
          </a:xfrm>
        </p:spPr>
        <p:txBody>
          <a:bodyPr/>
          <a:lstStyle/>
          <a:p>
            <a:pPr algn="just"/>
            <a:r>
              <a:rPr lang="en-US" sz="3600" b="1" dirty="0" smtClean="0"/>
              <a:t>R?</a:t>
            </a:r>
            <a:endParaRPr lang="en-US" b="1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,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R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Ross Ihaka </a:t>
            </a:r>
            <a:r>
              <a:rPr lang="en-US" dirty="0" err="1"/>
              <a:t>dan</a:t>
            </a:r>
            <a:r>
              <a:rPr lang="en-US" dirty="0"/>
              <a:t> Robert Gentleman.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open source yang di </a:t>
            </a:r>
            <a:r>
              <a:rPr lang="en-US" dirty="0" err="1"/>
              <a:t>antaranya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source program-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didistribusikan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gratis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6CABB016-847D-4889-93BE-91B86CCE7A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2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3077766"/>
          </a:xfrm>
        </p:spPr>
        <p:txBody>
          <a:bodyPr/>
          <a:lstStyle/>
          <a:p>
            <a:pPr algn="just"/>
            <a:r>
              <a:rPr lang="en-US" dirty="0"/>
              <a:t>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. R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, </a:t>
            </a:r>
            <a:r>
              <a:rPr lang="en-US" dirty="0" err="1" smtClean="0"/>
              <a:t>yakni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array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US" dirty="0"/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penampilan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monitor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/>
              <a:t>pemrograman</a:t>
            </a:r>
            <a:r>
              <a:rPr lang="en-US" dirty="0"/>
              <a:t> 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6CABB016-847D-4889-93BE-91B86CCE7A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6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990600"/>
            <a:ext cx="7955280" cy="61555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R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diinstal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R-3.2.1.</a:t>
            </a:r>
          </a:p>
          <a:p>
            <a:pPr marL="0" lvl="0" indent="0">
              <a:buNone/>
            </a:pPr>
            <a:r>
              <a:rPr lang="en-US" dirty="0" err="1" smtClean="0"/>
              <a:t>Jalankan</a:t>
            </a:r>
            <a:r>
              <a:rPr lang="en-US" dirty="0" smtClean="0"/>
              <a:t> R-3.2.1-win.exe</a:t>
            </a:r>
            <a:r>
              <a:rPr lang="id-ID" dirty="0" smtClean="0"/>
              <a:t> yang sudah didownload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" y="1639580"/>
            <a:ext cx="394335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4931143"/>
            <a:ext cx="29813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327" y="1639580"/>
            <a:ext cx="4886325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own Arrow 6"/>
          <p:cNvSpPr/>
          <p:nvPr/>
        </p:nvSpPr>
        <p:spPr>
          <a:xfrm>
            <a:off x="2640458" y="4372365"/>
            <a:ext cx="412124" cy="645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Down Arrow 7"/>
          <p:cNvSpPr/>
          <p:nvPr/>
        </p:nvSpPr>
        <p:spPr>
          <a:xfrm rot="14529662">
            <a:off x="3621946" y="4954085"/>
            <a:ext cx="476121" cy="95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/>
          <a:lstStyle/>
          <a:p>
            <a:r>
              <a:rPr lang="en-US" dirty="0" smtClean="0"/>
              <a:t>Install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8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16" y="1775944"/>
            <a:ext cx="4886325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15" y="2793377"/>
            <a:ext cx="4886325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94360" y="1030310"/>
            <a:ext cx="7955280" cy="745634"/>
          </a:xfrm>
        </p:spPr>
        <p:txBody>
          <a:bodyPr/>
          <a:lstStyle/>
          <a:p>
            <a:pPr marL="0" lvl="0" indent="0">
              <a:buNone/>
            </a:pPr>
            <a:r>
              <a:rPr lang="id-ID" dirty="0" smtClean="0"/>
              <a:t>Kemudian pilih </a:t>
            </a:r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2756079" y="1081156"/>
            <a:ext cx="1107583" cy="3863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 &gt;</a:t>
            </a:r>
            <a:endParaRPr lang="id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3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59" y="1048340"/>
            <a:ext cx="7955280" cy="406908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Pilih</a:t>
            </a:r>
            <a:r>
              <a:rPr lang="en-US" dirty="0"/>
              <a:t> Core Files </a:t>
            </a:r>
            <a:r>
              <a:rPr lang="en-US" dirty="0" err="1"/>
              <a:t>dan</a:t>
            </a:r>
            <a:r>
              <a:rPr lang="en-US" dirty="0"/>
              <a:t> 32-bit Files </a:t>
            </a:r>
            <a:r>
              <a:rPr lang="en-US" dirty="0" err="1"/>
              <a:t>untuk</a:t>
            </a:r>
            <a:r>
              <a:rPr lang="en-US" dirty="0"/>
              <a:t> Windows 32 bit,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64-bit Files </a:t>
            </a:r>
            <a:r>
              <a:rPr lang="en-US" dirty="0" err="1"/>
              <a:t>untuk</a:t>
            </a:r>
            <a:r>
              <a:rPr lang="en-US" dirty="0"/>
              <a:t> Windows 64 </a:t>
            </a:r>
            <a:r>
              <a:rPr lang="en-US" dirty="0" smtClean="0"/>
              <a:t>bit</a:t>
            </a:r>
            <a:r>
              <a:rPr lang="id-ID" dirty="0" smtClean="0"/>
              <a:t>. </a:t>
            </a:r>
            <a:r>
              <a:rPr lang="id-ID" dirty="0"/>
              <a:t>Kemudian pilih </a:t>
            </a:r>
          </a:p>
          <a:p>
            <a:pPr marL="0" lvl="0" indent="0" algn="just">
              <a:buNone/>
            </a:pP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3" y="2192495"/>
            <a:ext cx="4886325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278" y="2808534"/>
            <a:ext cx="4886325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975" y="2935175"/>
            <a:ext cx="4886325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ounded Rectangle 6"/>
          <p:cNvSpPr/>
          <p:nvPr/>
        </p:nvSpPr>
        <p:spPr>
          <a:xfrm>
            <a:off x="2796392" y="1735254"/>
            <a:ext cx="1107583" cy="3863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 &gt;</a:t>
            </a:r>
            <a:endParaRPr lang="id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030310"/>
            <a:ext cx="7955280" cy="5233330"/>
          </a:xfrm>
        </p:spPr>
        <p:txBody>
          <a:bodyPr/>
          <a:lstStyle/>
          <a:p>
            <a:pPr marL="0" indent="0" algn="just">
              <a:buNone/>
            </a:pPr>
            <a:r>
              <a:rPr lang="id-ID" dirty="0"/>
              <a:t>Pemasangan R-3.2.1 telah selesai. Berikut tampilan halaman awal R-3.2.1 dan siap untuk dijalankan.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1825110"/>
            <a:ext cx="8147364" cy="4717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26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6CABB016-847D-4889-93BE-91B86CCE7A6D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5151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806015"/>
      </p:ext>
    </p:extLst>
  </p:cSld>
  <p:clrMapOvr>
    <a:masterClrMapping/>
  </p:clrMapOvr>
</p:sld>
</file>

<file path=ppt/theme/theme1.xml><?xml version="1.0" encoding="utf-8"?>
<a:theme xmlns:a="http://schemas.openxmlformats.org/drawingml/2006/main" name="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</Template>
  <TotalTime>97</TotalTime>
  <Words>1016</Words>
  <Application>Microsoft Office PowerPoint</Application>
  <PresentationFormat>On-screen Show (4:3)</PresentationFormat>
  <Paragraphs>147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ut</vt:lpstr>
      <vt:lpstr>Mekanisme Kerja, Pembuatan Objek, dan Informasi Bantuan dalam Sistem R</vt:lpstr>
      <vt:lpstr>Outline</vt:lpstr>
      <vt:lpstr>Pengenalan dan Instalasi Perangkat Lunak dan Lingkungan Pemrograman R</vt:lpstr>
      <vt:lpstr>PowerPoint Presentation</vt:lpstr>
      <vt:lpstr>Install R</vt:lpstr>
      <vt:lpstr>PowerPoint Presentation</vt:lpstr>
      <vt:lpstr>PowerPoint Presentation</vt:lpstr>
      <vt:lpstr>PowerPoint Presentation</vt:lpstr>
      <vt:lpstr>Tampilan R</vt:lpstr>
      <vt:lpstr>Contoh Perintah dan Output</vt:lpstr>
      <vt:lpstr>Mekanisme Kerja Sistem R</vt:lpstr>
      <vt:lpstr>mekanisme pemindahan data dari harddisk ke RAM dan sebaliknya.</vt:lpstr>
      <vt:lpstr>Penggunaan Fungsi dalam R</vt:lpstr>
      <vt:lpstr>PowerPoint Presentation</vt:lpstr>
      <vt:lpstr>Penamaan Objek di R</vt:lpstr>
      <vt:lpstr>Pembuatan Objek di R</vt:lpstr>
      <vt:lpstr>Pembuatan Objek di R</vt:lpstr>
      <vt:lpstr>Penayangan objek</vt:lpstr>
      <vt:lpstr>Penghapusan Objek</vt:lpstr>
      <vt:lpstr>Pencarian Informasi Bantuan </vt:lpstr>
      <vt:lpstr>Pencarian Informasi Bantuan </vt:lpstr>
      <vt:lpstr>Pencarian Informasi Bantuan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Mekanisme Kerja, Pembuatan Objek, dan Informasi Bantuan dalam Sistem R</dc:title>
  <dc:creator>Septian</dc:creator>
  <cp:lastModifiedBy>Septian</cp:lastModifiedBy>
  <cp:revision>19</cp:revision>
  <dcterms:created xsi:type="dcterms:W3CDTF">2019-07-20T13:42:38Z</dcterms:created>
  <dcterms:modified xsi:type="dcterms:W3CDTF">2019-08-13T14:48:53Z</dcterms:modified>
</cp:coreProperties>
</file>