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2" r:id="rId15"/>
    <p:sldId id="269" r:id="rId16"/>
    <p:sldId id="270" r:id="rId17"/>
    <p:sldId id="271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45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D4C5B8-6794-4CCF-8A1B-4928E85C3C65}" type="datetimeFigureOut">
              <a:rPr lang="en-US" smtClean="0"/>
              <a:t>8/13/2019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18738A-29B5-4D97-814B-B24D38D182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9933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r>
              <a:rPr lang="en-US" smtClean="0"/>
              <a:t>Click to edit Master subtitle style</a:t>
            </a: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C1FC6-7C34-412D-8484-B9EDE9B05724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4347003"/>
          </a:xfrm>
        </p:spPr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AC3B13-A8E5-4495-91A7-FAAFC2A19DF0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30777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40CE5E-9D5C-4181-BC29-029933B65B89}" type="datetime1">
              <a:rPr lang="en-US" smtClean="0"/>
              <a:t>8/13/2019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 lIns="0" tIns="0" rIns="0" bIns="0"/>
          <a:lstStyle>
            <a:lvl1pPr>
              <a:defRPr sz="32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r>
              <a:rPr lang="en-US" smtClean="0"/>
              <a:t>Click to edit Master title style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0910D2-3A4C-49B7-B14E-7D15E1743049}" type="datetime1">
              <a:rPr lang="en-US" smtClean="0"/>
              <a:t>8/13/2019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28BBE3-0DBA-42E2-9935-C2FC78AAD199}" type="datetime1">
              <a:rPr lang="en-US" smtClean="0"/>
              <a:t>8/13/2019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39873" cy="6852244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1F487C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09930" cy="419460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3711EB-F3B8-4E20-945F-B925D3686B5B}" type="datetime1">
              <a:rPr lang="en-US" smtClean="0"/>
              <a:t>8/13/2019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2462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7F2B91-1371-43B8-B137-03646777B7D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00599" eaLnBrk="1" hangingPunct="1">
        <a:defRPr>
          <a:latin typeface="+mn-lt"/>
          <a:ea typeface="+mn-ea"/>
          <a:cs typeface="+mn-cs"/>
        </a:defRPr>
      </a:lvl2pPr>
      <a:lvl3pPr marL="801197" eaLnBrk="1" hangingPunct="1">
        <a:defRPr>
          <a:latin typeface="+mn-lt"/>
          <a:ea typeface="+mn-ea"/>
          <a:cs typeface="+mn-cs"/>
        </a:defRPr>
      </a:lvl3pPr>
      <a:lvl4pPr marL="1201796" eaLnBrk="1" hangingPunct="1">
        <a:defRPr>
          <a:latin typeface="+mn-lt"/>
          <a:ea typeface="+mn-ea"/>
          <a:cs typeface="+mn-cs"/>
        </a:defRPr>
      </a:lvl4pPr>
      <a:lvl5pPr marL="1602395" eaLnBrk="1" hangingPunct="1">
        <a:defRPr>
          <a:latin typeface="+mn-lt"/>
          <a:ea typeface="+mn-ea"/>
          <a:cs typeface="+mn-cs"/>
        </a:defRPr>
      </a:lvl5pPr>
      <a:lvl6pPr marL="2002993" eaLnBrk="1" hangingPunct="1">
        <a:defRPr>
          <a:latin typeface="+mn-lt"/>
          <a:ea typeface="+mn-ea"/>
          <a:cs typeface="+mn-cs"/>
        </a:defRPr>
      </a:lvl6pPr>
      <a:lvl7pPr marL="2403592" eaLnBrk="1" hangingPunct="1">
        <a:defRPr>
          <a:latin typeface="+mn-lt"/>
          <a:ea typeface="+mn-ea"/>
          <a:cs typeface="+mn-cs"/>
        </a:defRPr>
      </a:lvl7pPr>
      <a:lvl8pPr marL="2804190" eaLnBrk="1" hangingPunct="1">
        <a:defRPr>
          <a:latin typeface="+mn-lt"/>
          <a:ea typeface="+mn-ea"/>
          <a:cs typeface="+mn-cs"/>
        </a:defRPr>
      </a:lvl8pPr>
      <a:lvl9pPr marL="3204789" eaLnBrk="1" hangingPunct="1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Sistem</a:t>
            </a:r>
            <a:r>
              <a:rPr lang="en-US" dirty="0"/>
              <a:t> 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738664"/>
          </a:xfrm>
        </p:spPr>
        <p:txBody>
          <a:bodyPr/>
          <a:lstStyle/>
          <a:p>
            <a:r>
              <a:rPr lang="en-US" sz="2800" dirty="0" err="1"/>
              <a:t>Komputer</a:t>
            </a:r>
            <a:r>
              <a:rPr lang="en-US" sz="2800" dirty="0"/>
              <a:t> 1 (SATS4111)</a:t>
            </a:r>
          </a:p>
          <a:p>
            <a:r>
              <a:rPr lang="en-US" dirty="0" err="1" smtClean="0"/>
              <a:t>Inisiasi</a:t>
            </a:r>
            <a:r>
              <a:rPr lang="en-US" dirty="0" smtClean="0"/>
              <a:t> </a:t>
            </a: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050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10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10438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090" y="2284494"/>
            <a:ext cx="34167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/>
              <a:t>yang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sembarang</a:t>
            </a:r>
            <a:r>
              <a:rPr lang="en-US" dirty="0"/>
              <a:t> </a:t>
            </a:r>
            <a:r>
              <a:rPr lang="en-US" dirty="0" err="1" smtClean="0"/>
              <a:t>obyek</a:t>
            </a:r>
            <a:r>
              <a:rPr lang="en-US" dirty="0" smtClean="0"/>
              <a:t> </a:t>
            </a:r>
            <a:r>
              <a:rPr lang="en-US" dirty="0" err="1" smtClean="0"/>
              <a:t>termasuk</a:t>
            </a:r>
            <a:r>
              <a:rPr lang="en-US" dirty="0" smtClean="0"/>
              <a:t> </a:t>
            </a:r>
            <a:r>
              <a:rPr lang="en-US" dirty="0"/>
              <a:t>list </a:t>
            </a:r>
            <a:r>
              <a:rPr lang="en-US" dirty="0" err="1"/>
              <a:t>itu</a:t>
            </a:r>
            <a:r>
              <a:rPr lang="en-US" dirty="0"/>
              <a:t> </a:t>
            </a:r>
            <a:r>
              <a:rPr lang="en-US" dirty="0" err="1"/>
              <a:t>sendiri</a:t>
            </a:r>
            <a:r>
              <a:rPr lang="en-US" dirty="0"/>
              <a:t>.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600200"/>
            <a:ext cx="4343400" cy="3754874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Nama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c("X","XI","X","XII")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c(88,78,79,90)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x6 &lt;- list(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Nama,Kelas,Nilai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x6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[[1]]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 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[[2]]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"X"   "XI"  "X"   "XII"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[[3]]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88 78 79 90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(x6)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185725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Membaca File Data dalam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570208"/>
          </a:xfrm>
        </p:spPr>
        <p:txBody>
          <a:bodyPr/>
          <a:lstStyle/>
          <a:p>
            <a:pPr algn="just"/>
            <a:r>
              <a:rPr lang="en-US" sz="2800" b="1" dirty="0" err="1" smtClean="0"/>
              <a:t>Fungsi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untuk</a:t>
            </a:r>
            <a:r>
              <a:rPr lang="en-US" sz="2800" b="1" dirty="0" smtClean="0"/>
              <a:t> </a:t>
            </a:r>
            <a:r>
              <a:rPr lang="en-US" sz="2800" b="1" dirty="0" err="1" smtClean="0"/>
              <a:t>membaca</a:t>
            </a:r>
            <a:r>
              <a:rPr lang="en-US" sz="2800" b="1" dirty="0" smtClean="0"/>
              <a:t> data</a:t>
            </a: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read.table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 err="1" smtClean="0"/>
              <a:t>dalam</a:t>
            </a:r>
            <a:r>
              <a:rPr lang="en-US" dirty="0" smtClean="0"/>
              <a:t> format </a:t>
            </a:r>
            <a:r>
              <a:rPr lang="en-US" dirty="0" err="1"/>
              <a:t>tabel</a:t>
            </a:r>
            <a:r>
              <a:rPr lang="en-US" dirty="0"/>
              <a:t>. </a:t>
            </a:r>
            <a:r>
              <a:rPr lang="en-US" dirty="0" err="1"/>
              <a:t>Variannya</a:t>
            </a:r>
            <a:r>
              <a:rPr lang="en-US" dirty="0"/>
              <a:t>: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/>
              <a:t>csv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field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decimal point.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read.csv2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file </a:t>
            </a:r>
            <a:r>
              <a:rPr lang="en-US" dirty="0"/>
              <a:t>csv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pemisah</a:t>
            </a:r>
            <a:r>
              <a:rPr lang="en-US" dirty="0" smtClean="0"/>
              <a:t> field </a:t>
            </a:r>
            <a:r>
              <a:rPr lang="en-US" dirty="0" err="1" smtClean="0"/>
              <a:t>menggunakan</a:t>
            </a:r>
            <a:r>
              <a:rPr lang="en-US" dirty="0" smtClean="0"/>
              <a:t> ;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decimal point.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read.delim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delimited </a:t>
            </a:r>
            <a:r>
              <a:rPr lang="en-US" dirty="0"/>
              <a:t>file, </a:t>
            </a:r>
            <a:r>
              <a:rPr lang="en-US" dirty="0" err="1" smtClean="0"/>
              <a:t>dengan</a:t>
            </a:r>
            <a:r>
              <a:rPr lang="en-US" dirty="0" smtClean="0"/>
              <a:t> TAB </a:t>
            </a:r>
            <a:r>
              <a:rPr lang="en-US" dirty="0" err="1" smtClean="0"/>
              <a:t>sebagai</a:t>
            </a:r>
            <a:r>
              <a:rPr lang="en-US" dirty="0" smtClean="0"/>
              <a:t> delimiter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titik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decimal point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read.delim2</a:t>
            </a:r>
            <a:r>
              <a:rPr lang="en-US" dirty="0"/>
              <a:t>,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membaca</a:t>
            </a:r>
            <a:r>
              <a:rPr lang="en-US" dirty="0" smtClean="0"/>
              <a:t> delimited </a:t>
            </a:r>
            <a:r>
              <a:rPr lang="en-US" dirty="0"/>
              <a:t>file, </a:t>
            </a:r>
            <a:r>
              <a:rPr lang="en-US" dirty="0" err="1" smtClean="0"/>
              <a:t>dengan</a:t>
            </a:r>
            <a:r>
              <a:rPr lang="en-US" dirty="0" smtClean="0"/>
              <a:t> TAB </a:t>
            </a:r>
            <a:r>
              <a:rPr lang="en-US" dirty="0" err="1" smtClean="0"/>
              <a:t>sebagai</a:t>
            </a:r>
            <a:r>
              <a:rPr lang="en-US" dirty="0" smtClean="0"/>
              <a:t> delimiter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koma</a:t>
            </a:r>
            <a:r>
              <a:rPr lang="en-US" dirty="0" smtClean="0"/>
              <a:t> </a:t>
            </a:r>
            <a:r>
              <a:rPr lang="en-US" dirty="0" err="1" smtClean="0"/>
              <a:t>sebagai</a:t>
            </a:r>
            <a:r>
              <a:rPr lang="en-US" dirty="0" smtClean="0"/>
              <a:t> decimal </a:t>
            </a:r>
            <a:r>
              <a:rPr lang="en-US" dirty="0"/>
              <a:t>point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yang </a:t>
            </a:r>
            <a:r>
              <a:rPr lang="en-US" dirty="0" err="1"/>
              <a:t>berbeda-beda</a:t>
            </a:r>
            <a:r>
              <a:rPr lang="en-US" dirty="0"/>
              <a:t> </a:t>
            </a:r>
            <a:r>
              <a:rPr lang="en-US" dirty="0" err="1" smtClean="0"/>
              <a:t>misalnya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/>
              <a:t>, </a:t>
            </a:r>
            <a:r>
              <a:rPr lang="en-US" dirty="0" err="1"/>
              <a:t>matriks</a:t>
            </a:r>
            <a:r>
              <a:rPr lang="en-US" dirty="0"/>
              <a:t>, frame data, </a:t>
            </a:r>
            <a:r>
              <a:rPr lang="en-US" dirty="0" smtClean="0"/>
              <a:t>list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/>
              <a:t>lain-</a:t>
            </a:r>
            <a:r>
              <a:rPr lang="en-US" dirty="0" err="1"/>
              <a:t>lainnya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Membaca File Data dalam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81000" y="1295400"/>
            <a:ext cx="38100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err="1" smtClean="0"/>
              <a:t>Pada</a:t>
            </a:r>
            <a:r>
              <a:rPr lang="en-US" sz="2000" dirty="0" smtClean="0"/>
              <a:t> </a:t>
            </a:r>
            <a:r>
              <a:rPr lang="en-US" sz="2000" dirty="0" err="1" smtClean="0"/>
              <a:t>contoh</a:t>
            </a:r>
            <a:r>
              <a:rPr lang="en-US" sz="2000" dirty="0" smtClean="0"/>
              <a:t>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digunakan</a:t>
            </a:r>
            <a:r>
              <a:rPr lang="en-US" sz="2000" dirty="0" smtClean="0"/>
              <a:t> data </a:t>
            </a:r>
            <a:r>
              <a:rPr lang="en-US" sz="2000" dirty="0" err="1" smtClean="0"/>
              <a:t>nilai</a:t>
            </a:r>
            <a:r>
              <a:rPr lang="en-US" sz="2000" dirty="0" smtClean="0"/>
              <a:t> </a:t>
            </a:r>
            <a:r>
              <a:rPr lang="en-US" sz="2000" dirty="0" err="1" smtClean="0"/>
              <a:t>mahasiswa</a:t>
            </a:r>
            <a:r>
              <a:rPr lang="en-US" sz="2000" dirty="0" smtClean="0"/>
              <a:t> yang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file </a:t>
            </a:r>
            <a:r>
              <a:rPr lang="en-US" sz="2000" dirty="0"/>
              <a:t>csv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 smtClean="0"/>
              <a:t>File </a:t>
            </a:r>
            <a:r>
              <a:rPr lang="en-US" sz="2000" dirty="0" err="1" smtClean="0"/>
              <a:t>ini</a:t>
            </a:r>
            <a:r>
              <a:rPr lang="en-US" sz="2000" dirty="0" smtClean="0"/>
              <a:t> </a:t>
            </a:r>
            <a:r>
              <a:rPr lang="en-US" sz="2000" dirty="0" err="1" smtClean="0"/>
              <a:t>disimpan</a:t>
            </a:r>
            <a:r>
              <a:rPr lang="en-US" sz="2000" dirty="0" smtClean="0"/>
              <a:t> </a:t>
            </a:r>
            <a:r>
              <a:rPr lang="en-US" sz="2000" dirty="0" err="1" smtClean="0"/>
              <a:t>dalam</a:t>
            </a:r>
            <a:r>
              <a:rPr lang="en-US" sz="2000" dirty="0" smtClean="0"/>
              <a:t> </a:t>
            </a:r>
            <a:r>
              <a:rPr lang="en-US" sz="2000" dirty="0" err="1" smtClean="0"/>
              <a:t>direktori</a:t>
            </a:r>
            <a:r>
              <a:rPr lang="en-US" sz="2000" dirty="0" smtClean="0"/>
              <a:t> H</a:t>
            </a:r>
            <a:r>
              <a:rPr lang="en-US" sz="2000" dirty="0"/>
              <a:t>:\dataR </a:t>
            </a:r>
          </a:p>
        </p:txBody>
      </p:sp>
      <p:sp>
        <p:nvSpPr>
          <p:cNvPr id="6" name="Right Arrow 5"/>
          <p:cNvSpPr/>
          <p:nvPr/>
        </p:nvSpPr>
        <p:spPr>
          <a:xfrm>
            <a:off x="4419600" y="1828800"/>
            <a:ext cx="381000" cy="4572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1260987"/>
            <a:ext cx="2667000" cy="17035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609600" y="3452258"/>
            <a:ext cx="7924800" cy="28623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setwd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("H:/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data1&lt;-read.csv("nilai.csv")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data1$nim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G1 G2 G3 G4 G5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G1 G2 G3 G4 G5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data1$nama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Nia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Yuni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Aria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Budi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Levels: Aria Budi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Hadi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Nia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Yuni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data1$nilai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80 75 85 90 65</a:t>
            </a:r>
          </a:p>
        </p:txBody>
      </p:sp>
      <p:sp>
        <p:nvSpPr>
          <p:cNvPr id="8" name="Rectangle 7"/>
          <p:cNvSpPr/>
          <p:nvPr/>
        </p:nvSpPr>
        <p:spPr>
          <a:xfrm>
            <a:off x="5030238" y="3916180"/>
            <a:ext cx="3128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nim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030238" y="4791086"/>
            <a:ext cx="32967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003198" y="5654933"/>
            <a:ext cx="31604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 smtClean="0"/>
              <a:t>Menampilkan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>
            <a:off x="2956015" y="4065188"/>
            <a:ext cx="1844585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Arrow 13"/>
          <p:cNvSpPr/>
          <p:nvPr/>
        </p:nvSpPr>
        <p:spPr>
          <a:xfrm>
            <a:off x="2956014" y="4883419"/>
            <a:ext cx="1844585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/>
          <p:cNvSpPr/>
          <p:nvPr/>
        </p:nvSpPr>
        <p:spPr>
          <a:xfrm>
            <a:off x="2956015" y="5747266"/>
            <a:ext cx="1844585" cy="184666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7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492443"/>
          </a:xfrm>
        </p:spPr>
        <p:txBody>
          <a:bodyPr/>
          <a:lstStyle/>
          <a:p>
            <a:r>
              <a:rPr lang="en-US" dirty="0" err="1" smtClean="0"/>
              <a:t>Menulis</a:t>
            </a:r>
            <a:r>
              <a:rPr lang="en-US" dirty="0" smtClean="0"/>
              <a:t> File </a:t>
            </a: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371600"/>
            <a:ext cx="8586130" cy="4401205"/>
          </a:xfrm>
        </p:spPr>
        <p:txBody>
          <a:bodyPr/>
          <a:lstStyle/>
          <a:p>
            <a:pPr algn="just"/>
            <a:r>
              <a:rPr lang="en-US" sz="2200" dirty="0" err="1" smtClean="0"/>
              <a:t>Fungsi</a:t>
            </a:r>
            <a:r>
              <a:rPr lang="en-US" sz="2200" dirty="0" smtClean="0"/>
              <a:t> </a:t>
            </a:r>
            <a:r>
              <a:rPr lang="en-US" sz="22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write.table</a:t>
            </a:r>
            <a:r>
              <a:rPr lang="en-US" sz="2200" dirty="0" smtClean="0"/>
              <a:t> </a:t>
            </a:r>
            <a:r>
              <a:rPr lang="en-US" sz="2200" dirty="0" err="1" smtClean="0"/>
              <a:t>digunakan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untuk</a:t>
            </a:r>
            <a:r>
              <a:rPr lang="en-US" sz="2200" dirty="0" smtClean="0"/>
              <a:t> </a:t>
            </a:r>
            <a:r>
              <a:rPr lang="en-US" sz="2200" dirty="0" err="1"/>
              <a:t>menulis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</a:t>
            </a:r>
            <a:r>
              <a:rPr lang="en-US" sz="2200" dirty="0" err="1"/>
              <a:t>obyek</a:t>
            </a:r>
            <a:r>
              <a:rPr lang="en-US" sz="2200" dirty="0"/>
              <a:t> </a:t>
            </a:r>
            <a:r>
              <a:rPr lang="en-US" sz="2200" dirty="0" err="1"/>
              <a:t>dalam</a:t>
            </a:r>
            <a:r>
              <a:rPr lang="en-US" sz="2200" dirty="0"/>
              <a:t> file, </a:t>
            </a:r>
            <a:r>
              <a:rPr lang="en-US" sz="2200" dirty="0" err="1"/>
              <a:t>biasanya</a:t>
            </a:r>
            <a:r>
              <a:rPr lang="en-US" sz="2200" dirty="0"/>
              <a:t> </a:t>
            </a:r>
            <a:r>
              <a:rPr lang="en-US" sz="2200" dirty="0" err="1"/>
              <a:t>suatu</a:t>
            </a:r>
            <a:r>
              <a:rPr lang="en-US" sz="2200" dirty="0"/>
              <a:t> frame data, </a:t>
            </a:r>
            <a:r>
              <a:rPr lang="en-US" sz="2200" dirty="0" err="1"/>
              <a:t>namun</a:t>
            </a:r>
            <a:r>
              <a:rPr lang="en-US" sz="2200" dirty="0"/>
              <a:t> </a:t>
            </a:r>
            <a:r>
              <a:rPr lang="en-US" sz="2200" dirty="0" err="1"/>
              <a:t>bisa</a:t>
            </a:r>
            <a:r>
              <a:rPr lang="en-US" sz="2200" dirty="0"/>
              <a:t> juga </a:t>
            </a:r>
            <a:r>
              <a:rPr lang="en-US" sz="2200" dirty="0" err="1"/>
              <a:t>obyek-obyek</a:t>
            </a:r>
            <a:r>
              <a:rPr lang="en-US" sz="2200" dirty="0"/>
              <a:t> yang lain </a:t>
            </a:r>
            <a:r>
              <a:rPr lang="en-US" sz="2200" dirty="0" err="1"/>
              <a:t>seperti</a:t>
            </a:r>
            <a:r>
              <a:rPr lang="en-US" sz="2200" dirty="0"/>
              <a:t> </a:t>
            </a:r>
            <a:r>
              <a:rPr lang="en-US" sz="2200" dirty="0" err="1"/>
              <a:t>misalnya</a:t>
            </a:r>
            <a:r>
              <a:rPr lang="en-US" sz="2200" dirty="0"/>
              <a:t> </a:t>
            </a:r>
            <a:r>
              <a:rPr lang="en-US" sz="2200" dirty="0" err="1"/>
              <a:t>vektor</a:t>
            </a:r>
            <a:r>
              <a:rPr lang="en-US" sz="2200" dirty="0"/>
              <a:t> </a:t>
            </a:r>
            <a:r>
              <a:rPr lang="en-US" sz="2200" dirty="0" err="1"/>
              <a:t>dan</a:t>
            </a:r>
            <a:r>
              <a:rPr lang="en-US" sz="2200" dirty="0"/>
              <a:t> </a:t>
            </a:r>
            <a:r>
              <a:rPr lang="en-US" sz="2200" dirty="0" err="1"/>
              <a:t>matriks</a:t>
            </a:r>
            <a:r>
              <a:rPr lang="en-US" sz="2200" dirty="0"/>
              <a:t>.</a:t>
            </a:r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Variannya</a:t>
            </a:r>
            <a:r>
              <a:rPr lang="en-US" sz="2200" dirty="0" smtClean="0"/>
              <a:t> </a:t>
            </a:r>
            <a:r>
              <a:rPr lang="en-US" sz="2200" dirty="0" err="1" smtClean="0"/>
              <a:t>adalah</a:t>
            </a:r>
            <a:r>
              <a:rPr lang="en-US" sz="2200" dirty="0" smtClean="0"/>
              <a:t>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sz="2200" dirty="0"/>
              <a:t>,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decimal </a:t>
            </a:r>
            <a:r>
              <a:rPr lang="en-US" sz="2200" dirty="0"/>
              <a:t>point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koma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separator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write.csv2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en-US" sz="2200" dirty="0"/>
              <a:t>, </a:t>
            </a:r>
            <a:r>
              <a:rPr lang="en-US" sz="2200" dirty="0" err="1" smtClean="0"/>
              <a:t>menggunakan</a:t>
            </a:r>
            <a:r>
              <a:rPr lang="en-US" sz="2200" dirty="0" smtClean="0"/>
              <a:t> </a:t>
            </a:r>
            <a:r>
              <a:rPr lang="en-US" sz="2200" dirty="0" err="1" smtClean="0"/>
              <a:t>koma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decimal </a:t>
            </a:r>
            <a:r>
              <a:rPr lang="en-US" sz="2200" dirty="0"/>
              <a:t>point </a:t>
            </a:r>
            <a:r>
              <a:rPr lang="en-US" sz="2200" dirty="0" err="1" smtClean="0"/>
              <a:t>dan</a:t>
            </a:r>
            <a:r>
              <a:rPr lang="en-US" sz="2200" dirty="0" smtClean="0"/>
              <a:t> </a:t>
            </a:r>
            <a:r>
              <a:rPr lang="en-US" sz="2200" dirty="0" err="1" smtClean="0"/>
              <a:t>titik</a:t>
            </a:r>
            <a:r>
              <a:rPr lang="en-US" sz="2200" dirty="0" smtClean="0"/>
              <a:t> </a:t>
            </a:r>
            <a:r>
              <a:rPr lang="en-US" sz="2200" dirty="0" err="1" smtClean="0"/>
              <a:t>koma</a:t>
            </a:r>
            <a:r>
              <a:rPr lang="en-US" sz="2200" dirty="0" smtClean="0"/>
              <a:t> </a:t>
            </a:r>
            <a:r>
              <a:rPr lang="en-US" sz="2200" dirty="0" err="1" smtClean="0"/>
              <a:t>sebagai</a:t>
            </a:r>
            <a:r>
              <a:rPr lang="en-US" sz="2200" dirty="0" smtClean="0"/>
              <a:t> separator</a:t>
            </a:r>
            <a:endParaRPr lang="en-US" sz="2200" dirty="0"/>
          </a:p>
          <a:p>
            <a:pPr algn="just"/>
            <a:endParaRPr lang="en-US" sz="2200" dirty="0" smtClean="0"/>
          </a:p>
          <a:p>
            <a:pPr algn="just"/>
            <a:r>
              <a:rPr lang="en-US" sz="2200" dirty="0" err="1" smtClean="0"/>
              <a:t>Perintah</a:t>
            </a:r>
            <a:r>
              <a:rPr lang="en-US" sz="2200" dirty="0" smtClean="0"/>
              <a:t> </a:t>
            </a:r>
            <a:r>
              <a:rPr lang="en-US" sz="2200" dirty="0" err="1" smtClean="0"/>
              <a:t>berikut</a:t>
            </a:r>
            <a:r>
              <a:rPr lang="en-US" sz="2200" dirty="0" smtClean="0"/>
              <a:t> </a:t>
            </a:r>
            <a:r>
              <a:rPr lang="en-US" sz="2200" dirty="0" err="1" smtClean="0"/>
              <a:t>menulis</a:t>
            </a:r>
            <a:r>
              <a:rPr lang="en-US" sz="2200" dirty="0" smtClean="0"/>
              <a:t> </a:t>
            </a:r>
            <a:r>
              <a:rPr lang="en-US" sz="2200" dirty="0" err="1" smtClean="0"/>
              <a:t>isi</a:t>
            </a:r>
            <a:r>
              <a:rPr lang="en-US" sz="2200" dirty="0" smtClean="0"/>
              <a:t> </a:t>
            </a:r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data1</a:t>
            </a:r>
            <a:r>
              <a:rPr lang="en-US" sz="2200" dirty="0" smtClean="0"/>
              <a:t> </a:t>
            </a:r>
            <a:r>
              <a:rPr lang="en-US" sz="2200" dirty="0" err="1" smtClean="0"/>
              <a:t>pada</a:t>
            </a:r>
            <a:r>
              <a:rPr lang="en-US" sz="2200" dirty="0" smtClean="0"/>
              <a:t> slide </a:t>
            </a:r>
            <a:r>
              <a:rPr lang="en-US" sz="2200" dirty="0" err="1" smtClean="0"/>
              <a:t>halaman</a:t>
            </a:r>
            <a:r>
              <a:rPr lang="en-US" sz="2200" dirty="0" smtClean="0"/>
              <a:t> 12 </a:t>
            </a:r>
            <a:r>
              <a:rPr lang="en-US" sz="2200" dirty="0" err="1" smtClean="0"/>
              <a:t>ke</a:t>
            </a:r>
            <a:r>
              <a:rPr lang="en-US" sz="2200" dirty="0" smtClean="0"/>
              <a:t> </a:t>
            </a:r>
            <a:r>
              <a:rPr lang="en-US" sz="2200" dirty="0" err="1" smtClean="0"/>
              <a:t>dalam</a:t>
            </a:r>
            <a:r>
              <a:rPr lang="en-US" sz="2200" dirty="0" smtClean="0"/>
              <a:t> file </a:t>
            </a:r>
            <a:r>
              <a:rPr lang="en-US" sz="2200" dirty="0"/>
              <a:t>copy_nilai.csv:</a:t>
            </a:r>
          </a:p>
          <a:p>
            <a:pPr algn="just"/>
            <a:r>
              <a:rPr lang="en-US" sz="22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write.csv(data1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, file = "copy_nilai.csv")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817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6731844" cy="984885"/>
          </a:xfrm>
        </p:spPr>
        <p:txBody>
          <a:bodyPr/>
          <a:lstStyle/>
          <a:p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/>
              <a:t>Penting</a:t>
            </a:r>
            <a:r>
              <a:rPr lang="en-US" dirty="0" smtClean="0"/>
              <a:t> </a:t>
            </a:r>
            <a:r>
              <a:rPr lang="en-US" dirty="0" err="1"/>
              <a:t>Pembuatan</a:t>
            </a:r>
            <a:r>
              <a:rPr lang="en-US" dirty="0"/>
              <a:t> Data di R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8472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/>
              <a:t>’:’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teratur</a:t>
            </a:r>
            <a:endParaRPr lang="en-US" dirty="0"/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 smtClean="0"/>
              <a:t>Operator </a:t>
            </a:r>
            <a:r>
              <a:rPr lang="en-US" dirty="0"/>
              <a:t>’:’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prioritas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tinggi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aritmatik</a:t>
            </a:r>
            <a:r>
              <a:rPr lang="en-US" dirty="0"/>
              <a:t>, </a:t>
            </a:r>
            <a:r>
              <a:rPr lang="en-US" dirty="0" err="1"/>
              <a:t>artinya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’:’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dikerjakan</a:t>
            </a:r>
            <a:r>
              <a:rPr lang="en-US" dirty="0"/>
              <a:t> </a:t>
            </a:r>
            <a:r>
              <a:rPr lang="en-US" dirty="0" err="1"/>
              <a:t>lebih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b="1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dirty="0" err="1"/>
              <a:t>deretan</a:t>
            </a:r>
            <a:r>
              <a:rPr lang="en-US" dirty="0"/>
              <a:t> data </a:t>
            </a:r>
            <a:r>
              <a:rPr lang="en-US" dirty="0" err="1"/>
              <a:t>bilangan</a:t>
            </a:r>
            <a:r>
              <a:rPr lang="en-US" dirty="0"/>
              <a:t> </a:t>
            </a:r>
            <a:r>
              <a:rPr lang="en-US" dirty="0" err="1"/>
              <a:t>riil</a:t>
            </a:r>
            <a:r>
              <a:rPr lang="en-US" dirty="0"/>
              <a:t>. </a:t>
            </a:r>
            <a:r>
              <a:rPr lang="en-US" dirty="0" err="1"/>
              <a:t>Pola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 </a:t>
            </a:r>
            <a:r>
              <a:rPr lang="en-US" dirty="0" err="1"/>
              <a:t>penulisan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 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seq</a:t>
            </a:r>
            <a:r>
              <a:rPr lang="en-US" dirty="0" smtClean="0"/>
              <a:t>(</a:t>
            </a:r>
            <a:r>
              <a:rPr lang="en-US" dirty="0" err="1" smtClean="0"/>
              <a:t>suku-pertama</a:t>
            </a:r>
            <a:r>
              <a:rPr lang="en-US" dirty="0"/>
              <a:t>, </a:t>
            </a:r>
            <a:r>
              <a:rPr lang="en-US" dirty="0" err="1"/>
              <a:t>suku-terakhir</a:t>
            </a:r>
            <a:r>
              <a:rPr lang="en-US" dirty="0"/>
              <a:t>, </a:t>
            </a:r>
            <a:r>
              <a:rPr lang="en-US" dirty="0" err="1"/>
              <a:t>pertambahan</a:t>
            </a:r>
            <a:r>
              <a:rPr lang="en-US" dirty="0"/>
              <a:t>) </a:t>
            </a:r>
          </a:p>
          <a:p>
            <a:pPr marL="743499" lvl="1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seq</a:t>
            </a:r>
            <a:r>
              <a:rPr lang="en-US" dirty="0" smtClean="0"/>
              <a:t>(length=</a:t>
            </a:r>
            <a:r>
              <a:rPr lang="en-US" dirty="0" err="1" smtClean="0"/>
              <a:t>i</a:t>
            </a:r>
            <a:r>
              <a:rPr lang="en-US" dirty="0"/>
              <a:t>, from=m, to=s) </a:t>
            </a:r>
          </a:p>
          <a:p>
            <a:pPr lvl="1"/>
            <a:r>
              <a:rPr lang="en-US" dirty="0" smtClean="0"/>
              <a:t>     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, m 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s =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suku</a:t>
            </a:r>
            <a:r>
              <a:rPr lang="en-US" dirty="0"/>
              <a:t> </a:t>
            </a:r>
            <a:r>
              <a:rPr lang="en-US" dirty="0" err="1"/>
              <a:t>terakhir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n-NO" dirty="0" smtClean="0"/>
              <a:t>Fungsi </a:t>
            </a:r>
            <a:r>
              <a:rPr lang="nn-NO" b="1" dirty="0">
                <a:latin typeface="Courier New" panose="02070309020205020404" pitchFamily="49" charset="0"/>
                <a:cs typeface="Courier New" panose="02070309020205020404" pitchFamily="49" charset="0"/>
              </a:rPr>
              <a:t>c()</a:t>
            </a:r>
            <a:r>
              <a:rPr lang="nn-NO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n-NO" dirty="0" smtClean="0"/>
              <a:t>digunakan bila aturan </a:t>
            </a:r>
            <a:r>
              <a:rPr lang="nn-NO" dirty="0"/>
              <a:t>untuk membangun deret tidak </a:t>
            </a:r>
            <a:r>
              <a:rPr lang="nn-NO" dirty="0" smtClean="0"/>
              <a:t>ditentukan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/>
              <a:t>Fungsi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rep()</a:t>
            </a:r>
            <a:r>
              <a:rPr lang="en-US" b="1" dirty="0"/>
              <a:t> </a:t>
            </a:r>
            <a:r>
              <a:rPr lang="en-US" dirty="0" err="1"/>
              <a:t>dipakai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menghasilkan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.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umum</a:t>
            </a:r>
            <a:r>
              <a:rPr lang="en-US" dirty="0"/>
              <a:t>: rep(</a:t>
            </a:r>
            <a:r>
              <a:rPr lang="en-US" dirty="0" err="1"/>
              <a:t>elemen</a:t>
            </a:r>
            <a:r>
              <a:rPr lang="en-US" dirty="0"/>
              <a:t>, </a:t>
            </a:r>
            <a:r>
              <a:rPr lang="en-US" dirty="0" err="1"/>
              <a:t>jumlah-pengulangan</a:t>
            </a:r>
            <a:r>
              <a:rPr lang="en-US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 err="1"/>
              <a:t>membangun</a:t>
            </a:r>
            <a:r>
              <a:rPr lang="en-US" dirty="0"/>
              <a:t> </a:t>
            </a:r>
            <a:r>
              <a:rPr lang="en-US" i="1" dirty="0" err="1" smtClean="0"/>
              <a:t>fram</a:t>
            </a:r>
            <a:r>
              <a:rPr lang="en-US" i="1" dirty="0" smtClean="0"/>
              <a:t> </a:t>
            </a:r>
            <a:r>
              <a:rPr lang="en-US" i="1" dirty="0" err="1" smtClean="0"/>
              <a:t>e</a:t>
            </a:r>
            <a:r>
              <a:rPr lang="en-US" dirty="0" err="1" smtClean="0"/>
              <a:t>data</a:t>
            </a:r>
            <a:r>
              <a:rPr lang="en-US" dirty="0" smtClean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yang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kombinasinya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diberikan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 smtClean="0"/>
              <a:t>fungsi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885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Data di R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2769989"/>
          </a:xfrm>
        </p:spPr>
        <p:txBody>
          <a:bodyPr/>
          <a:lstStyle/>
          <a:p>
            <a:r>
              <a:rPr lang="en-US" sz="1800" dirty="0" smtClean="0"/>
              <a:t>#</a:t>
            </a:r>
            <a:r>
              <a:rPr lang="en-US" sz="1800" dirty="0" err="1" smtClean="0"/>
              <a:t>Penyiapan</a:t>
            </a:r>
            <a:r>
              <a:rPr lang="en-US" sz="1800" dirty="0" smtClean="0"/>
              <a:t> </a:t>
            </a:r>
            <a:r>
              <a:rPr lang="en-US" sz="1800" dirty="0" err="1" smtClean="0"/>
              <a:t>Variabel</a:t>
            </a:r>
            <a:r>
              <a:rPr lang="en-US" sz="1800" dirty="0" smtClean="0"/>
              <a:t>:</a:t>
            </a:r>
          </a:p>
          <a:p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&lt;- 1:5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Kota &lt;- c("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Bogor","Padang","Semarang","Jakarta","Aceh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IPM &lt;- c(70.1,68.9,70,72.9,67.5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seq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(from=10,to=20,length=5)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#</a:t>
            </a:r>
            <a:r>
              <a:rPr lang="en-US" sz="1800" dirty="0" err="1" smtClean="0">
                <a:latin typeface="+mj-lt"/>
                <a:cs typeface="Courier New" panose="02070309020205020404" pitchFamily="49" charset="0"/>
              </a:rPr>
              <a:t>Pembuatan</a:t>
            </a:r>
            <a:r>
              <a:rPr lang="en-US" sz="1800" dirty="0" smtClean="0">
                <a:latin typeface="+mj-lt"/>
                <a:cs typeface="Courier New" panose="02070309020205020404" pitchFamily="49" charset="0"/>
              </a:rPr>
              <a:t> data </a:t>
            </a:r>
            <a:r>
              <a:rPr lang="en-US" sz="1800" dirty="0" err="1" smtClean="0">
                <a:latin typeface="+mj-lt"/>
                <a:cs typeface="Courier New" panose="02070309020205020404" pitchFamily="49" charset="0"/>
              </a:rPr>
              <a:t>dengan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data2 &lt;- 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Nomor,Kota,IPM,X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data2</a:t>
            </a:r>
            <a:endParaRPr 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583858" y="1524000"/>
            <a:ext cx="4572000" cy="64633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deretan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sampai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5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smtClean="0"/>
              <a:t>vector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6" name="Left Arrow 5"/>
          <p:cNvSpPr/>
          <p:nvPr/>
        </p:nvSpPr>
        <p:spPr>
          <a:xfrm rot="21080690">
            <a:off x="2089506" y="1876983"/>
            <a:ext cx="1447800" cy="323165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0" y="2914471"/>
            <a:ext cx="27432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elemen</a:t>
            </a:r>
            <a:r>
              <a:rPr lang="en-US" dirty="0" smtClean="0"/>
              <a:t> </a:t>
            </a:r>
            <a:r>
              <a:rPr lang="en-US" dirty="0" err="1" smtClean="0"/>
              <a:t>dgn</a:t>
            </a:r>
            <a:r>
              <a:rPr lang="en-US" dirty="0" smtClean="0"/>
              <a:t> format yang </a:t>
            </a:r>
            <a:r>
              <a:rPr lang="en-US" dirty="0" err="1" smtClean="0"/>
              <a:t>sama</a:t>
            </a:r>
            <a:r>
              <a:rPr lang="en-US" dirty="0" smtClean="0"/>
              <a:t> (</a:t>
            </a:r>
            <a:r>
              <a:rPr lang="en-US" dirty="0" err="1" smtClean="0"/>
              <a:t>bentuk</a:t>
            </a:r>
            <a:r>
              <a:rPr lang="en-US" dirty="0" smtClean="0"/>
              <a:t> </a:t>
            </a:r>
            <a:r>
              <a:rPr lang="en-US" b="1" dirty="0" smtClean="0"/>
              <a:t>vector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9" name="Left Arrow 8"/>
          <p:cNvSpPr/>
          <p:nvPr/>
        </p:nvSpPr>
        <p:spPr>
          <a:xfrm rot="2076279">
            <a:off x="4921964" y="2985136"/>
            <a:ext cx="1204709" cy="270723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293167"/>
            <a:ext cx="1411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Ilustrasi</a:t>
            </a:r>
            <a:r>
              <a:rPr lang="en-US" sz="2400" b="1" dirty="0" smtClean="0"/>
              <a:t> 1</a:t>
            </a:r>
            <a:endParaRPr lang="en-US" sz="24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228600" y="2307246"/>
            <a:ext cx="7772400" cy="512154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096000" y="4395019"/>
            <a:ext cx="2743200" cy="1200329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deret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teratur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10 </a:t>
            </a:r>
            <a:r>
              <a:rPr lang="en-US" dirty="0" err="1" smtClean="0"/>
              <a:t>sampai</a:t>
            </a:r>
            <a:r>
              <a:rPr lang="en-US" dirty="0" smtClean="0"/>
              <a:t> 20 </a:t>
            </a:r>
            <a:r>
              <a:rPr lang="en-US" dirty="0" err="1" smtClean="0"/>
              <a:t>sebanyak</a:t>
            </a:r>
            <a:r>
              <a:rPr lang="en-US" dirty="0" smtClean="0"/>
              <a:t> 5 </a:t>
            </a:r>
            <a:r>
              <a:rPr lang="en-US" dirty="0" err="1" smtClean="0"/>
              <a:t>bilangan</a:t>
            </a:r>
            <a:endParaRPr lang="en-US" dirty="0"/>
          </a:p>
        </p:txBody>
      </p:sp>
      <p:sp>
        <p:nvSpPr>
          <p:cNvPr id="13" name="Left Arrow 12"/>
          <p:cNvSpPr/>
          <p:nvPr/>
        </p:nvSpPr>
        <p:spPr>
          <a:xfrm rot="2893570">
            <a:off x="4336893" y="3825900"/>
            <a:ext cx="2102280" cy="146251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4528548"/>
            <a:ext cx="4011969" cy="18722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5447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r>
              <a:rPr lang="en-US" dirty="0" smtClean="0"/>
              <a:t> </a:t>
            </a:r>
            <a:r>
              <a:rPr lang="en-US" dirty="0" err="1" smtClean="0"/>
              <a:t>Pembuatan</a:t>
            </a:r>
            <a:r>
              <a:rPr lang="en-US" dirty="0" smtClean="0"/>
              <a:t> Data di 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1293167"/>
            <a:ext cx="1411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/>
              <a:t>Ilustrasi</a:t>
            </a:r>
            <a:r>
              <a:rPr lang="en-US" sz="2400" b="1" dirty="0" smtClean="0"/>
              <a:t> 2</a:t>
            </a:r>
            <a:endParaRPr lang="en-US" sz="2400" b="1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013" y="1754832"/>
            <a:ext cx="261937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3505199" y="1752600"/>
            <a:ext cx="3822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Ingin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data3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di </a:t>
            </a:r>
            <a:r>
              <a:rPr lang="en-US" dirty="0" err="1" smtClean="0"/>
              <a:t>samping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505198" y="2260937"/>
            <a:ext cx="563880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Perlakuan1 &lt;- rep(c("A1","A2"),4)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Perlakuan2 &lt;- rep(rep(c("B1","B2"),each=2),2)</a:t>
            </a:r>
          </a:p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Ulangan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rep(c(1,2),each=4)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data3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(Perlakuan1,Perlakuan2,Ulangan)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data3</a:t>
            </a:r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512" y="3672971"/>
            <a:ext cx="328417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TextBox 17"/>
          <p:cNvSpPr txBox="1"/>
          <p:nvPr/>
        </p:nvSpPr>
        <p:spPr>
          <a:xfrm>
            <a:off x="292510" y="4114800"/>
            <a:ext cx="2743200" cy="9233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yg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</a:t>
            </a:r>
            <a:r>
              <a:rPr lang="en-US" dirty="0" err="1" smtClean="0"/>
              <a:t>pengulangan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didepannya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292510" y="5038441"/>
            <a:ext cx="371621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rep(c("A1","A2"),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4)</a:t>
            </a:r>
          </a:p>
          <a:p>
            <a:pPr marL="285750" indent="-285750">
              <a:buFont typeface="Wingdings"/>
              <a:buChar char="à"/>
            </a:pPr>
            <a:r>
              <a:rPr lang="en-US" sz="1400" dirty="0" err="1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Objek</a:t>
            </a:r>
            <a:r>
              <a:rPr lang="en-US" sz="1400" dirty="0" smtClean="0">
                <a:latin typeface="+mj-lt"/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c("A1","A2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 </a:t>
            </a:r>
            <a:r>
              <a:rPr lang="en-US" sz="1400" dirty="0" err="1" smtClean="0">
                <a:latin typeface="+mj-lt"/>
                <a:cs typeface="Courier New" panose="02070309020205020404" pitchFamily="49" charset="0"/>
              </a:rPr>
              <a:t>diulang</a:t>
            </a:r>
            <a:r>
              <a:rPr lang="en-US" sz="1400" dirty="0" smtClean="0">
                <a:latin typeface="+mj-lt"/>
                <a:cs typeface="Courier New" panose="02070309020205020404" pitchFamily="49" charset="0"/>
              </a:rPr>
              <a:t> 4 kali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rep(c(1,2),each=4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 </a:t>
            </a:r>
            <a:r>
              <a:rPr lang="en-US" sz="1400" dirty="0" err="1" smtClean="0">
                <a:cs typeface="Courier New" panose="02070309020205020404" pitchFamily="49" charset="0"/>
                <a:sym typeface="Wingdings" panose="05000000000000000000" pitchFamily="2" charset="2"/>
              </a:rPr>
              <a:t>Objek</a:t>
            </a:r>
            <a:r>
              <a:rPr lang="en-US" sz="1400" dirty="0" smtClean="0">
                <a:cs typeface="Courier New" panose="02070309020205020404" pitchFamily="49" charset="0"/>
                <a:sym typeface="Wingdings" panose="05000000000000000000" pitchFamily="2" charset="2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c(1,2) </a:t>
            </a:r>
            <a:r>
              <a:rPr lang="en-US" sz="1400" dirty="0" err="1">
                <a:cs typeface="Courier New" panose="02070309020205020404" pitchFamily="49" charset="0"/>
              </a:rPr>
              <a:t>diulang</a:t>
            </a:r>
            <a:r>
              <a:rPr lang="en-US" sz="1400" dirty="0"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cs typeface="Courier New" panose="02070309020205020404" pitchFamily="49" charset="0"/>
              </a:rPr>
              <a:t>masing-masing</a:t>
            </a:r>
            <a:r>
              <a:rPr lang="en-US" sz="1400" dirty="0" smtClean="0">
                <a:cs typeface="Courier New" panose="02070309020205020404" pitchFamily="49" charset="0"/>
              </a:rPr>
              <a:t> 4 kali</a:t>
            </a:r>
            <a:endParaRPr lang="en-US" sz="1400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184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33400" y="1524000"/>
            <a:ext cx="3555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33400" y="2044005"/>
            <a:ext cx="8001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data33 &lt;-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expand.grid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(Perlakuan1=c("A1","A2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 Perlakuan2=c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("B1","B2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"), </a:t>
            </a:r>
            <a:r>
              <a:rPr lang="en-US" sz="20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Ulangan</a:t>
            </a:r>
            <a:r>
              <a:rPr lang="en-US" sz="20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=c(1,2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895600"/>
            <a:ext cx="3922005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5257800" y="3752166"/>
            <a:ext cx="3733800" cy="92333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i="1" dirty="0" smtClean="0"/>
              <a:t>frame </a:t>
            </a:r>
            <a:r>
              <a:rPr lang="en-US" dirty="0" smtClean="0"/>
              <a:t>data yang </a:t>
            </a:r>
            <a:r>
              <a:rPr lang="en-US" dirty="0" err="1" smtClean="0"/>
              <a:t>terdiri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3 </a:t>
            </a:r>
            <a:r>
              <a:rPr lang="en-US" dirty="0" err="1" smtClean="0"/>
              <a:t>kolom</a:t>
            </a:r>
            <a:r>
              <a:rPr lang="en-US" dirty="0" smtClean="0"/>
              <a:t> yang </a:t>
            </a:r>
            <a:r>
              <a:rPr lang="en-US" dirty="0" err="1" smtClean="0"/>
              <a:t>isinya</a:t>
            </a:r>
            <a:r>
              <a:rPr lang="en-US" dirty="0" smtClean="0"/>
              <a:t> </a:t>
            </a:r>
            <a:r>
              <a:rPr lang="en-US" dirty="0" err="1" smtClean="0"/>
              <a:t>merupakan</a:t>
            </a:r>
            <a:r>
              <a:rPr lang="en-US" dirty="0" smtClean="0"/>
              <a:t> </a:t>
            </a:r>
            <a:r>
              <a:rPr lang="en-US" dirty="0" err="1" smtClean="0"/>
              <a:t>kombinasi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elemennya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 rot="1656981">
            <a:off x="5105400" y="3048000"/>
            <a:ext cx="1828800" cy="3810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691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6CABB016-847D-4889-93BE-91B86CCE7A6D}" type="slidenum">
              <a:rPr lang="en-US" smtClean="0"/>
              <a:t>18</a:t>
            </a:fld>
            <a:endParaRPr lang="en-US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981200" y="2514600"/>
            <a:ext cx="5386488" cy="923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eaLnBrk="1" hangingPunct="1">
              <a:defRPr sz="3200" b="1" i="0">
                <a:solidFill>
                  <a:srgbClr val="1F487C"/>
                </a:solidFill>
                <a:latin typeface="Calibri"/>
                <a:ea typeface="+mj-ea"/>
                <a:cs typeface="Calibri"/>
              </a:defRPr>
            </a:lvl1pPr>
          </a:lstStyle>
          <a:p>
            <a:pPr algn="r"/>
            <a:r>
              <a:rPr lang="en-US" sz="6000" kern="0" smtClean="0"/>
              <a:t>Terima kasih </a:t>
            </a:r>
            <a:r>
              <a:rPr lang="en-US" sz="6000" kern="0" smtClean="0">
                <a:sym typeface="Wingdings" panose="05000000000000000000" pitchFamily="2" charset="2"/>
              </a:rPr>
              <a:t></a:t>
            </a:r>
            <a:endParaRPr lang="en-US" sz="6000" kern="0" dirty="0"/>
          </a:p>
        </p:txBody>
      </p:sp>
    </p:spTree>
    <p:extLst>
      <p:ext uri="{BB962C8B-B14F-4D97-AF65-F5344CB8AC3E}">
        <p14:creationId xmlns:p14="http://schemas.microsoft.com/office/powerpoint/2010/main" val="2117090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1231106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jenis-jenis</a:t>
            </a:r>
            <a:r>
              <a:rPr lang="en-US" dirty="0" smtClean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operasi</a:t>
            </a:r>
            <a:r>
              <a:rPr lang="en-US" dirty="0"/>
              <a:t> </a:t>
            </a:r>
            <a:r>
              <a:rPr lang="en-US" dirty="0" err="1"/>
              <a:t>dasar</a:t>
            </a:r>
            <a:r>
              <a:rPr lang="en-US" dirty="0"/>
              <a:t> </a:t>
            </a:r>
            <a:r>
              <a:rPr lang="en-US" dirty="0" err="1"/>
              <a:t>aritmatika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R; </a:t>
            </a:r>
          </a:p>
          <a:p>
            <a:pPr marL="457200" indent="-457200">
              <a:buFont typeface="+mj-lt"/>
              <a:buAutoNum type="arabicPeriod"/>
            </a:pPr>
            <a:r>
              <a:rPr lang="pt-BR" dirty="0" smtClean="0"/>
              <a:t>membaca </a:t>
            </a:r>
            <a:r>
              <a:rPr lang="pt-BR" dirty="0"/>
              <a:t>dan menulis </a:t>
            </a:r>
            <a:r>
              <a:rPr lang="pt-BR" i="1" dirty="0"/>
              <a:t>file </a:t>
            </a:r>
            <a:r>
              <a:rPr lang="pt-BR" dirty="0"/>
              <a:t>data dalam R;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/>
              <a:t>data </a:t>
            </a:r>
            <a:r>
              <a:rPr lang="en-US" dirty="0" err="1"/>
              <a:t>dalam</a:t>
            </a:r>
            <a:r>
              <a:rPr lang="en-US" dirty="0"/>
              <a:t> R.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65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6503244" cy="1477328"/>
          </a:xfrm>
        </p:spPr>
        <p:txBody>
          <a:bodyPr/>
          <a:lstStyle/>
          <a:p>
            <a:r>
              <a:rPr lang="en-US" b="0" dirty="0" err="1"/>
              <a:t>Jenis-jenis</a:t>
            </a:r>
            <a:r>
              <a:rPr lang="en-US" b="0" dirty="0"/>
              <a:t> </a:t>
            </a:r>
            <a:r>
              <a:rPr lang="en-US" b="0" dirty="0" err="1"/>
              <a:t>Objek</a:t>
            </a:r>
            <a:r>
              <a:rPr lang="en-US" b="0" dirty="0"/>
              <a:t> </a:t>
            </a:r>
            <a:r>
              <a:rPr lang="en-US" b="0" dirty="0" err="1"/>
              <a:t>dan</a:t>
            </a:r>
            <a:r>
              <a:rPr lang="en-US" b="0" dirty="0"/>
              <a:t> </a:t>
            </a:r>
            <a:br>
              <a:rPr lang="en-US" b="0" dirty="0"/>
            </a:br>
            <a:r>
              <a:rPr lang="pt-BR" b="0" dirty="0"/>
              <a:t>Operasi Dasar Aritmetika dalam R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3570208"/>
          </a:xfrm>
        </p:spPr>
        <p:txBody>
          <a:bodyPr/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R </a:t>
            </a:r>
            <a:r>
              <a:rPr lang="en-US" dirty="0" err="1"/>
              <a:t>mempunyai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</a:t>
            </a:r>
            <a:r>
              <a:rPr lang="en-US" dirty="0" err="1"/>
              <a:t>atribut</a:t>
            </a:r>
            <a:r>
              <a:rPr lang="en-US" dirty="0"/>
              <a:t> </a:t>
            </a:r>
            <a:r>
              <a:rPr lang="en-US" dirty="0" err="1"/>
              <a:t>intrinsik</a:t>
            </a:r>
            <a:r>
              <a:rPr lang="en-US" dirty="0"/>
              <a:t> </a:t>
            </a:r>
            <a:r>
              <a:rPr lang="en-US" dirty="0" err="1"/>
              <a:t>yaitu</a:t>
            </a:r>
            <a:r>
              <a:rPr lang="en-US" dirty="0"/>
              <a:t> </a:t>
            </a:r>
            <a:r>
              <a:rPr lang="en-US" b="1" dirty="0" smtClean="0"/>
              <a:t>mode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err="1"/>
              <a:t>panjang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jenis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tipe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smtClean="0"/>
              <a:t>Mode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berupa</a:t>
            </a:r>
            <a:r>
              <a:rPr lang="en-US" dirty="0"/>
              <a:t> </a:t>
            </a:r>
            <a:r>
              <a:rPr lang="en-US" dirty="0" err="1"/>
              <a:t>numerik</a:t>
            </a:r>
            <a:r>
              <a:rPr lang="en-US" dirty="0"/>
              <a:t>, </a:t>
            </a:r>
            <a:r>
              <a:rPr lang="en-US" dirty="0" err="1" smtClean="0"/>
              <a:t>karakter</a:t>
            </a:r>
            <a:r>
              <a:rPr lang="en-US" dirty="0" smtClean="0"/>
              <a:t>/alpha </a:t>
            </a:r>
            <a:r>
              <a:rPr lang="en-US" dirty="0" err="1" smtClean="0"/>
              <a:t>numerik</a:t>
            </a:r>
            <a:r>
              <a:rPr lang="en-US" dirty="0"/>
              <a:t>, </a:t>
            </a:r>
            <a:r>
              <a:rPr lang="en-US" dirty="0" err="1"/>
              <a:t>komplek</a:t>
            </a:r>
            <a:r>
              <a:rPr lang="en-US" dirty="0"/>
              <a:t>, </a:t>
            </a:r>
            <a:r>
              <a:rPr lang="en-US" dirty="0" err="1"/>
              <a:t>logik</a:t>
            </a:r>
            <a:r>
              <a:rPr lang="en-US" dirty="0"/>
              <a:t> (TRUE or FALSE).</a:t>
            </a:r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Numerik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err="1" smtClean="0"/>
              <a:t>num</a:t>
            </a:r>
            <a:endParaRPr lang="en-US" b="1" dirty="0"/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char</a:t>
            </a:r>
            <a:endParaRPr lang="en-US" b="1" dirty="0"/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Bilangan</a:t>
            </a:r>
            <a:r>
              <a:rPr lang="en-US" dirty="0" smtClean="0"/>
              <a:t> complex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com</a:t>
            </a:r>
            <a:endParaRPr lang="en-US" b="1" dirty="0"/>
          </a:p>
          <a:p>
            <a:pPr marL="743499" lvl="1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Logik</a:t>
            </a:r>
            <a:r>
              <a:rPr lang="en-US" dirty="0" smtClean="0"/>
              <a:t> </a:t>
            </a:r>
            <a:r>
              <a:rPr lang="en-US" dirty="0" err="1" smtClean="0"/>
              <a:t>dinyatakan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b="1" dirty="0" smtClean="0"/>
              <a:t>log</a:t>
            </a:r>
            <a:endParaRPr lang="en-US" b="1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smtClean="0"/>
              <a:t>mode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b="1" dirty="0" smtClean="0"/>
              <a:t>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b="1" dirty="0" smtClean="0"/>
              <a:t>length</a:t>
            </a:r>
            <a:r>
              <a:rPr lang="en-US" dirty="0" smtClean="0"/>
              <a:t>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panjang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obyek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219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9270" y="1748997"/>
            <a:ext cx="8586130" cy="92333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err="1" smtClean="0"/>
              <a:t>is.integer</a:t>
            </a:r>
            <a:r>
              <a:rPr lang="en-US" b="1" dirty="0" smtClean="0"/>
              <a:t>(x</a:t>
            </a:r>
            <a:r>
              <a:rPr lang="en-US" b="1" dirty="0"/>
              <a:t>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x </a:t>
            </a:r>
            <a:r>
              <a:rPr lang="en-US" dirty="0" err="1" smtClean="0"/>
              <a:t>bertipe</a:t>
            </a:r>
            <a:r>
              <a:rPr lang="en-US" dirty="0" smtClean="0"/>
              <a:t> integer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 err="1" smtClean="0"/>
              <a:t>Perintah</a:t>
            </a:r>
            <a:r>
              <a:rPr lang="en-US" dirty="0" smtClean="0"/>
              <a:t> </a:t>
            </a:r>
            <a:r>
              <a:rPr lang="en-US" b="1" dirty="0" err="1" smtClean="0"/>
              <a:t>is.numeric</a:t>
            </a:r>
            <a:r>
              <a:rPr lang="en-US" b="1" dirty="0" smtClean="0"/>
              <a:t>(x) </a:t>
            </a: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memeriksa</a:t>
            </a:r>
            <a:r>
              <a:rPr lang="en-US" dirty="0" smtClean="0"/>
              <a:t> </a:t>
            </a:r>
            <a:r>
              <a:rPr lang="en-US" dirty="0" err="1" smtClean="0"/>
              <a:t>apakah</a:t>
            </a:r>
            <a:r>
              <a:rPr lang="en-US" dirty="0" smtClean="0"/>
              <a:t> x </a:t>
            </a:r>
            <a:r>
              <a:rPr lang="en-US" dirty="0" err="1" smtClean="0"/>
              <a:t>bertipe</a:t>
            </a:r>
            <a:r>
              <a:rPr lang="en-US" dirty="0" smtClean="0"/>
              <a:t> </a:t>
            </a:r>
            <a:r>
              <a:rPr lang="en-US" dirty="0" err="1" smtClean="0"/>
              <a:t>numerik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447800" y="2590800"/>
            <a:ext cx="5638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&lt;- 5.89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y &lt;- 3.0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class(y)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is.numeric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	#x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bertipe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numeric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is.integer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FALSE	#x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bukan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bertipe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integer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747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Ilustrasi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1524000"/>
            <a:ext cx="80010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Jurusan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&lt;-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Matematika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"; Lulus &lt;- TRUE; IPK &lt;- 3.91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mode(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Jurusan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mode(Lulus); mode(IPK)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"character"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"logical"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"numeric"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length(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Jurusan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 length(Lulus); length(IPK)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IPK &lt;- IPK/0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IPK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Inf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IPK-IPK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Left Arrow 5"/>
          <p:cNvSpPr/>
          <p:nvPr/>
        </p:nvSpPr>
        <p:spPr>
          <a:xfrm>
            <a:off x="3276600" y="2362200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886200" y="2329934"/>
            <a:ext cx="3566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Tipe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, Lulus, </a:t>
            </a:r>
            <a:r>
              <a:rPr lang="en-US" dirty="0" err="1" smtClean="0"/>
              <a:t>dan</a:t>
            </a:r>
            <a:r>
              <a:rPr lang="en-US" dirty="0" smtClean="0"/>
              <a:t> IPK</a:t>
            </a:r>
            <a:endParaRPr lang="en-US" dirty="0"/>
          </a:p>
        </p:txBody>
      </p:sp>
      <p:sp>
        <p:nvSpPr>
          <p:cNvPr id="8" name="Left Arrow 7"/>
          <p:cNvSpPr/>
          <p:nvPr/>
        </p:nvSpPr>
        <p:spPr>
          <a:xfrm>
            <a:off x="3276600" y="3356759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86200" y="3324493"/>
            <a:ext cx="3906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Panjang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Jurusan</a:t>
            </a:r>
            <a:r>
              <a:rPr lang="en-US" dirty="0" smtClean="0"/>
              <a:t>, Lulus, </a:t>
            </a:r>
            <a:r>
              <a:rPr lang="en-US" dirty="0" err="1" smtClean="0"/>
              <a:t>dan</a:t>
            </a:r>
            <a:r>
              <a:rPr lang="en-US" dirty="0" smtClean="0"/>
              <a:t> IPK</a:t>
            </a:r>
            <a:endParaRPr lang="en-US" dirty="0"/>
          </a:p>
        </p:txBody>
      </p:sp>
      <p:sp>
        <p:nvSpPr>
          <p:cNvPr id="10" name="Left Arrow 9"/>
          <p:cNvSpPr/>
          <p:nvPr/>
        </p:nvSpPr>
        <p:spPr>
          <a:xfrm>
            <a:off x="1981200" y="4528066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90800" y="4495800"/>
            <a:ext cx="3283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Inf</a:t>
            </a:r>
            <a:r>
              <a:rPr lang="en-US" dirty="0" smtClean="0"/>
              <a:t>: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tak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(+∞/-</a:t>
            </a:r>
            <a:r>
              <a:rPr lang="en-US" dirty="0"/>
              <a:t> ∞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12" name="Left Arrow 11"/>
          <p:cNvSpPr/>
          <p:nvPr/>
        </p:nvSpPr>
        <p:spPr>
          <a:xfrm>
            <a:off x="1981200" y="5157252"/>
            <a:ext cx="381000" cy="304800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590800" y="5124986"/>
            <a:ext cx="3797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NaN</a:t>
            </a:r>
            <a:r>
              <a:rPr lang="en-US" dirty="0" smtClean="0"/>
              <a:t>: </a:t>
            </a:r>
            <a:r>
              <a:rPr lang="en-US" i="1" dirty="0" smtClean="0"/>
              <a:t>Not a Number </a:t>
            </a:r>
            <a:r>
              <a:rPr lang="en-US" i="1" dirty="0" smtClean="0">
                <a:sym typeface="Wingdings" panose="05000000000000000000" pitchFamily="2" charset="2"/>
              </a:rPr>
              <a:t>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26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1025253"/>
              </p:ext>
            </p:extLst>
          </p:nvPr>
        </p:nvGraphicFramePr>
        <p:xfrm>
          <a:off x="1143000" y="1752600"/>
          <a:ext cx="6413500" cy="37338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905000"/>
                <a:gridCol w="2362200"/>
                <a:gridCol w="2146300"/>
              </a:tblGrid>
              <a:tr h="19050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 err="1">
                          <a:effectLst/>
                        </a:rPr>
                        <a:t>Obyek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b="1" u="none" strike="noStrike" dirty="0">
                          <a:effectLst/>
                        </a:rPr>
                        <a:t>Mode (</a:t>
                      </a:r>
                      <a:r>
                        <a:rPr lang="en-US" sz="1600" b="1" u="none" strike="noStrike" dirty="0" err="1">
                          <a:effectLst/>
                        </a:rPr>
                        <a:t>tipe</a:t>
                      </a:r>
                      <a:r>
                        <a:rPr lang="en-US" sz="1600" b="1" u="none" strike="noStrike" dirty="0">
                          <a:effectLst/>
                        </a:rPr>
                        <a:t>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1600" b="1" u="none" strike="noStrike" dirty="0">
                          <a:effectLst/>
                        </a:rPr>
                        <a:t>Kemungkinan beberapa mode dalam satu obyek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vector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factor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Numerik atau karakter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array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matrix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Tidak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data.frame</a:t>
                      </a:r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>
                          <a:effectLst/>
                        </a:rPr>
                        <a:t>Ya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</a:t>
                      </a:r>
                      <a:endParaRPr lang="en-US" sz="1600" u="none" strike="noStrike" dirty="0" smtClean="0"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u="none" strike="noStrike" dirty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 series)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Tidak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smtClean="0">
                          <a:effectLst/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 err="1">
                          <a:effectLst/>
                        </a:rPr>
                        <a:t>Numerik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karakter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komplek</a:t>
                      </a:r>
                      <a:r>
                        <a:rPr lang="en-US" sz="1600" u="none" strike="noStrike" dirty="0">
                          <a:effectLst/>
                        </a:rPr>
                        <a:t>, </a:t>
                      </a:r>
                      <a:r>
                        <a:rPr lang="en-US" sz="1600" u="none" strike="noStrike" dirty="0" err="1">
                          <a:effectLst/>
                        </a:rPr>
                        <a:t>atau</a:t>
                      </a:r>
                      <a:r>
                        <a:rPr lang="en-US" sz="1600" u="none" strike="noStrike" dirty="0">
                          <a:effectLst/>
                        </a:rPr>
                        <a:t> </a:t>
                      </a:r>
                      <a:r>
                        <a:rPr lang="en-US" sz="1600" u="none" strike="noStrike" dirty="0" err="1">
                          <a:effectLst/>
                        </a:rPr>
                        <a:t>logika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600" u="none" strike="noStrike" dirty="0" err="1">
                          <a:effectLst/>
                        </a:rPr>
                        <a:t>Ya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748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1524000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ector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90" y="2006024"/>
            <a:ext cx="34167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di 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menyatakan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bilangan</a:t>
            </a:r>
            <a:r>
              <a:rPr lang="en-US" dirty="0" smtClean="0"/>
              <a:t>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kumpulan</a:t>
            </a:r>
            <a:r>
              <a:rPr lang="en-US" dirty="0" smtClean="0"/>
              <a:t> </a:t>
            </a:r>
            <a:r>
              <a:rPr lang="en-US" dirty="0" err="1" smtClean="0"/>
              <a:t>karakter</a:t>
            </a:r>
            <a:r>
              <a:rPr lang="en-US" dirty="0" smtClean="0"/>
              <a:t> </a:t>
            </a:r>
            <a:r>
              <a:rPr lang="en-US" dirty="0" err="1" smtClean="0"/>
              <a:t>menjadi</a:t>
            </a:r>
            <a:r>
              <a:rPr lang="en-US" dirty="0" smtClean="0"/>
              <a:t>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kesatuan</a:t>
            </a:r>
            <a:r>
              <a:rPr lang="en-US" dirty="0" smtClean="0"/>
              <a:t> (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61335" y="3671896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factor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78425" y="4078069"/>
            <a:ext cx="3436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 err="1" smtClean="0"/>
              <a:t>Setara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vektor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variabel</a:t>
            </a:r>
            <a:r>
              <a:rPr lang="en-US" dirty="0" smtClean="0"/>
              <a:t> </a:t>
            </a:r>
            <a:r>
              <a:rPr lang="en-US" dirty="0" err="1" smtClean="0"/>
              <a:t>kategorik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831325" y="1896588"/>
            <a:ext cx="3217547" cy="147732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 &lt;- c(3,5,8,9,12,4)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x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 3  5  8  9 12  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is.vector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419600" y="4195116"/>
            <a:ext cx="4572000" cy="1631216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x1 &lt;- factor(c("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a","b","g","c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x1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a b g c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Levels: a b c g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is.factor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(x1)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1494283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038600"/>
            <a:ext cx="1473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matrix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90" y="4520624"/>
            <a:ext cx="34167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err="1"/>
              <a:t>A</a:t>
            </a:r>
            <a:r>
              <a:rPr lang="fr-FR" dirty="0" err="1" smtClean="0"/>
              <a:t>rray</a:t>
            </a:r>
            <a:r>
              <a:rPr lang="fr-FR" dirty="0" smtClean="0"/>
              <a:t> </a:t>
            </a:r>
            <a:r>
              <a:rPr lang="fr-FR" dirty="0" err="1"/>
              <a:t>berdimensi</a:t>
            </a:r>
            <a:r>
              <a:rPr lang="fr-FR" dirty="0"/>
              <a:t> </a:t>
            </a:r>
            <a:r>
              <a:rPr lang="fr-FR" dirty="0" err="1"/>
              <a:t>dua</a:t>
            </a:r>
            <a:r>
              <a:rPr lang="fr-FR" dirty="0"/>
              <a:t>. </a:t>
            </a:r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 smtClean="0"/>
              <a:t>fungsi</a:t>
            </a:r>
            <a:r>
              <a:rPr lang="en-US" dirty="0" smtClean="0"/>
              <a:t> di R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matriks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ukuran</a:t>
            </a:r>
            <a:r>
              <a:rPr lang="en-US" dirty="0" smtClean="0"/>
              <a:t> </a:t>
            </a:r>
            <a:r>
              <a:rPr lang="en-US" dirty="0" err="1" smtClean="0"/>
              <a:t>baris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kolom</a:t>
            </a:r>
            <a:r>
              <a:rPr lang="en-US" dirty="0" smtClean="0"/>
              <a:t> </a:t>
            </a:r>
            <a:r>
              <a:rPr lang="en-US" dirty="0" err="1" smtClean="0"/>
              <a:t>tertentu</a:t>
            </a:r>
            <a:r>
              <a:rPr lang="en-US" dirty="0" smtClean="0"/>
              <a:t>. </a:t>
            </a:r>
            <a:r>
              <a:rPr lang="fr-FR" dirty="0" err="1"/>
              <a:t>Semua</a:t>
            </a:r>
            <a:r>
              <a:rPr lang="fr-FR" dirty="0"/>
              <a:t> </a:t>
            </a:r>
            <a:r>
              <a:rPr lang="fr-FR" dirty="0" err="1"/>
              <a:t>elemen</a:t>
            </a:r>
            <a:r>
              <a:rPr lang="fr-FR" dirty="0"/>
              <a:t> </a:t>
            </a:r>
            <a:r>
              <a:rPr lang="fr-FR" dirty="0" err="1"/>
              <a:t>matriks</a:t>
            </a:r>
            <a:r>
              <a:rPr lang="fr-FR" dirty="0"/>
              <a:t> </a:t>
            </a:r>
            <a:r>
              <a:rPr lang="fr-FR" dirty="0" err="1"/>
              <a:t>mempunyai</a:t>
            </a:r>
            <a:r>
              <a:rPr lang="fr-FR" dirty="0"/>
              <a:t> mode yang </a:t>
            </a:r>
            <a:r>
              <a:rPr lang="fr-FR" dirty="0" err="1"/>
              <a:t>sama</a:t>
            </a:r>
            <a:r>
              <a:rPr lang="fr-FR" dirty="0"/>
              <a:t>.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12586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090" y="2284494"/>
            <a:ext cx="34167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tabel</a:t>
            </a:r>
            <a:r>
              <a:rPr lang="en-US" dirty="0" smtClean="0"/>
              <a:t> </a:t>
            </a:r>
            <a:r>
              <a:rPr lang="en-US" dirty="0" err="1"/>
              <a:t>berdimensi</a:t>
            </a:r>
            <a:r>
              <a:rPr lang="en-US" dirty="0"/>
              <a:t> k. </a:t>
            </a:r>
          </a:p>
        </p:txBody>
      </p:sp>
      <p:sp>
        <p:nvSpPr>
          <p:cNvPr id="9" name="Rectangle 8"/>
          <p:cNvSpPr/>
          <p:nvPr/>
        </p:nvSpPr>
        <p:spPr>
          <a:xfrm>
            <a:off x="4343400" y="1752599"/>
            <a:ext cx="4343400" cy="224676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x2 &lt;- array(1:6,c(1,3,2))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x2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, 1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2    3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[,1] [,2] [,3]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4    5    6</a:t>
            </a:r>
          </a:p>
          <a:p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is.array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343400" y="4421972"/>
            <a:ext cx="4343400" cy="1846659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x3 &lt;- matrix(1:6,2,3)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x3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[,1] [,2] [,3]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[1,]    1    3    5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[2,]    2    4    6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is.matrix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(x3)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30941097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8756" y="321498"/>
            <a:ext cx="5386488" cy="984885"/>
          </a:xfrm>
        </p:spPr>
        <p:txBody>
          <a:bodyPr/>
          <a:lstStyle/>
          <a:p>
            <a:r>
              <a:rPr lang="en-US" dirty="0" err="1"/>
              <a:t>Tipe-tipe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FF7F2B91-1371-43B8-B137-03646777B7D1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81000" y="4038600"/>
            <a:ext cx="6142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8090" y="4520624"/>
            <a:ext cx="2015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/>
              <a:t>data </a:t>
            </a:r>
            <a:r>
              <a:rPr lang="en-US" dirty="0" err="1"/>
              <a:t>runtun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yang </a:t>
            </a:r>
            <a:r>
              <a:rPr lang="en-US" dirty="0" err="1"/>
              <a:t>mengandung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</a:t>
            </a:r>
            <a:r>
              <a:rPr lang="en-US" dirty="0" err="1"/>
              <a:t>tambahan</a:t>
            </a:r>
            <a:r>
              <a:rPr lang="en-US" dirty="0"/>
              <a:t> </a:t>
            </a:r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tanggal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frekuensi</a:t>
            </a:r>
            <a:r>
              <a:rPr lang="en-US" dirty="0"/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1000" y="1752600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endParaRPr lang="en-US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8090" y="2284494"/>
            <a:ext cx="341671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/>
              <a:t>Suatu</a:t>
            </a:r>
            <a:r>
              <a:rPr lang="en-US" dirty="0" smtClean="0"/>
              <a:t> </a:t>
            </a:r>
            <a:r>
              <a:rPr lang="en-US" dirty="0" err="1"/>
              <a:t>tabel</a:t>
            </a:r>
            <a:r>
              <a:rPr lang="en-US" dirty="0"/>
              <a:t> yang </a:t>
            </a:r>
            <a:r>
              <a:rPr lang="en-US" dirty="0" err="1"/>
              <a:t>terdiri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satu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vektor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panjangnya</a:t>
            </a:r>
            <a:r>
              <a:rPr lang="en-US" dirty="0"/>
              <a:t> </a:t>
            </a:r>
            <a:r>
              <a:rPr lang="en-US" dirty="0" err="1"/>
              <a:t>namun</a:t>
            </a:r>
            <a:r>
              <a:rPr lang="en-US" dirty="0"/>
              <a:t> </a:t>
            </a:r>
            <a:r>
              <a:rPr lang="en-US" dirty="0" err="1"/>
              <a:t>dimungkinkan</a:t>
            </a:r>
            <a:r>
              <a:rPr lang="en-US" dirty="0"/>
              <a:t> </a:t>
            </a:r>
            <a:r>
              <a:rPr lang="en-US" dirty="0" err="1"/>
              <a:t>mempunyai</a:t>
            </a:r>
            <a:r>
              <a:rPr lang="en-US" dirty="0"/>
              <a:t> mode yang </a:t>
            </a:r>
            <a:r>
              <a:rPr lang="en-US" dirty="0" err="1"/>
              <a:t>berbeda</a:t>
            </a:r>
            <a:r>
              <a:rPr lang="en-US" dirty="0" smtClean="0"/>
              <a:t>. </a:t>
            </a:r>
            <a:r>
              <a:rPr lang="en-US" dirty="0" err="1" smtClean="0"/>
              <a:t>Merupakan</a:t>
            </a:r>
            <a:r>
              <a:rPr lang="en-US" dirty="0" smtClean="0"/>
              <a:t> format data di R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343400" y="1600200"/>
            <a:ext cx="4343400" cy="2462213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Nama &lt;- c("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","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c("X","XI","X","XII")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&lt;- c(88,78,79,90)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x4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data.frame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Nama,Kelas,Nilai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x4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Nama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Kelas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Nilai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X    88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Adi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XI    78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Eko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X    79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XII    90</a:t>
            </a:r>
          </a:p>
        </p:txBody>
      </p:sp>
      <p:sp>
        <p:nvSpPr>
          <p:cNvPr id="10" name="Rectangle 9"/>
          <p:cNvSpPr/>
          <p:nvPr/>
        </p:nvSpPr>
        <p:spPr>
          <a:xfrm>
            <a:off x="2895600" y="4421972"/>
            <a:ext cx="5791200" cy="1600438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x5 &lt;-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(1:15,start=c(2010,3),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=12)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x5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Jan Feb Mar Apr May Jun Jul Aug Sep Oct Nov Dec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2010           1   2   3   4   5   6   7   8   9  10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2011  11  12  13  14  15                            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is.ts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(x5)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[1] TRUE</a:t>
            </a:r>
          </a:p>
        </p:txBody>
      </p:sp>
    </p:spTree>
    <p:extLst>
      <p:ext uri="{BB962C8B-B14F-4D97-AF65-F5344CB8AC3E}">
        <p14:creationId xmlns:p14="http://schemas.microsoft.com/office/powerpoint/2010/main" val="1810369663"/>
      </p:ext>
    </p:extLst>
  </p:cSld>
  <p:clrMapOvr>
    <a:masterClrMapping/>
  </p:clrMapOvr>
</p:sld>
</file>

<file path=ppt/theme/theme1.xml><?xml version="1.0" encoding="utf-8"?>
<a:theme xmlns:a="http://schemas.openxmlformats.org/drawingml/2006/main" name="ut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ut</Template>
  <TotalTime>308</TotalTime>
  <Words>1472</Words>
  <Application>Microsoft Office PowerPoint</Application>
  <PresentationFormat>On-screen Show (4:3)</PresentationFormat>
  <Paragraphs>249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ut</vt:lpstr>
      <vt:lpstr>Data dalam Sistem R</vt:lpstr>
      <vt:lpstr>Outline</vt:lpstr>
      <vt:lpstr>Jenis-jenis Objek dan  Operasi Dasar Aritmetika dalam R </vt:lpstr>
      <vt:lpstr>PowerPoint Presentation</vt:lpstr>
      <vt:lpstr>Ilustrasi</vt:lpstr>
      <vt:lpstr>Tipe-tipe obyek untuk penyimpanan data</vt:lpstr>
      <vt:lpstr>Tipe-tipe obyek untuk penyimpanan data</vt:lpstr>
      <vt:lpstr>Tipe-tipe obyek untuk penyimpanan data</vt:lpstr>
      <vt:lpstr>Tipe-tipe obyek untuk penyimpanan data</vt:lpstr>
      <vt:lpstr>Tipe-tipe obyek untuk penyimpanan data</vt:lpstr>
      <vt:lpstr>Membaca File Data dalam R</vt:lpstr>
      <vt:lpstr>Membaca File Data dalam R</vt:lpstr>
      <vt:lpstr>Menulis File Data dalam R</vt:lpstr>
      <vt:lpstr>Fungsi Penting Pembuatan Data di R</vt:lpstr>
      <vt:lpstr>Ilustrasi Pembuatan Data di R</vt:lpstr>
      <vt:lpstr>Ilustrasi Pembuatan Data di 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dalam Sistem R</dc:title>
  <dc:creator>Septian</dc:creator>
  <cp:lastModifiedBy>Septian</cp:lastModifiedBy>
  <cp:revision>32</cp:revision>
  <dcterms:created xsi:type="dcterms:W3CDTF">2019-07-20T15:04:08Z</dcterms:created>
  <dcterms:modified xsi:type="dcterms:W3CDTF">2019-08-13T15:12:24Z</dcterms:modified>
</cp:coreProperties>
</file>