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C3AE5-6BF6-43C7-A4B1-73DF478382C5}" type="datetimeFigureOut">
              <a:rPr lang="en-US" smtClean="0"/>
              <a:t>8/14/2019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B144BE-D5C7-4184-89BF-3E8482502F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3E286-497D-4FEF-8D6A-FE46F979EA14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381F0-2481-4805-AEA9-FC3134119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4347003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E02A-24AE-402C-A781-B1AB9EE90191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381F0-2481-4805-AEA9-FC3134119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9E1EB-3EE6-4562-8AF4-0B82BCE0792F}" type="datetime1">
              <a:rPr lang="en-US" smtClean="0"/>
              <a:t>8/14/2019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381F0-2481-4805-AEA9-FC3134119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13B04-DE6D-4867-84B9-7EC1A4E8336C}" type="datetime1">
              <a:rPr lang="en-US" smtClean="0"/>
              <a:t>8/14/2019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381F0-2481-4805-AEA9-FC3134119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08734-8BC0-4FC6-A9ED-E89DC84EC99B}" type="datetime1">
              <a:rPr lang="en-US" smtClean="0"/>
              <a:t>8/14/2019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381F0-2481-4805-AEA9-FC31341195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39873" cy="68522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09930" cy="41946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3A147-B4D3-4551-B3F5-32292E124FC0}" type="datetime1">
              <a:rPr lang="en-US" smtClean="0"/>
              <a:t>8/14/2019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381F0-2481-4805-AEA9-FC31341195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00599" eaLnBrk="1" hangingPunct="1">
        <a:defRPr>
          <a:latin typeface="+mn-lt"/>
          <a:ea typeface="+mn-ea"/>
          <a:cs typeface="+mn-cs"/>
        </a:defRPr>
      </a:lvl2pPr>
      <a:lvl3pPr marL="801197" eaLnBrk="1" hangingPunct="1">
        <a:defRPr>
          <a:latin typeface="+mn-lt"/>
          <a:ea typeface="+mn-ea"/>
          <a:cs typeface="+mn-cs"/>
        </a:defRPr>
      </a:lvl3pPr>
      <a:lvl4pPr marL="1201796" eaLnBrk="1" hangingPunct="1">
        <a:defRPr>
          <a:latin typeface="+mn-lt"/>
          <a:ea typeface="+mn-ea"/>
          <a:cs typeface="+mn-cs"/>
        </a:defRPr>
      </a:lvl4pPr>
      <a:lvl5pPr marL="1602395" eaLnBrk="1" hangingPunct="1">
        <a:defRPr>
          <a:latin typeface="+mn-lt"/>
          <a:ea typeface="+mn-ea"/>
          <a:cs typeface="+mn-cs"/>
        </a:defRPr>
      </a:lvl5pPr>
      <a:lvl6pPr marL="2002993" eaLnBrk="1" hangingPunct="1">
        <a:defRPr>
          <a:latin typeface="+mn-lt"/>
          <a:ea typeface="+mn-ea"/>
          <a:cs typeface="+mn-cs"/>
        </a:defRPr>
      </a:lvl6pPr>
      <a:lvl7pPr marL="2403592" eaLnBrk="1" hangingPunct="1">
        <a:defRPr>
          <a:latin typeface="+mn-lt"/>
          <a:ea typeface="+mn-ea"/>
          <a:cs typeface="+mn-cs"/>
        </a:defRPr>
      </a:lvl7pPr>
      <a:lvl8pPr marL="2804190" eaLnBrk="1" hangingPunct="1">
        <a:defRPr>
          <a:latin typeface="+mn-lt"/>
          <a:ea typeface="+mn-ea"/>
          <a:cs typeface="+mn-cs"/>
        </a:defRPr>
      </a:lvl8pPr>
      <a:lvl9pPr marL="3204789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00599" eaLnBrk="1" hangingPunct="1">
        <a:defRPr>
          <a:latin typeface="+mn-lt"/>
          <a:ea typeface="+mn-ea"/>
          <a:cs typeface="+mn-cs"/>
        </a:defRPr>
      </a:lvl2pPr>
      <a:lvl3pPr marL="801197" eaLnBrk="1" hangingPunct="1">
        <a:defRPr>
          <a:latin typeface="+mn-lt"/>
          <a:ea typeface="+mn-ea"/>
          <a:cs typeface="+mn-cs"/>
        </a:defRPr>
      </a:lvl3pPr>
      <a:lvl4pPr marL="1201796" eaLnBrk="1" hangingPunct="1">
        <a:defRPr>
          <a:latin typeface="+mn-lt"/>
          <a:ea typeface="+mn-ea"/>
          <a:cs typeface="+mn-cs"/>
        </a:defRPr>
      </a:lvl4pPr>
      <a:lvl5pPr marL="1602395" eaLnBrk="1" hangingPunct="1">
        <a:defRPr>
          <a:latin typeface="+mn-lt"/>
          <a:ea typeface="+mn-ea"/>
          <a:cs typeface="+mn-cs"/>
        </a:defRPr>
      </a:lvl5pPr>
      <a:lvl6pPr marL="2002993" eaLnBrk="1" hangingPunct="1">
        <a:defRPr>
          <a:latin typeface="+mn-lt"/>
          <a:ea typeface="+mn-ea"/>
          <a:cs typeface="+mn-cs"/>
        </a:defRPr>
      </a:lvl6pPr>
      <a:lvl7pPr marL="2403592" eaLnBrk="1" hangingPunct="1">
        <a:defRPr>
          <a:latin typeface="+mn-lt"/>
          <a:ea typeface="+mn-ea"/>
          <a:cs typeface="+mn-cs"/>
        </a:defRPr>
      </a:lvl7pPr>
      <a:lvl8pPr marL="2804190" eaLnBrk="1" hangingPunct="1">
        <a:defRPr>
          <a:latin typeface="+mn-lt"/>
          <a:ea typeface="+mn-ea"/>
          <a:cs typeface="+mn-cs"/>
        </a:defRPr>
      </a:lvl8pPr>
      <a:lvl9pPr marL="3204789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738664"/>
          </a:xfrm>
          <a:prstGeom prst="rect">
            <a:avLst/>
          </a:prstGeom>
        </p:spPr>
        <p:txBody>
          <a:bodyPr/>
          <a:lstStyle/>
          <a:p>
            <a:r>
              <a:rPr lang="en-US" sz="2800" dirty="0" err="1"/>
              <a:t>Komputer</a:t>
            </a:r>
            <a:r>
              <a:rPr lang="en-US" sz="2800" dirty="0"/>
              <a:t> 1 (SATS4111)</a:t>
            </a:r>
          </a:p>
          <a:p>
            <a:r>
              <a:rPr lang="en-US" dirty="0" err="1" smtClean="0"/>
              <a:t>Inisiasi</a:t>
            </a:r>
            <a:r>
              <a:rPr lang="en-US" dirty="0" smtClean="0"/>
              <a:t> 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46221"/>
          </a:xfrm>
          <a:prstGeom prst="rect">
            <a:avLst/>
          </a:prstGeom>
        </p:spPr>
        <p:txBody>
          <a:bodyPr/>
          <a:lstStyle/>
          <a:p>
            <a:fld id="{FF7F2B91-1371-43B8-B137-03646777B7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15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9D381F0-2481-4805-AEA9-FC313411955B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200" y="1828800"/>
            <a:ext cx="25146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&lt;- 1:5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&lt;- 4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7" name="Rectangle 6"/>
          <p:cNvSpPr/>
          <p:nvPr/>
        </p:nvSpPr>
        <p:spPr>
          <a:xfrm>
            <a:off x="4953000" y="1828800"/>
            <a:ext cx="2819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a1 &lt;- 1:6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b1 &lt;- c(2,4)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(a1,b1)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895599"/>
            <a:ext cx="2667001" cy="1831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2895599"/>
            <a:ext cx="2739628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015063" y="3379806"/>
            <a:ext cx="1913473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Frame data yang</a:t>
            </a:r>
          </a:p>
          <a:p>
            <a:pPr algn="just"/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5 </a:t>
            </a:r>
            <a:r>
              <a:rPr lang="en-US" dirty="0" err="1"/>
              <a:t>baris</a:t>
            </a:r>
            <a:r>
              <a:rPr lang="en-US" dirty="0"/>
              <a:t>,</a:t>
            </a:r>
          </a:p>
          <a:p>
            <a:pPr algn="just"/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b</a:t>
            </a:r>
          </a:p>
          <a:p>
            <a:pPr algn="just"/>
            <a:r>
              <a:rPr lang="en-US" dirty="0" err="1"/>
              <a:t>bernilai</a:t>
            </a:r>
            <a:r>
              <a:rPr lang="en-US" dirty="0"/>
              <a:t> 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77000" y="3379806"/>
            <a:ext cx="1913473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pPr algn="just"/>
            <a:r>
              <a:rPr lang="en-US" dirty="0"/>
              <a:t>Frame data yang</a:t>
            </a:r>
          </a:p>
          <a:p>
            <a:pPr algn="just"/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6 </a:t>
            </a:r>
            <a:r>
              <a:rPr lang="en-US" dirty="0" err="1"/>
              <a:t>baris</a:t>
            </a:r>
            <a:r>
              <a:rPr lang="en-US" dirty="0"/>
              <a:t>,</a:t>
            </a:r>
          </a:p>
          <a:p>
            <a:pPr algn="just"/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endParaRPr lang="en-US" dirty="0"/>
          </a:p>
          <a:p>
            <a:pPr algn="just"/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kolom</a:t>
            </a:r>
            <a:r>
              <a:rPr lang="en-US" dirty="0"/>
              <a:t> d</a:t>
            </a:r>
          </a:p>
          <a:p>
            <a:pPr algn="just"/>
            <a:r>
              <a:rPr lang="en-US" dirty="0" err="1"/>
              <a:t>bernilai</a:t>
            </a:r>
            <a:r>
              <a:rPr lang="en-US" dirty="0"/>
              <a:t> 2 </a:t>
            </a:r>
            <a:r>
              <a:rPr lang="en-US" dirty="0" err="1"/>
              <a:t>atau</a:t>
            </a:r>
            <a:r>
              <a:rPr lang="en-US" dirty="0"/>
              <a:t> 4</a:t>
            </a:r>
          </a:p>
          <a:p>
            <a:pPr algn="just"/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berulang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1476518" y="3811376"/>
            <a:ext cx="314181" cy="3070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6048519" y="3964923"/>
            <a:ext cx="314181" cy="30709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200" y="1295400"/>
            <a:ext cx="10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Ilustrasi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579271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3936"/>
            <a:ext cx="5386488" cy="487567"/>
          </a:xfrm>
        </p:spPr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: </a:t>
            </a:r>
            <a:r>
              <a:rPr lang="en-US" dirty="0" smtClean="0"/>
              <a:t>List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2769989"/>
          </a:xfrm>
        </p:spPr>
        <p:txBody>
          <a:bodyPr/>
          <a:lstStyle/>
          <a:p>
            <a:r>
              <a:rPr lang="en-US" b="1" dirty="0" smtClean="0"/>
              <a:t>List</a:t>
            </a:r>
            <a:r>
              <a:rPr lang="en-US" dirty="0" smtClean="0"/>
              <a:t>:</a:t>
            </a:r>
          </a:p>
          <a:p>
            <a:pPr algn="just"/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di R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r>
              <a:rPr lang="en-US" dirty="0"/>
              <a:t> </a:t>
            </a:r>
            <a:r>
              <a:rPr lang="en-US" dirty="0" smtClean="0"/>
              <a:t>(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termasuk</a:t>
            </a:r>
            <a:r>
              <a:rPr lang="en-US" dirty="0"/>
              <a:t> list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).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Cara </a:t>
            </a:r>
            <a:r>
              <a:rPr lang="en-US" dirty="0" err="1"/>
              <a:t>membuat</a:t>
            </a:r>
            <a:r>
              <a:rPr lang="en-US" dirty="0"/>
              <a:t> list </a:t>
            </a:r>
            <a:r>
              <a:rPr lang="en-US" dirty="0" err="1"/>
              <a:t>mirip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pembuatan</a:t>
            </a:r>
            <a:r>
              <a:rPr lang="en-US" dirty="0"/>
              <a:t> frame data. </a:t>
            </a:r>
            <a:r>
              <a:rPr lang="en-US" dirty="0" err="1" smtClean="0"/>
              <a:t>Dalam</a:t>
            </a:r>
            <a:r>
              <a:rPr lang="en-US" dirty="0" smtClean="0"/>
              <a:t> list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pembatasan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dimuat</a:t>
            </a:r>
            <a:r>
              <a:rPr lang="en-US" dirty="0"/>
              <a:t> </a:t>
            </a:r>
            <a:r>
              <a:rPr lang="en-US" dirty="0" smtClean="0"/>
              <a:t>di </a:t>
            </a:r>
            <a:r>
              <a:rPr lang="en-US" dirty="0" err="1" smtClean="0"/>
              <a:t>dalamnya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list:</a:t>
            </a:r>
          </a:p>
          <a:p>
            <a:pPr algn="ctr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9D381F0-2481-4805-AEA9-FC313411955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31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9D381F0-2481-4805-AEA9-FC313411955B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10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Ilustrasi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182880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x1 &lt;- 1:5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x2 &lt;- c("G1","F1","H1")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x3 &lt;- matrix(1:6,2,3)</a:t>
            </a:r>
          </a:p>
          <a:p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list(x1,x2,x3)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26" y="3306128"/>
            <a:ext cx="3043094" cy="3094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3569120" y="3770391"/>
            <a:ext cx="436985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>
            <a:spAutoFit/>
          </a:bodyPr>
          <a:lstStyle/>
          <a:p>
            <a:r>
              <a:rPr lang="it-IT" dirty="0"/>
              <a:t>Elemen list pertama diperoleh dari obyek </a:t>
            </a:r>
            <a:r>
              <a:rPr lang="it-IT" dirty="0" smtClean="0"/>
              <a:t>x1 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2937387" y="3827580"/>
            <a:ext cx="457200" cy="31214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/>
          <p:cNvSpPr/>
          <p:nvPr/>
        </p:nvSpPr>
        <p:spPr>
          <a:xfrm>
            <a:off x="4114800" y="4267200"/>
            <a:ext cx="457200" cy="213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599039" y="5149334"/>
            <a:ext cx="435459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objek-objek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07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: </a:t>
            </a:r>
            <a:r>
              <a:rPr lang="en-US" dirty="0" smtClean="0"/>
              <a:t>Time Series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3077766"/>
          </a:xfrm>
        </p:spPr>
        <p:txBody>
          <a:bodyPr/>
          <a:lstStyle/>
          <a:p>
            <a:r>
              <a:rPr lang="en-US" b="1" dirty="0" smtClean="0"/>
              <a:t>Time Series:</a:t>
            </a:r>
          </a:p>
          <a:p>
            <a:r>
              <a:rPr lang="en-US" dirty="0"/>
              <a:t>data </a:t>
            </a:r>
            <a:r>
              <a:rPr lang="en-US" dirty="0" err="1"/>
              <a:t>runtun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r>
              <a:rPr lang="en-US" dirty="0"/>
              <a:t>Data </a:t>
            </a:r>
            <a:r>
              <a:rPr lang="en-US" dirty="0" err="1"/>
              <a:t>runtun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time series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:</a:t>
            </a:r>
            <a:endParaRPr lang="en-US" dirty="0"/>
          </a:p>
          <a:p>
            <a:pPr algn="ctr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Dasar</a:t>
            </a:r>
            <a:r>
              <a:rPr lang="en-US" dirty="0" smtClean="0"/>
              <a:t> </a:t>
            </a:r>
            <a:r>
              <a:rPr lang="en-US" dirty="0" err="1"/>
              <a:t>runtun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tahun</a:t>
            </a:r>
            <a:r>
              <a:rPr lang="en-US" dirty="0"/>
              <a:t>. </a:t>
            </a:r>
            <a:r>
              <a:rPr lang="en-US" dirty="0" smtClean="0"/>
              <a:t>Parameter </a:t>
            </a:r>
            <a:r>
              <a:rPr lang="en-US" dirty="0" err="1" smtClean="0"/>
              <a:t>frekuensi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pengaturan</a:t>
            </a:r>
            <a:r>
              <a:rPr lang="en-US" dirty="0"/>
              <a:t> </a:t>
            </a:r>
            <a:r>
              <a:rPr lang="en-US" dirty="0" err="1"/>
              <a:t>runtun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 smtClean="0"/>
              <a:t>bulanan</a:t>
            </a:r>
            <a:r>
              <a:rPr lang="en-US" dirty="0" smtClean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matriks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9D381F0-2481-4805-AEA9-FC313411955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72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9D381F0-2481-4805-AEA9-FC313411955B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10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Ilustrasi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1828800"/>
            <a:ext cx="54232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(1:15,frequency=12, start=c(2016,2))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5" y="2198132"/>
            <a:ext cx="6089599" cy="926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57200" y="3599229"/>
            <a:ext cx="5147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(1:6,frequency=4, start=c(2016,2))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404" y="3968561"/>
            <a:ext cx="4557996" cy="920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39000" y="2198132"/>
            <a:ext cx="1676400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 time series </a:t>
            </a:r>
            <a:r>
              <a:rPr lang="en-US" dirty="0" err="1" smtClean="0"/>
              <a:t>bulanan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Feb 2016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6705600" y="2503795"/>
            <a:ext cx="304800" cy="3120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239000" y="3798363"/>
            <a:ext cx="16764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Data time series </a:t>
            </a:r>
            <a:r>
              <a:rPr lang="en-US" dirty="0" err="1" smtClean="0"/>
              <a:t>quartal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quartal</a:t>
            </a:r>
            <a:r>
              <a:rPr lang="en-US" dirty="0" smtClean="0"/>
              <a:t> 2 2016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>
            <a:off x="6705600" y="4104026"/>
            <a:ext cx="304800" cy="31200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033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/>
          <a:lstStyle/>
          <a:p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Manipusi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923330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Manipulasi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operator-operator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operator </a:t>
            </a:r>
            <a:r>
              <a:rPr lang="en-US" dirty="0" err="1"/>
              <a:t>aritmatik</a:t>
            </a:r>
            <a:r>
              <a:rPr lang="en-US" dirty="0"/>
              <a:t>, operator </a:t>
            </a:r>
            <a:r>
              <a:rPr lang="en-US" dirty="0" err="1"/>
              <a:t>perbandingan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operator </a:t>
            </a:r>
            <a:r>
              <a:rPr lang="en-US" dirty="0" err="1"/>
              <a:t>logika</a:t>
            </a:r>
            <a:r>
              <a:rPr lang="en-US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identical (= =)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all.equal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9D381F0-2481-4805-AEA9-FC313411955B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570462"/>
              </p:ext>
            </p:extLst>
          </p:nvPr>
        </p:nvGraphicFramePr>
        <p:xfrm>
          <a:off x="609600" y="2819400"/>
          <a:ext cx="40386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Konversi</a:t>
                      </a:r>
                      <a:r>
                        <a:rPr lang="en-US" dirty="0" smtClean="0"/>
                        <a:t> mode </a:t>
                      </a:r>
                      <a:r>
                        <a:rPr lang="en-US" dirty="0" err="1" smtClean="0"/>
                        <a:t>objek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Fungsi</a:t>
                      </a:r>
                      <a:r>
                        <a:rPr lang="en-US" dirty="0" smtClean="0"/>
                        <a:t> yang </a:t>
                      </a:r>
                      <a:r>
                        <a:rPr lang="en-US" dirty="0" err="1" smtClean="0"/>
                        <a:t>digunakan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Numerik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as.numeric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Logikal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as.logical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karakter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as.character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33400" y="4648200"/>
            <a:ext cx="5943600" cy="1815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konversi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mode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obyek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status &lt;- factor(c("Lulus","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lulus"))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status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Lulus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lulus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Levels: Lulus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lulus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as.numeric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(status)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 2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19800" y="2682657"/>
            <a:ext cx="3886200" cy="31085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Contoh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manipulasi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obyek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&lt;-2:4;y&lt;- 1:3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 == y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FALSE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&lt;= y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FALSE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 &gt;= y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TRUE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all.equal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(10, 25- 15)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TRUE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identical(10, 25- 15)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</a:p>
        </p:txBody>
      </p:sp>
    </p:spTree>
    <p:extLst>
      <p:ext uri="{BB962C8B-B14F-4D97-AF65-F5344CB8AC3E}">
        <p14:creationId xmlns:p14="http://schemas.microsoft.com/office/powerpoint/2010/main" val="3591477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Berindeks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615553"/>
          </a:xfrm>
        </p:spPr>
        <p:txBody>
          <a:bodyPr/>
          <a:lstStyle/>
          <a:p>
            <a:pPr algn="just"/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pengindeksan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jalan</a:t>
            </a:r>
            <a:r>
              <a:rPr lang="en-US" dirty="0"/>
              <a:t> yang </a:t>
            </a:r>
            <a:r>
              <a:rPr lang="en-US" dirty="0" err="1"/>
              <a:t>efektif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efisien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mengacu</a:t>
            </a:r>
            <a:r>
              <a:rPr lang="en-US" dirty="0" smtClean="0"/>
              <a:t> </a:t>
            </a:r>
            <a:r>
              <a:rPr lang="en-US" dirty="0" err="1"/>
              <a:t>elemen-elemen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r>
              <a:rPr lang="en-US" dirty="0" smtClean="0"/>
              <a:t>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logik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9D381F0-2481-4805-AEA9-FC313411955B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04800" y="2590800"/>
            <a:ext cx="259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&lt;- 5:9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x[2]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6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x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5 6 7 8 9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x[2] &lt;- 4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x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5 4 7 8 9 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7755" y="2590800"/>
            <a:ext cx="4572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matrix (1:6, 2,3)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y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[,1] [,2] [,3]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[1,] 1 3 5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[2,] 2 4 6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y[2,]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2 4 6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y[,3]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5 6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y[2,1]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2 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9581" y="2895599"/>
            <a:ext cx="1523999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da-DK" dirty="0"/>
              <a:t>x[2]: elemen kedua </a:t>
            </a:r>
            <a:r>
              <a:rPr lang="da-DK" dirty="0" smtClean="0"/>
              <a:t>objek </a:t>
            </a:r>
            <a:r>
              <a:rPr lang="da-DK" dirty="0"/>
              <a:t>x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1447800" y="2895600"/>
            <a:ext cx="30480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0" y="3541930"/>
            <a:ext cx="228600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s-ES" dirty="0"/>
              <a:t>y[2,]: </a:t>
            </a:r>
            <a:r>
              <a:rPr lang="es-ES" dirty="0" err="1"/>
              <a:t>elemen</a:t>
            </a:r>
            <a:r>
              <a:rPr lang="es-ES" dirty="0"/>
              <a:t> pada </a:t>
            </a:r>
            <a:r>
              <a:rPr lang="es-ES" dirty="0" err="1"/>
              <a:t>baris</a:t>
            </a:r>
            <a:r>
              <a:rPr lang="es-ES" dirty="0"/>
              <a:t> </a:t>
            </a:r>
            <a:r>
              <a:rPr lang="es-ES" dirty="0" err="1"/>
              <a:t>kedua</a:t>
            </a:r>
            <a:r>
              <a:rPr lang="es-ES" dirty="0"/>
              <a:t> </a:t>
            </a:r>
            <a:r>
              <a:rPr lang="es-ES" dirty="0" err="1"/>
              <a:t>matriks</a:t>
            </a:r>
            <a:r>
              <a:rPr lang="es-ES" dirty="0"/>
              <a:t> y </a:t>
            </a:r>
          </a:p>
          <a:p>
            <a:r>
              <a:rPr lang="es-ES" dirty="0"/>
              <a:t>y[,3]: </a:t>
            </a:r>
            <a:r>
              <a:rPr lang="es-ES" dirty="0" err="1"/>
              <a:t>elemen</a:t>
            </a:r>
            <a:r>
              <a:rPr lang="es-ES" dirty="0"/>
              <a:t> pada </a:t>
            </a:r>
            <a:r>
              <a:rPr lang="es-ES" dirty="0" err="1"/>
              <a:t>kolom</a:t>
            </a:r>
            <a:r>
              <a:rPr lang="es-ES" dirty="0"/>
              <a:t> </a:t>
            </a:r>
            <a:r>
              <a:rPr lang="es-ES" dirty="0" err="1"/>
              <a:t>ketiga</a:t>
            </a:r>
            <a:r>
              <a:rPr lang="es-ES" dirty="0"/>
              <a:t> </a:t>
            </a:r>
            <a:r>
              <a:rPr lang="es-ES" dirty="0" err="1"/>
              <a:t>matriks</a:t>
            </a:r>
            <a:r>
              <a:rPr lang="es-ES" dirty="0"/>
              <a:t> y </a:t>
            </a:r>
          </a:p>
          <a:p>
            <a:r>
              <a:rPr lang="es-ES" dirty="0"/>
              <a:t>y[2,1]: </a:t>
            </a:r>
            <a:r>
              <a:rPr lang="es-ES" dirty="0" err="1"/>
              <a:t>elemen</a:t>
            </a:r>
            <a:r>
              <a:rPr lang="es-ES" dirty="0"/>
              <a:t> pada </a:t>
            </a:r>
            <a:r>
              <a:rPr lang="es-ES" dirty="0" err="1"/>
              <a:t>baris</a:t>
            </a:r>
            <a:r>
              <a:rPr lang="es-ES" dirty="0"/>
              <a:t> </a:t>
            </a:r>
            <a:r>
              <a:rPr lang="es-ES" dirty="0" err="1"/>
              <a:t>kedua</a:t>
            </a:r>
            <a:r>
              <a:rPr lang="es-ES" dirty="0"/>
              <a:t> dan </a:t>
            </a:r>
            <a:r>
              <a:rPr lang="es-ES" dirty="0" err="1"/>
              <a:t>kolom</a:t>
            </a:r>
            <a:r>
              <a:rPr lang="es-ES" dirty="0"/>
              <a:t> 1 </a:t>
            </a:r>
            <a:r>
              <a:rPr lang="es-ES" dirty="0" err="1"/>
              <a:t>matriks</a:t>
            </a:r>
            <a:r>
              <a:rPr lang="es-ES" dirty="0"/>
              <a:t> y 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6400800" y="4160460"/>
            <a:ext cx="304800" cy="3971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53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7112844" cy="984885"/>
          </a:xfrm>
        </p:spPr>
        <p:txBody>
          <a:bodyPr/>
          <a:lstStyle/>
          <a:p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Aritmatik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 smtClean="0"/>
              <a:t>Sederhana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4308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pembentuk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 (</a:t>
            </a:r>
            <a:r>
              <a:rPr lang="en-US" dirty="0" err="1" smtClean="0"/>
              <a:t>deret</a:t>
            </a:r>
            <a:r>
              <a:rPr lang="en-US" dirty="0" smtClean="0"/>
              <a:t>)</a:t>
            </a:r>
          </a:p>
          <a:p>
            <a:pPr marL="743499" lvl="1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seq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sequence</a:t>
            </a:r>
          </a:p>
          <a:p>
            <a:pPr marL="743499" lvl="1" indent="-342900" algn="just">
              <a:buFont typeface="Wingdings" panose="05000000000000000000" pitchFamily="2" charset="2"/>
              <a:buChar char="§"/>
            </a:pP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operatornya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m,n,k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; m=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, </a:t>
            </a:r>
            <a:r>
              <a:rPr lang="en-US" dirty="0" smtClean="0"/>
              <a:t>n=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akhir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smtClean="0"/>
              <a:t>k=</a:t>
            </a:r>
            <a:r>
              <a:rPr lang="en-US" dirty="0" err="1" smtClean="0"/>
              <a:t>pertambahan</a:t>
            </a:r>
            <a:endParaRPr lang="en-US" dirty="0"/>
          </a:p>
          <a:p>
            <a:pPr marL="743499" lvl="1" indent="-342900" algn="just">
              <a:buFont typeface="Wingdings" panose="05000000000000000000" pitchFamily="2" charset="2"/>
              <a:buChar char="§"/>
            </a:pPr>
            <a:endParaRPr lang="en-US" dirty="0" smtClean="0"/>
          </a:p>
          <a:p>
            <a:pPr lvl="1" algn="just"/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perangkaian</a:t>
            </a:r>
            <a:endParaRPr lang="en-US" dirty="0" smtClean="0"/>
          </a:p>
          <a:p>
            <a:pPr marL="743499" lvl="1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c </a:t>
            </a:r>
            <a:r>
              <a:rPr lang="en-US" dirty="0" smtClean="0">
                <a:sym typeface="Wingdings" panose="05000000000000000000" pitchFamily="2" charset="2"/>
              </a:rPr>
              <a:t> concatenate</a:t>
            </a:r>
          </a:p>
          <a:p>
            <a:pPr marL="743499" lvl="1" indent="-342900">
              <a:buFont typeface="Wingdings" panose="05000000000000000000" pitchFamily="2" charset="2"/>
              <a:buChar char="§"/>
            </a:pP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menggabungkan</a:t>
            </a:r>
            <a:r>
              <a:rPr lang="en-US" dirty="0" smtClean="0"/>
              <a:t> </a:t>
            </a:r>
            <a:r>
              <a:rPr lang="en-US" dirty="0" err="1"/>
              <a:t>kelompok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</a:t>
            </a:r>
            <a:r>
              <a:rPr lang="en-US" dirty="0" err="1"/>
              <a:t>obyek</a:t>
            </a: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endParaRPr lang="en-US" dirty="0" smtClean="0"/>
          </a:p>
          <a:p>
            <a:pPr marL="743499" lvl="1" indent="-342900">
              <a:buFont typeface="Wingdings" panose="05000000000000000000" pitchFamily="2" charset="2"/>
              <a:buChar char="§"/>
            </a:pP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rep </a:t>
            </a:r>
            <a:r>
              <a:rPr lang="en-US" dirty="0" smtClean="0">
                <a:sym typeface="Wingdings" panose="05000000000000000000" pitchFamily="2" charset="2"/>
              </a:rPr>
              <a:t> repeat</a:t>
            </a:r>
          </a:p>
          <a:p>
            <a:pPr marL="743499" lvl="1" indent="-342900">
              <a:buFont typeface="Wingdings" panose="05000000000000000000" pitchFamily="2" charset="2"/>
              <a:buChar char="§"/>
            </a:pP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 smtClean="0"/>
              <a:t>pemakaiannya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-yang-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diulang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jumlah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pengulangan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9D381F0-2481-4805-AEA9-FC313411955B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2844225"/>
            <a:ext cx="68580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(1,8,0.75) 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 1.00 1.75 2.50 3.25 4.00 4.75 5.50 6.25 7.00 7.75 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4343400"/>
            <a:ext cx="6858000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c(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(1,2,0.3),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(4,5,0.25))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1.00 1.30 1.60 1.90 4.00 4.25 4.50 4.75 5.00 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0" y="5843826"/>
            <a:ext cx="4572000" cy="86177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</a:t>
            </a:r>
            <a:r>
              <a:rPr lang="es-E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(-4,5)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y</a:t>
            </a:r>
          </a:p>
          <a:p>
            <a:r>
              <a:rPr lang="es-E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-4 -4 -4 -4 -4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9981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/>
          <a:lstStyle/>
          <a:p>
            <a:r>
              <a:rPr lang="en-US" dirty="0" smtClean="0"/>
              <a:t>Operator </a:t>
            </a:r>
            <a:r>
              <a:rPr lang="en-US" dirty="0" err="1"/>
              <a:t>Aritmatika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1231106"/>
          </a:xfrm>
        </p:spPr>
        <p:txBody>
          <a:bodyPr/>
          <a:lstStyle/>
          <a:p>
            <a:r>
              <a:rPr lang="en-US" dirty="0" smtClean="0"/>
              <a:t>Operator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penjumlahan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vektor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-</a:t>
            </a:r>
            <a:r>
              <a:rPr lang="en-US" dirty="0" smtClean="0">
                <a:sym typeface="Wingdings" panose="05000000000000000000" pitchFamily="2" charset="2"/>
              </a:rPr>
              <a:t>   </a:t>
            </a:r>
            <a:r>
              <a:rPr lang="en-US" dirty="0" err="1" smtClean="0">
                <a:sym typeface="Wingdings" panose="05000000000000000000" pitchFamily="2" charset="2"/>
              </a:rPr>
              <a:t>pengurangan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vektor</a:t>
            </a:r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perkalian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vektor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9D381F0-2481-4805-AEA9-FC313411955B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114800" y="1447800"/>
            <a:ext cx="4572000" cy="424731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 &lt;- rep(8,5)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p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8 8 8 8 8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 &lt;- 6:10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q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6 7 8 9 10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r &lt;- p + q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r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14 15 16 17 18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 &lt;- q - p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s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-2 -1 0 1 2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t &lt;- p*q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t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48 56 64 72 80 </a:t>
            </a:r>
          </a:p>
        </p:txBody>
      </p:sp>
    </p:spTree>
    <p:extLst>
      <p:ext uri="{BB962C8B-B14F-4D97-AF65-F5344CB8AC3E}">
        <p14:creationId xmlns:p14="http://schemas.microsoft.com/office/powerpoint/2010/main" val="3808479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9D381F0-2481-4805-AEA9-FC313411955B}" type="slidenum">
              <a:rPr lang="en-US" smtClean="0"/>
              <a:t>19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1200" y="2514600"/>
            <a:ext cx="5386488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3200" b="1" i="0">
                <a:solidFill>
                  <a:srgbClr val="1F487C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6000" kern="0" smtClean="0"/>
              <a:t>Terima kasih </a:t>
            </a:r>
            <a:r>
              <a:rPr lang="en-US" sz="6000" kern="0" smtClean="0">
                <a:sym typeface="Wingdings" panose="05000000000000000000" pitchFamily="2" charset="2"/>
              </a:rPr>
              <a:t></a:t>
            </a:r>
            <a:endParaRPr lang="en-US" sz="6000" kern="0" dirty="0"/>
          </a:p>
        </p:txBody>
      </p:sp>
    </p:spTree>
    <p:extLst>
      <p:ext uri="{BB962C8B-B14F-4D97-AF65-F5344CB8AC3E}">
        <p14:creationId xmlns:p14="http://schemas.microsoft.com/office/powerpoint/2010/main" val="1590309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258532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:</a:t>
            </a:r>
          </a:p>
          <a:p>
            <a:pPr marL="857799" lvl="1" indent="-457200">
              <a:buFont typeface="+mj-lt"/>
              <a:buAutoNum type="alphaLcPeriod"/>
            </a:pPr>
            <a:r>
              <a:rPr lang="en-US" dirty="0" smtClean="0"/>
              <a:t>Vector</a:t>
            </a:r>
          </a:p>
          <a:p>
            <a:pPr marL="857799" lvl="1" indent="-457200">
              <a:buFont typeface="+mj-lt"/>
              <a:buAutoNum type="alphaLcPeriod"/>
            </a:pPr>
            <a:r>
              <a:rPr lang="en-US" dirty="0" smtClean="0"/>
              <a:t>Factor</a:t>
            </a:r>
          </a:p>
          <a:p>
            <a:pPr marL="857799" lvl="1" indent="-457200">
              <a:buFont typeface="+mj-lt"/>
              <a:buAutoNum type="alphaLcPeriod"/>
            </a:pPr>
            <a:r>
              <a:rPr lang="en-US" dirty="0" smtClean="0"/>
              <a:t>Matrix</a:t>
            </a:r>
          </a:p>
          <a:p>
            <a:pPr marL="857799" lvl="1" indent="-457200">
              <a:buFont typeface="+mj-lt"/>
              <a:buAutoNum type="alphaLcPeriod"/>
            </a:pPr>
            <a:r>
              <a:rPr lang="en-US" dirty="0" smtClean="0"/>
              <a:t>Data Frame</a:t>
            </a:r>
          </a:p>
          <a:p>
            <a:pPr marL="857799" lvl="1" indent="-457200">
              <a:buFont typeface="+mj-lt"/>
              <a:buAutoNum type="alphaLcPeriod"/>
            </a:pPr>
            <a:r>
              <a:rPr lang="en-US" dirty="0" smtClean="0"/>
              <a:t>List</a:t>
            </a:r>
          </a:p>
          <a:p>
            <a:pPr marL="857799" lvl="1" indent="-457200">
              <a:buFont typeface="+mj-lt"/>
              <a:buAutoNum type="alphaLcPeriod"/>
            </a:pPr>
            <a:r>
              <a:rPr lang="en-US" dirty="0" smtClean="0"/>
              <a:t>Data Time Series</a:t>
            </a:r>
          </a:p>
          <a:p>
            <a:pPr marL="457200" indent="-457200">
              <a:buAutoNum type="arabicPeriod"/>
            </a:pPr>
            <a:r>
              <a:rPr lang="en-US" dirty="0" err="1"/>
              <a:t>Konversi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smtClean="0"/>
              <a:t>Manipulasi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endParaRPr lang="en-US" dirty="0" smtClean="0"/>
          </a:p>
          <a:p>
            <a:pPr marL="457200" indent="-457200">
              <a:buAutoNum type="arabicPeriod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Aritmatik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9D381F0-2481-4805-AEA9-FC31341195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902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: Vector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3693319"/>
          </a:xfrm>
        </p:spPr>
        <p:txBody>
          <a:bodyPr/>
          <a:lstStyle/>
          <a:p>
            <a:r>
              <a:rPr lang="en-US" b="1" dirty="0" smtClean="0"/>
              <a:t>Vector</a:t>
            </a:r>
            <a:r>
              <a:rPr lang="en-US" dirty="0" smtClean="0"/>
              <a:t>:</a:t>
            </a:r>
          </a:p>
          <a:p>
            <a:pPr algn="just"/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di 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menyatakan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kumpulan</a:t>
            </a:r>
            <a:r>
              <a:rPr lang="en-US" dirty="0"/>
              <a:t> </a:t>
            </a:r>
            <a:r>
              <a:rPr lang="en-US" dirty="0" err="1"/>
              <a:t>karakter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kesatuan</a:t>
            </a:r>
            <a:r>
              <a:rPr lang="en-US" dirty="0"/>
              <a:t> (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 smtClean="0"/>
              <a:t>)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vector: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membuat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kumpulan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bilangan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atau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karakter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assign(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,c(…))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memasukkan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kumpulan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bilangan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karakter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ke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suatu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variabel</a:t>
            </a:r>
            <a:endParaRPr lang="en-US" dirty="0" smtClean="0">
              <a:latin typeface="+mj-lt"/>
              <a:cs typeface="Courier New" panose="020703090202050204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membuat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deret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bilangan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rep(…)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membuat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pengulangan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bilangan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/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karakter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paste(…) 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membuat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vektor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karakter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dengan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menggabungkan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dua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unsur</a:t>
            </a:r>
            <a:r>
              <a:rPr lang="en-US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yang </a:t>
            </a:r>
            <a:r>
              <a:rPr lang="en-US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beraturan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9D381F0-2481-4805-AEA9-FC31341195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94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9D381F0-2481-4805-AEA9-FC313411955B}" type="slidenum">
              <a:rPr lang="en-US" smtClean="0"/>
              <a:t>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10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Ilustrasi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62116" y="1695510"/>
            <a:ext cx="8382000" cy="41857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membuat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vektor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bilangan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berurutan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a0 &lt;- 1:12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membuat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vektor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bilangan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tidak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berurutan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vektor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karakter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a1 &lt;- c(1,5,4,6,7,3)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a2 &lt;- c("Budi","Ani","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Bambang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 #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vektor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karakter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assign("a3",c(5,4,6,3))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membuat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deretan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bilangan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a4 &lt;-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(1,10,by=2) #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bilangan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selisih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a5 &lt;-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(1,10,length=5) #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bilangan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10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sebanyak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5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bilangan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selisih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yang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sama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membuat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pengulangan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bilangan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karakter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a6 &lt;- rep(1:3,2) #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mengulang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bilangan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1,2,3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sebanyak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kali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a7 &lt;- rep(1:3,each=2) #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mengulang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bilangan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1,2,3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masing-masing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 kali</a:t>
            </a: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membuat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vektor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karakter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beraturan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a8 &lt;- paste("X",1:5,sep="") #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membuat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karakter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X1,X2,...,X5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tanpa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pemisah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02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: </a:t>
            </a:r>
            <a:r>
              <a:rPr lang="en-US" dirty="0" smtClean="0"/>
              <a:t>Factor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3693319"/>
          </a:xfrm>
        </p:spPr>
        <p:txBody>
          <a:bodyPr/>
          <a:lstStyle/>
          <a:p>
            <a:r>
              <a:rPr lang="en-US" b="1" dirty="0" smtClean="0"/>
              <a:t>Factor</a:t>
            </a:r>
            <a:r>
              <a:rPr lang="en-US" dirty="0" smtClean="0"/>
              <a:t>:</a:t>
            </a:r>
          </a:p>
          <a:p>
            <a:pPr algn="just"/>
            <a:r>
              <a:rPr lang="en-US" dirty="0" err="1"/>
              <a:t>Setara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,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khusus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kategorik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nominal (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digolongkan</a:t>
            </a:r>
            <a:r>
              <a:rPr lang="en-US" dirty="0" smtClean="0"/>
              <a:t>)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Digunakan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pada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variabel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dengan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skala</a:t>
            </a:r>
            <a:r>
              <a:rPr lang="en-US" i="1" dirty="0" smtClean="0">
                <a:sym typeface="Wingdings" panose="05000000000000000000" pitchFamily="2" charset="2"/>
              </a:rPr>
              <a:t> </a:t>
            </a:r>
            <a:r>
              <a:rPr lang="en-US" i="1" dirty="0" err="1" smtClean="0">
                <a:sym typeface="Wingdings" panose="05000000000000000000" pitchFamily="2" charset="2"/>
              </a:rPr>
              <a:t>kategorik</a:t>
            </a:r>
            <a:r>
              <a:rPr lang="en-US" i="1" dirty="0" smtClean="0">
                <a:sym typeface="Wingdings" panose="05000000000000000000" pitchFamily="2" charset="2"/>
              </a:rPr>
              <a:t> yang </a:t>
            </a:r>
            <a:r>
              <a:rPr lang="en-US" dirty="0" err="1" smtClean="0"/>
              <a:t>terkait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level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variabelnya</a:t>
            </a:r>
            <a:r>
              <a:rPr lang="en-US" dirty="0" smtClean="0"/>
              <a:t> </a:t>
            </a:r>
            <a:r>
              <a:rPr lang="en-US" dirty="0" err="1" smtClean="0"/>
              <a:t>walau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muncul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data</a:t>
            </a:r>
            <a:r>
              <a:rPr lang="en-US" dirty="0"/>
              <a:t>. </a:t>
            </a:r>
          </a:p>
          <a:p>
            <a:pPr marL="342900" indent="-342900" algn="just">
              <a:buFont typeface="Wingdings"/>
              <a:buChar char="à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ordered</a:t>
            </a:r>
            <a:r>
              <a:rPr lang="en-US" dirty="0" smtClean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skala</a:t>
            </a:r>
            <a:r>
              <a:rPr lang="en-US" dirty="0"/>
              <a:t> interval (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diurutkan</a:t>
            </a:r>
            <a:r>
              <a:rPr lang="en-US" dirty="0"/>
              <a:t>) </a:t>
            </a:r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Fungsi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factor(element)</a:t>
            </a:r>
            <a:r>
              <a:rPr lang="en-US" dirty="0" smtClean="0"/>
              <a:t> 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membuat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vektor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kategorik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skala</a:t>
            </a:r>
            <a:r>
              <a:rPr lang="en-US" dirty="0" smtClean="0">
                <a:sym typeface="Wingdings" panose="05000000000000000000" pitchFamily="2" charset="2"/>
              </a:rPr>
              <a:t> nominal (</a:t>
            </a:r>
            <a:r>
              <a:rPr lang="en-US" dirty="0" err="1" smtClean="0">
                <a:sym typeface="Wingdings" panose="05000000000000000000" pitchFamily="2" charset="2"/>
              </a:rPr>
              <a:t>tidak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ada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urutan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ordered(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element,level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=)</a:t>
            </a:r>
            <a:r>
              <a:rPr lang="en-US" dirty="0" smtClean="0">
                <a:sym typeface="Wingdings" panose="05000000000000000000" pitchFamily="2" charset="2"/>
              </a:rPr>
              <a:t>  </a:t>
            </a:r>
            <a:r>
              <a:rPr lang="en-US" dirty="0" err="1" smtClean="0">
                <a:sym typeface="Wingdings" panose="05000000000000000000" pitchFamily="2" charset="2"/>
              </a:rPr>
              <a:t>untuk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membuat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vektor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kategorik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skala</a:t>
            </a:r>
            <a:r>
              <a:rPr lang="en-US" dirty="0" smtClean="0">
                <a:sym typeface="Wingdings" panose="05000000000000000000" pitchFamily="2" charset="2"/>
              </a:rPr>
              <a:t> ordinal (</a:t>
            </a:r>
            <a:r>
              <a:rPr lang="en-US" dirty="0" err="1" smtClean="0">
                <a:sym typeface="Wingdings" panose="05000000000000000000" pitchFamily="2" charset="2"/>
              </a:rPr>
              <a:t>dapat</a:t>
            </a:r>
            <a:r>
              <a:rPr lang="en-US" dirty="0" smtClean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sym typeface="Wingdings" panose="05000000000000000000" pitchFamily="2" charset="2"/>
              </a:rPr>
              <a:t>diurutkan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9D381F0-2481-4805-AEA9-FC31341195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860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9D381F0-2481-4805-AEA9-FC313411955B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10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Ilustrasi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64574" y="1981200"/>
            <a:ext cx="8374626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membuat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vektor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tingkat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pendidikan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tp0 &lt;- c("SD","SMP","SMP","SMA","SD","SMP")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tp1 &lt;- factor(tp0)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tp3 &lt;- ordered(tp0)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tp4 &lt;- ordered(tp0,level=c("SD","SMP","SMA")) #yang paling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sesuai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74" y="3657600"/>
            <a:ext cx="36671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659261" y="3794349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Karena</a:t>
            </a:r>
            <a:r>
              <a:rPr lang="en-US" dirty="0" smtClean="0"/>
              <a:t> </a:t>
            </a:r>
            <a:r>
              <a:rPr lang="en-US" dirty="0" err="1" smtClean="0"/>
              <a:t>tingkat</a:t>
            </a:r>
            <a:r>
              <a:rPr lang="en-US" dirty="0" smtClean="0"/>
              <a:t> </a:t>
            </a:r>
            <a:r>
              <a:rPr lang="en-US" dirty="0" err="1" smtClean="0"/>
              <a:t>pendidikan</a:t>
            </a:r>
            <a:r>
              <a:rPr lang="en-US" dirty="0" smtClean="0"/>
              <a:t> </a:t>
            </a:r>
            <a:r>
              <a:rPr lang="en-US" dirty="0" err="1" smtClean="0"/>
              <a:t>memiliki</a:t>
            </a:r>
            <a:r>
              <a:rPr lang="en-US" dirty="0" smtClean="0"/>
              <a:t> </a:t>
            </a:r>
            <a:r>
              <a:rPr lang="en-US" dirty="0" err="1" smtClean="0"/>
              <a:t>urutan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ordinal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>
                <a:sym typeface="Wingdings" panose="05000000000000000000" pitchFamily="2" charset="2"/>
              </a:rPr>
              <a:t>Fungsi</a:t>
            </a:r>
            <a:r>
              <a:rPr lang="en-US" dirty="0" smtClean="0">
                <a:sym typeface="Wingdings" panose="05000000000000000000" pitchFamily="2" charset="2"/>
              </a:rPr>
              <a:t> ordered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95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Pengolahan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: </a:t>
            </a:r>
            <a:r>
              <a:rPr lang="en-US" dirty="0" smtClean="0"/>
              <a:t>Matrix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4001095"/>
          </a:xfrm>
        </p:spPr>
        <p:txBody>
          <a:bodyPr/>
          <a:lstStyle/>
          <a:p>
            <a:r>
              <a:rPr lang="en-US" b="1" dirty="0" smtClean="0"/>
              <a:t>Matrix</a:t>
            </a:r>
            <a:r>
              <a:rPr lang="en-US" dirty="0" smtClean="0"/>
              <a:t>:</a:t>
            </a:r>
          </a:p>
          <a:p>
            <a:pPr algn="just"/>
            <a:r>
              <a:rPr lang="en-US" dirty="0" smtClean="0"/>
              <a:t>Matrix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vector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tambahan</a:t>
            </a:r>
            <a:r>
              <a:rPr lang="en-US" dirty="0" smtClean="0"/>
              <a:t> </a:t>
            </a:r>
            <a:r>
              <a:rPr lang="en-US" dirty="0" err="1" smtClean="0"/>
              <a:t>atribut</a:t>
            </a:r>
            <a:r>
              <a:rPr lang="en-US" dirty="0" smtClean="0"/>
              <a:t> dim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dimensi</a:t>
            </a:r>
            <a:r>
              <a:rPr lang="en-US" dirty="0" smtClean="0"/>
              <a:t> yang </a:t>
            </a:r>
            <a:r>
              <a:rPr lang="en-US" dirty="0" err="1" smtClean="0"/>
              <a:t>dirinya</a:t>
            </a:r>
            <a:r>
              <a:rPr lang="en-US" dirty="0" smtClean="0"/>
              <a:t> </a:t>
            </a:r>
            <a:r>
              <a:rPr lang="en-US" dirty="0" err="1" smtClean="0"/>
              <a:t>sendiri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dua</a:t>
            </a:r>
            <a:r>
              <a:rPr lang="en-US" dirty="0"/>
              <a:t>, yang </a:t>
            </a:r>
            <a:r>
              <a:rPr lang="en-US" dirty="0" err="1" smtClean="0"/>
              <a:t>menentukan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matrix(…)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dengan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bentuk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umum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1547813" algn="l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matrix (data = NA,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ncol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1,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=FALSE,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dimnames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=NULL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r>
              <a:rPr lang="en-US" dirty="0" err="1" smtClean="0">
                <a:latin typeface="+mj-lt"/>
                <a:cs typeface="Courier New" panose="02070309020205020404" pitchFamily="49" charset="0"/>
              </a:rPr>
              <a:t>Keterangan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Opsi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byrow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menunjukkan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nilai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yang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diberikan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oleh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data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yang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akan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mengisi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sesuai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urutan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kolom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(default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)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atau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baris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(if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TRUE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Opsi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b="1" dirty="0" err="1" smtClean="0">
                <a:latin typeface="+mj-lt"/>
                <a:cs typeface="Courier New" panose="02070309020205020404" pitchFamily="49" charset="0"/>
              </a:rPr>
              <a:t>dimnames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memungkinkan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untuk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memberi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nama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pada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baris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dan</a:t>
            </a:r>
            <a:r>
              <a:rPr lang="en-US" dirty="0" smtClean="0">
                <a:latin typeface="+mj-lt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+mj-lt"/>
                <a:cs typeface="Courier New" panose="02070309020205020404" pitchFamily="49" charset="0"/>
              </a:rPr>
              <a:t>kolom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.</a:t>
            </a:r>
            <a:endParaRPr lang="en-US" dirty="0" smtClean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9D381F0-2481-4805-AEA9-FC31341195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9D381F0-2481-4805-AEA9-FC313411955B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1295400"/>
            <a:ext cx="1019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Ilustrasi</a:t>
            </a:r>
            <a:endParaRPr lang="en-US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457200" y="1828800"/>
            <a:ext cx="8686800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membuat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matriks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m1 &lt;- matrix(8,3,4) 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matriks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3x4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semua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elemennya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berisi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8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m2 &lt;- matrix(1:6,2,3) 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matriks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2x3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dengan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sampai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6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m3 &lt;- matrix(1:6,2,3,byrow=T) #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matriks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2x3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elemen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1:6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sesuai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baris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124199"/>
            <a:ext cx="3112478" cy="2743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894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Pengolahan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: Data Frame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3693319"/>
          </a:xfrm>
        </p:spPr>
        <p:txBody>
          <a:bodyPr/>
          <a:lstStyle/>
          <a:p>
            <a:r>
              <a:rPr lang="en-US" b="1" dirty="0" smtClean="0"/>
              <a:t>Data Frame</a:t>
            </a:r>
            <a:r>
              <a:rPr lang="en-US" dirty="0" smtClean="0"/>
              <a:t>:</a:t>
            </a:r>
          </a:p>
          <a:p>
            <a:pPr algn="just"/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panjangnya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mode yang </a:t>
            </a:r>
            <a:r>
              <a:rPr lang="en-US" dirty="0" err="1"/>
              <a:t>berbeda</a:t>
            </a:r>
            <a:r>
              <a:rPr lang="en-US" dirty="0"/>
              <a:t>. </a:t>
            </a:r>
            <a:r>
              <a:rPr lang="en-US" dirty="0" err="1"/>
              <a:t>Merupakan</a:t>
            </a:r>
            <a:r>
              <a:rPr lang="en-US" dirty="0"/>
              <a:t> format data di </a:t>
            </a:r>
            <a:r>
              <a:rPr lang="en-US" dirty="0" smtClean="0"/>
              <a:t>R</a:t>
            </a:r>
          </a:p>
          <a:p>
            <a:pPr algn="just"/>
            <a:endParaRPr lang="en-US" dirty="0"/>
          </a:p>
          <a:p>
            <a:pPr algn="just"/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data frame:</a:t>
            </a:r>
          </a:p>
          <a:p>
            <a:pPr algn="ctr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endParaRPr lang="en-US" dirty="0"/>
          </a:p>
          <a:p>
            <a:pPr algn="just"/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dimasukkan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frame data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 smtClean="0"/>
              <a:t>pendek</a:t>
            </a:r>
            <a:r>
              <a:rPr lang="en-US" dirty="0" smtClean="0"/>
              <a:t>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</a:t>
            </a:r>
            <a:r>
              <a:rPr lang="en-US" dirty="0" err="1"/>
              <a:t>sekian</a:t>
            </a:r>
            <a:r>
              <a:rPr lang="en-US" dirty="0"/>
              <a:t> kali (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bulat</a:t>
            </a:r>
            <a:r>
              <a:rPr lang="en-US" dirty="0"/>
              <a:t>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49D381F0-2481-4805-AEA9-FC31341195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337406"/>
      </p:ext>
    </p:extLst>
  </p:cSld>
  <p:clrMapOvr>
    <a:masterClrMapping/>
  </p:clrMapOvr>
</p:sld>
</file>

<file path=ppt/theme/theme1.xml><?xml version="1.0" encoding="utf-8"?>
<a:theme xmlns:a="http://schemas.openxmlformats.org/drawingml/2006/main" name="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</Template>
  <TotalTime>272</TotalTime>
  <Words>1326</Words>
  <Application>Microsoft Office PowerPoint</Application>
  <PresentationFormat>On-screen Show (4:3)</PresentationFormat>
  <Paragraphs>247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ut</vt:lpstr>
      <vt:lpstr>Pengantar Pengolahan Objek</vt:lpstr>
      <vt:lpstr>Outline</vt:lpstr>
      <vt:lpstr>Pengolahan Objek: Vector</vt:lpstr>
      <vt:lpstr>PowerPoint Presentation</vt:lpstr>
      <vt:lpstr>Pengolahan Objek: Factor</vt:lpstr>
      <vt:lpstr>PowerPoint Presentation</vt:lpstr>
      <vt:lpstr>Pengolahan Objek: Matrix</vt:lpstr>
      <vt:lpstr>PowerPoint Presentation</vt:lpstr>
      <vt:lpstr>Pengolahan Objek: Data Frame</vt:lpstr>
      <vt:lpstr>PowerPoint Presentation</vt:lpstr>
      <vt:lpstr>Pengolahan Objek: List</vt:lpstr>
      <vt:lpstr>PowerPoint Presentation</vt:lpstr>
      <vt:lpstr>Pengolahan Objek: Time Series</vt:lpstr>
      <vt:lpstr>PowerPoint Presentation</vt:lpstr>
      <vt:lpstr>Konversi dan Manipusi Obyek </vt:lpstr>
      <vt:lpstr>Objek Berindeks</vt:lpstr>
      <vt:lpstr>Fungsi Aritmatik dan Fungsi Sederhana</vt:lpstr>
      <vt:lpstr>Operator Aritmatika Vektor 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Pengolahan Objek</dc:title>
  <dc:creator>Septian</dc:creator>
  <cp:lastModifiedBy>Septian</cp:lastModifiedBy>
  <cp:revision>31</cp:revision>
  <dcterms:created xsi:type="dcterms:W3CDTF">2019-08-08T03:57:20Z</dcterms:created>
  <dcterms:modified xsi:type="dcterms:W3CDTF">2019-08-14T14:57:21Z</dcterms:modified>
</cp:coreProperties>
</file>