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88B0A-A53A-4367-A6AC-7D0AC021EFCF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1ADD6-0892-490C-B319-6E3B35AFA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79868-CB78-477D-AF0A-FB68B953E8F6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2D6C-E480-4994-B490-68C0D3DD5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347003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F36D-F29E-41D0-83B6-85C6EB97DB92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2D6C-E480-4994-B490-68C0D3DD5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3519-BD21-48AA-A906-0C84917AFDF2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2D6C-E480-4994-B490-68C0D3DD5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98DB-701D-4027-B08C-3C9EB69098EA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2D6C-E480-4994-B490-68C0D3DD5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9CFE1-F335-454F-9286-C9B428B916A3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2D6C-E480-4994-B490-68C0D3DD56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39873" cy="6852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09930" cy="4194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9AE48-5327-4D2D-B834-351CB3CBF220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12D6C-E480-4994-B490-68C0D3DD56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Penggunaan</a:t>
            </a:r>
            <a:r>
              <a:rPr lang="en-US" dirty="0" smtClean="0"/>
              <a:t> Array </a:t>
            </a:r>
            <a:r>
              <a:rPr lang="en-US" dirty="0" err="1" smtClean="0"/>
              <a:t>dan</a:t>
            </a:r>
            <a:r>
              <a:rPr lang="en-US" dirty="0" smtClean="0"/>
              <a:t> Matrix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/>
              <a:t>Komputer</a:t>
            </a:r>
            <a:r>
              <a:rPr lang="en-US" sz="2800" dirty="0"/>
              <a:t> 1 (SATS4111)</a:t>
            </a:r>
          </a:p>
          <a:p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/>
          <a:lstStyle/>
          <a:p>
            <a:fld id="{FF7F2B91-1371-43B8-B137-03646777B7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21891"/>
              </p:ext>
            </p:extLst>
          </p:nvPr>
        </p:nvGraphicFramePr>
        <p:xfrm>
          <a:off x="1028700" y="1371600"/>
          <a:ext cx="7239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95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Perkalian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demi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matriks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%*%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Perkalian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matriks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secara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aljabar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%o%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Invers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matriks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Transpose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suatu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matriks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crossprod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 product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suatu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matriks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t(x)%*%x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4191000"/>
            <a:ext cx="8077200" cy="21236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x=6:10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 6  7  8  9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x*x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perkalian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demi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 36  49  64  81 100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crossprod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#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cross product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yaitu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t(x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)%*%x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330</a:t>
            </a:r>
          </a:p>
        </p:txBody>
      </p:sp>
    </p:spTree>
    <p:extLst>
      <p:ext uri="{BB962C8B-B14F-4D97-AF65-F5344CB8AC3E}">
        <p14:creationId xmlns:p14="http://schemas.microsoft.com/office/powerpoint/2010/main" val="59281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628775"/>
            <a:ext cx="6858000" cy="40318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= matrix(c(3:11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[,2] [,3]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3    6   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4    7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5    8   11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F*F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perkalian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demi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matriks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[,2] [,3]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9   36   81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16   49  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 25   64  121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F%*%F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perkalian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matriks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matriks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[,2] [,3]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78  132  186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90  153  216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102  174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246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0" y="2520450"/>
            <a:ext cx="21428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F </a:t>
            </a:r>
            <a:r>
              <a:rPr lang="en-US" dirty="0" err="1" smtClean="0"/>
              <a:t>ukuran</a:t>
            </a:r>
            <a:r>
              <a:rPr lang="en-US" dirty="0" smtClean="0"/>
              <a:t> 3x3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57800" y="3600038"/>
            <a:ext cx="25146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demi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F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57801" y="4800600"/>
            <a:ext cx="25146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F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F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276600" y="2612783"/>
            <a:ext cx="16002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276600" y="3830870"/>
            <a:ext cx="16002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3276600" y="5031432"/>
            <a:ext cx="16002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5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647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 = matrix(c(3,10,8,1,6,9,4,1,1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[,2] [,3]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3    1   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 6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8    9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 = solve(G)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      [,2]        [,3]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-0.01910828  0.2229299 -0.14649682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-0.01273885 -0.1847134  0.23566879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0.26751592 -0.1210191  0.05095541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J = t(G)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J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[,2] [,3]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3   10  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1    6   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4    1    1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3758242"/>
            <a:ext cx="21336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Invers </a:t>
            </a:r>
            <a:r>
              <a:rPr lang="en-US" dirty="0" err="1" smtClean="0"/>
              <a:t>matriks</a:t>
            </a:r>
            <a:r>
              <a:rPr lang="en-US" dirty="0" smtClean="0"/>
              <a:t> G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5631426" y="3850575"/>
            <a:ext cx="3810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45426" y="5029200"/>
            <a:ext cx="27505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Transpose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G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2819400" y="5121533"/>
            <a:ext cx="381000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3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538883"/>
          </a:xfrm>
        </p:spPr>
        <p:txBody>
          <a:bodyPr/>
          <a:lstStyle/>
          <a:p>
            <a:pPr algn="just"/>
            <a:r>
              <a:rPr lang="sv-SE" dirty="0" smtClean="0"/>
              <a:t>Pada </a:t>
            </a:r>
            <a:r>
              <a:rPr lang="sv-SE" dirty="0"/>
              <a:t>R, dapat pula dilakukan penggabungan satu kolom atau satu baris baru ke dalam matriks lain. 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/>
              <a:t>rbind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cbind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435458"/>
            <a:ext cx="7924800" cy="3046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matrix(c(10,11,12,13,14,15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),3,2)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1] [,2]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10   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11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 12   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p,c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(16,18,19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menambahkan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kolomke-3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[,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1] [,2] [,3]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10   13   16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11   14   18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 12   15   19</a:t>
            </a:r>
          </a:p>
        </p:txBody>
      </p:sp>
    </p:spTree>
    <p:extLst>
      <p:ext uri="{BB962C8B-B14F-4D97-AF65-F5344CB8AC3E}">
        <p14:creationId xmlns:p14="http://schemas.microsoft.com/office/powerpoint/2010/main" val="309625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305342"/>
            <a:ext cx="8077200" cy="33547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&gt; p2=</a:t>
            </a:r>
            <a:r>
              <a:rPr lang="en-US" sz="1600" dirty="0" err="1">
                <a:latin typeface="Cumberland AMT" panose="02070309020205020404" pitchFamily="49" charset="0"/>
                <a:cs typeface="Cumberland AMT" panose="02070309020205020404" pitchFamily="49" charset="0"/>
              </a:rPr>
              <a:t>cbind</a:t>
            </a:r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(c(16,18,19),p) # </a:t>
            </a:r>
            <a:r>
              <a:rPr lang="en-US" sz="1600" dirty="0" err="1" smtClean="0">
                <a:latin typeface="Cumberland AMT" panose="02070309020205020404" pitchFamily="49" charset="0"/>
                <a:cs typeface="Cumberland AMT" panose="02070309020205020404" pitchFamily="49" charset="0"/>
              </a:rPr>
              <a:t>menambahkan</a:t>
            </a:r>
            <a:r>
              <a:rPr lang="en-US" sz="1600" dirty="0" smtClean="0">
                <a:latin typeface="Cumberland AMT" panose="02070309020205020404" pitchFamily="49" charset="0"/>
                <a:cs typeface="Cumberland AMT" panose="02070309020205020404" pitchFamily="49" charset="0"/>
              </a:rPr>
              <a:t> </a:t>
            </a:r>
            <a:r>
              <a:rPr lang="en-US" sz="1600" dirty="0" err="1" smtClean="0">
                <a:latin typeface="Cumberland AMT" panose="02070309020205020404" pitchFamily="49" charset="0"/>
                <a:cs typeface="Cumberland AMT" panose="02070309020205020404" pitchFamily="49" charset="0"/>
              </a:rPr>
              <a:t>ke</a:t>
            </a:r>
            <a:r>
              <a:rPr lang="en-US" sz="1600" dirty="0" smtClean="0">
                <a:latin typeface="Cumberland AMT" panose="02070309020205020404" pitchFamily="49" charset="0"/>
                <a:cs typeface="Cumberland AMT" panose="02070309020205020404" pitchFamily="49" charset="0"/>
              </a:rPr>
              <a:t> </a:t>
            </a:r>
            <a:r>
              <a:rPr lang="en-US" sz="1600" dirty="0" err="1" smtClean="0">
                <a:latin typeface="Cumberland AMT" panose="02070309020205020404" pitchFamily="49" charset="0"/>
                <a:cs typeface="Cumberland AMT" panose="02070309020205020404" pitchFamily="49" charset="0"/>
              </a:rPr>
              <a:t>kolom</a:t>
            </a:r>
            <a:r>
              <a:rPr lang="en-US" sz="1600" dirty="0" smtClean="0">
                <a:latin typeface="Cumberland AMT" panose="02070309020205020404" pitchFamily="49" charset="0"/>
                <a:cs typeface="Cumberland AMT" panose="02070309020205020404" pitchFamily="49" charset="0"/>
              </a:rPr>
              <a:t> ke-1 </a:t>
            </a:r>
            <a:r>
              <a:rPr lang="en-US" sz="1600" dirty="0" err="1" smtClean="0">
                <a:latin typeface="Cumberland AMT" panose="02070309020205020404" pitchFamily="49" charset="0"/>
                <a:cs typeface="Cumberland AMT" panose="02070309020205020404" pitchFamily="49" charset="0"/>
              </a:rPr>
              <a:t>dari</a:t>
            </a:r>
            <a:r>
              <a:rPr lang="en-US" sz="1600" dirty="0" smtClean="0">
                <a:latin typeface="Cumberland AMT" panose="02070309020205020404" pitchFamily="49" charset="0"/>
                <a:cs typeface="Cumberland AMT" panose="02070309020205020404" pitchFamily="49" charset="0"/>
              </a:rPr>
              <a:t> p</a:t>
            </a:r>
            <a:endParaRPr lang="en-US" sz="1600" dirty="0"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&gt; p2</a:t>
            </a:r>
          </a:p>
          <a:p>
            <a:r>
              <a:rPr lang="en-US" sz="1600" dirty="0" smtClean="0">
                <a:latin typeface="Cumberland AMT" panose="02070309020205020404" pitchFamily="49" charset="0"/>
                <a:cs typeface="Cumberland AMT" panose="02070309020205020404" pitchFamily="49" charset="0"/>
              </a:rPr>
              <a:t>     [,</a:t>
            </a:r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1] [,2] [,3]</a:t>
            </a:r>
          </a:p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[1,]   16   10   13</a:t>
            </a:r>
          </a:p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[2,]   18   11   14</a:t>
            </a:r>
          </a:p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[3,]   19   12   15</a:t>
            </a:r>
          </a:p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&gt; p3=</a:t>
            </a:r>
            <a:r>
              <a:rPr lang="en-US" sz="1600" dirty="0" err="1">
                <a:latin typeface="Cumberland AMT" panose="02070309020205020404" pitchFamily="49" charset="0"/>
                <a:cs typeface="Cumberland AMT" panose="02070309020205020404" pitchFamily="49" charset="0"/>
              </a:rPr>
              <a:t>rbind</a:t>
            </a:r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(</a:t>
            </a:r>
            <a:r>
              <a:rPr lang="en-US" sz="1600" dirty="0" err="1">
                <a:latin typeface="Cumberland AMT" panose="02070309020205020404" pitchFamily="49" charset="0"/>
                <a:cs typeface="Cumberland AMT" panose="02070309020205020404" pitchFamily="49" charset="0"/>
              </a:rPr>
              <a:t>p,c</a:t>
            </a:r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(18,20)) # </a:t>
            </a:r>
            <a:r>
              <a:rPr lang="en-US" sz="1600" dirty="0" err="1" smtClean="0">
                <a:latin typeface="Cumberland AMT" panose="02070309020205020404" pitchFamily="49" charset="0"/>
                <a:cs typeface="Cumberland AMT" panose="02070309020205020404" pitchFamily="49" charset="0"/>
              </a:rPr>
              <a:t>menambahkan</a:t>
            </a:r>
            <a:r>
              <a:rPr lang="en-US" sz="1600" dirty="0" smtClean="0">
                <a:latin typeface="Cumberland AMT" panose="02070309020205020404" pitchFamily="49" charset="0"/>
                <a:cs typeface="Cumberland AMT" panose="02070309020205020404" pitchFamily="49" charset="0"/>
              </a:rPr>
              <a:t> </a:t>
            </a:r>
            <a:r>
              <a:rPr lang="en-US" sz="1600" dirty="0" err="1" smtClean="0">
                <a:latin typeface="Cumberland AMT" panose="02070309020205020404" pitchFamily="49" charset="0"/>
                <a:cs typeface="Cumberland AMT" panose="02070309020205020404" pitchFamily="49" charset="0"/>
              </a:rPr>
              <a:t>ke</a:t>
            </a:r>
            <a:r>
              <a:rPr lang="en-US" sz="1600" dirty="0" smtClean="0">
                <a:latin typeface="Cumberland AMT" panose="02070309020205020404" pitchFamily="49" charset="0"/>
                <a:cs typeface="Cumberland AMT" panose="02070309020205020404" pitchFamily="49" charset="0"/>
              </a:rPr>
              <a:t> </a:t>
            </a:r>
            <a:r>
              <a:rPr lang="en-US" sz="1600" dirty="0" err="1" smtClean="0">
                <a:latin typeface="Cumberland AMT" panose="02070309020205020404" pitchFamily="49" charset="0"/>
                <a:cs typeface="Cumberland AMT" panose="02070309020205020404" pitchFamily="49" charset="0"/>
              </a:rPr>
              <a:t>baris</a:t>
            </a:r>
            <a:r>
              <a:rPr lang="en-US" sz="1600" dirty="0" smtClean="0">
                <a:latin typeface="Cumberland AMT" panose="02070309020205020404" pitchFamily="49" charset="0"/>
                <a:cs typeface="Cumberland AMT" panose="02070309020205020404" pitchFamily="49" charset="0"/>
              </a:rPr>
              <a:t> ke-4 </a:t>
            </a:r>
            <a:r>
              <a:rPr lang="en-US" sz="1600" dirty="0" err="1" smtClean="0">
                <a:latin typeface="Cumberland AMT" panose="02070309020205020404" pitchFamily="49" charset="0"/>
                <a:cs typeface="Cumberland AMT" panose="02070309020205020404" pitchFamily="49" charset="0"/>
              </a:rPr>
              <a:t>dari</a:t>
            </a:r>
            <a:r>
              <a:rPr lang="en-US" sz="1600" dirty="0" smtClean="0">
                <a:latin typeface="Cumberland AMT" panose="02070309020205020404" pitchFamily="49" charset="0"/>
                <a:cs typeface="Cumberland AMT" panose="02070309020205020404" pitchFamily="49" charset="0"/>
              </a:rPr>
              <a:t> p</a:t>
            </a:r>
            <a:endParaRPr lang="en-US" sz="1600" dirty="0">
              <a:latin typeface="Cumberland AMT" panose="02070309020205020404" pitchFamily="49" charset="0"/>
              <a:cs typeface="Cumberland AMT" panose="02070309020205020404" pitchFamily="49" charset="0"/>
            </a:endParaRPr>
          </a:p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&gt; p3</a:t>
            </a:r>
          </a:p>
          <a:p>
            <a:r>
              <a:rPr lang="en-US" sz="1600" dirty="0" smtClean="0">
                <a:latin typeface="Cumberland AMT" panose="02070309020205020404" pitchFamily="49" charset="0"/>
                <a:cs typeface="Cumberland AMT" panose="02070309020205020404" pitchFamily="49" charset="0"/>
              </a:rPr>
              <a:t>     [,</a:t>
            </a:r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1] [,2]</a:t>
            </a:r>
          </a:p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[1,]   10   13</a:t>
            </a:r>
          </a:p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[2,]   11   14</a:t>
            </a:r>
          </a:p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[3,]   12   15</a:t>
            </a:r>
          </a:p>
          <a:p>
            <a:r>
              <a:rPr lang="en-US" sz="1600" dirty="0">
                <a:latin typeface="Cumberland AMT" panose="02070309020205020404" pitchFamily="49" charset="0"/>
                <a:cs typeface="Cumberland AMT" panose="02070309020205020404" pitchFamily="49" charset="0"/>
              </a:rPr>
              <a:t>[4,]   18   20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733800"/>
            <a:ext cx="5181600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p4=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(c(14,16),p)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#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menambahkan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ke-1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[,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1] [,2]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14   16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 11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[4,]   12   15</a:t>
            </a:r>
          </a:p>
        </p:txBody>
      </p:sp>
    </p:spTree>
    <p:extLst>
      <p:ext uri="{BB962C8B-B14F-4D97-AF65-F5344CB8AC3E}">
        <p14:creationId xmlns:p14="http://schemas.microsoft.com/office/powerpoint/2010/main" val="405539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514600"/>
            <a:ext cx="538648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200" b="1" i="0">
                <a:solidFill>
                  <a:srgbClr val="1F487C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6000" kern="0" dirty="0" err="1" smtClean="0"/>
              <a:t>Terima</a:t>
            </a:r>
            <a:r>
              <a:rPr lang="en-US" sz="6000" kern="0" dirty="0" smtClean="0"/>
              <a:t> </a:t>
            </a:r>
            <a:r>
              <a:rPr lang="en-US" sz="6000" kern="0" dirty="0" err="1" smtClean="0"/>
              <a:t>kasih</a:t>
            </a:r>
            <a:r>
              <a:rPr lang="en-US" sz="6000" kern="0" dirty="0" smtClean="0"/>
              <a:t> </a:t>
            </a:r>
            <a:r>
              <a:rPr lang="en-US" sz="6000" kern="0" dirty="0" smtClean="0">
                <a:sym typeface="Wingdings" panose="05000000000000000000" pitchFamily="2" charset="2"/>
              </a:rPr>
              <a:t>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188285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9233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Objek</a:t>
            </a:r>
            <a:r>
              <a:rPr lang="en-US" dirty="0" smtClean="0"/>
              <a:t> Array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Objek</a:t>
            </a:r>
            <a:r>
              <a:rPr lang="en-US" dirty="0" smtClean="0"/>
              <a:t> Array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Operator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6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462213"/>
          </a:xfrm>
        </p:spPr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berdimensi</a:t>
            </a:r>
            <a:r>
              <a:rPr lang="en-US" dirty="0" smtClean="0"/>
              <a:t> k; </a:t>
            </a:r>
            <a:r>
              <a:rPr lang="en-US" dirty="0" err="1" smtClean="0"/>
              <a:t>dengan</a:t>
            </a:r>
            <a:r>
              <a:rPr lang="en-US" dirty="0" smtClean="0"/>
              <a:t> k ≥ 1</a:t>
            </a:r>
          </a:p>
          <a:p>
            <a:pPr algn="just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array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lanjut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bedasarkan</a:t>
            </a:r>
            <a:r>
              <a:rPr lang="en-US" dirty="0" smtClean="0"/>
              <a:t> </a:t>
            </a:r>
            <a:r>
              <a:rPr lang="en-US" dirty="0" err="1" smtClean="0"/>
              <a:t>dimensinya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array: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Jika</a:t>
            </a:r>
            <a:r>
              <a:rPr lang="en-US" dirty="0" smtClean="0"/>
              <a:t> k = 1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array = </a:t>
            </a:r>
            <a:r>
              <a:rPr lang="en-US" dirty="0" err="1" smtClean="0">
                <a:sym typeface="Wingdings" panose="05000000000000000000" pitchFamily="2" charset="2"/>
              </a:rPr>
              <a:t>vektor</a:t>
            </a:r>
            <a:r>
              <a:rPr lang="en-US" dirty="0" smtClean="0">
                <a:sym typeface="Wingdings" panose="05000000000000000000" pitchFamily="2" charset="2"/>
              </a:rPr>
              <a:t>  (</a:t>
            </a:r>
            <a:r>
              <a:rPr lang="en-US" dirty="0" err="1" smtClean="0">
                <a:sym typeface="Wingdings" panose="05000000000000000000" pitchFamily="2" charset="2"/>
              </a:rPr>
              <a:t>satu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dimensi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sym typeface="Wingdings" panose="05000000000000000000" pitchFamily="2" charset="2"/>
              </a:rPr>
              <a:t>Jika</a:t>
            </a:r>
            <a:r>
              <a:rPr lang="en-US" dirty="0" smtClean="0">
                <a:sym typeface="Wingdings" panose="05000000000000000000" pitchFamily="2" charset="2"/>
              </a:rPr>
              <a:t> k = 2  </a:t>
            </a:r>
            <a:r>
              <a:rPr lang="en-US" dirty="0" err="1" smtClean="0">
                <a:sym typeface="Wingdings" panose="05000000000000000000" pitchFamily="2" charset="2"/>
              </a:rPr>
              <a:t>maka</a:t>
            </a:r>
            <a:r>
              <a:rPr lang="en-US" dirty="0" smtClean="0">
                <a:sym typeface="Wingdings" panose="05000000000000000000" pitchFamily="2" charset="2"/>
              </a:rPr>
              <a:t> array = </a:t>
            </a:r>
            <a:r>
              <a:rPr lang="en-US" dirty="0" err="1" smtClean="0">
                <a:sym typeface="Wingdings" panose="05000000000000000000" pitchFamily="2" charset="2"/>
              </a:rPr>
              <a:t>matriks</a:t>
            </a:r>
            <a:r>
              <a:rPr lang="en-US" dirty="0" smtClean="0">
                <a:sym typeface="Wingdings" panose="05000000000000000000" pitchFamily="2" charset="2"/>
              </a:rPr>
              <a:t>  (</a:t>
            </a:r>
            <a:r>
              <a:rPr lang="en-US" dirty="0" err="1" smtClean="0">
                <a:sym typeface="Wingdings" panose="05000000000000000000" pitchFamily="2" charset="2"/>
              </a:rPr>
              <a:t>dua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dimensi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Array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(</a:t>
            </a:r>
            <a:r>
              <a:rPr lang="en-US" dirty="0" err="1" smtClean="0"/>
              <a:t>Vektor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4090330" cy="215443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array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, character </a:t>
            </a:r>
            <a:r>
              <a:rPr lang="en-US" dirty="0" err="1"/>
              <a:t>atau</a:t>
            </a:r>
            <a:r>
              <a:rPr lang="en-US" dirty="0"/>
              <a:t> string </a:t>
            </a:r>
            <a:r>
              <a:rPr lang="en-US" dirty="0" smtClean="0"/>
              <a:t>, logical </a:t>
            </a:r>
            <a:r>
              <a:rPr lang="en-US" dirty="0"/>
              <a:t>value 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paling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mode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mode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6465" y="1828800"/>
            <a:ext cx="4114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c(F,1:5)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 1 2 3 4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",T,F,"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"a" "TRUE" "FALSE" "b"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p=c(4:4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1] 4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3 2 1 0 1 2 3 4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mode(p)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1]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array(1:6,dim=c(6))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53865" y="1066800"/>
            <a:ext cx="204241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Mode data </a:t>
            </a:r>
            <a:r>
              <a:rPr lang="en-US" dirty="0" err="1"/>
              <a:t>numerik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8500" y="5334000"/>
            <a:ext cx="20316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Mode data </a:t>
            </a:r>
            <a:r>
              <a:rPr lang="en-US" dirty="0" err="1"/>
              <a:t>karakter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8000" y="1436132"/>
            <a:ext cx="60960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77000" y="1436132"/>
            <a:ext cx="1143000" cy="2450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7162800" y="2895600"/>
            <a:ext cx="45720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1960" y="5913823"/>
            <a:ext cx="28694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Array </a:t>
            </a:r>
            <a:r>
              <a:rPr lang="en-US" dirty="0" err="1" smtClean="0"/>
              <a:t>dgn</a:t>
            </a:r>
            <a:r>
              <a:rPr lang="en-US" dirty="0" smtClean="0"/>
              <a:t> 1 </a:t>
            </a:r>
            <a:r>
              <a:rPr lang="en-US" dirty="0" err="1" smtClean="0"/>
              <a:t>dimensi</a:t>
            </a:r>
            <a:r>
              <a:rPr lang="en-US" dirty="0" smtClean="0"/>
              <a:t> = </a:t>
            </a:r>
            <a:r>
              <a:rPr lang="en-US" dirty="0" err="1" smtClean="0"/>
              <a:t>vektor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562600" y="4800600"/>
            <a:ext cx="1143000" cy="1113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Array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(</a:t>
            </a:r>
            <a:r>
              <a:rPr lang="en-US" dirty="0" err="1"/>
              <a:t>Vektor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array </a:t>
            </a:r>
            <a:r>
              <a:rPr lang="en-US" dirty="0" smtClean="0">
                <a:sym typeface="Wingdings" panose="05000000000000000000" pitchFamily="2" charset="2"/>
              </a:rPr>
              <a:t> array </a:t>
            </a:r>
            <a:r>
              <a:rPr lang="en-US" dirty="0" err="1" smtClean="0">
                <a:sym typeface="Wingdings" panose="05000000000000000000" pitchFamily="2" charset="2"/>
              </a:rPr>
              <a:t>dengan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satu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dimensi</a:t>
            </a:r>
            <a:endParaRPr lang="en-US" dirty="0" smtClean="0">
              <a:sym typeface="Wingdings" panose="05000000000000000000" pitchFamily="2" charset="2"/>
            </a:endParaRP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array(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obj,dim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=c(…))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05400" y="2362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50758" y="3048000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Cukup</a:t>
            </a:r>
            <a:r>
              <a:rPr lang="en-US" dirty="0" smtClean="0"/>
              <a:t> 1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295" y="3008671"/>
            <a:ext cx="9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Isi array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038600" y="2362200"/>
            <a:ext cx="22860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799" y="3821668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Contoh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799" y="4419600"/>
            <a:ext cx="2776722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array(1:6,dim=c(6))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2 3 4 5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799" y="5334000"/>
            <a:ext cx="3009900" cy="13542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array(1:6,dim=c(3,2))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  3    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0600" y="4074855"/>
            <a:ext cx="3367549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array(1:6,dim=c(1,3,2))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, 1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    3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, 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4    5    6</a:t>
            </a:r>
          </a:p>
        </p:txBody>
      </p:sp>
      <p:sp>
        <p:nvSpPr>
          <p:cNvPr id="16" name="Oval 15"/>
          <p:cNvSpPr/>
          <p:nvPr/>
        </p:nvSpPr>
        <p:spPr>
          <a:xfrm>
            <a:off x="1809749" y="4419600"/>
            <a:ext cx="1271772" cy="29238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08897" y="4006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</a:t>
            </a:r>
            <a:r>
              <a:rPr lang="en-US" b="1" dirty="0" err="1" smtClean="0"/>
              <a:t>dimensi</a:t>
            </a:r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2168766" y="5377934"/>
            <a:ext cx="1271772" cy="29238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67914" y="4964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 </a:t>
            </a:r>
            <a:r>
              <a:rPr lang="en-US" b="1" dirty="0" err="1" smtClean="0"/>
              <a:t>dimensi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6716052" y="4110946"/>
            <a:ext cx="1271772" cy="29238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69225" y="4257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 </a:t>
            </a:r>
            <a:r>
              <a:rPr lang="en-US" b="1" dirty="0" err="1" smtClean="0"/>
              <a:t>dimensi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1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Array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(</a:t>
            </a:r>
            <a:r>
              <a:rPr lang="en-US" dirty="0" err="1"/>
              <a:t>Vektor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923330"/>
          </a:xfrm>
        </p:spPr>
        <p:txBody>
          <a:bodyPr/>
          <a:lstStyle/>
          <a:p>
            <a:pPr algn="just"/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data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. </a:t>
            </a:r>
            <a:r>
              <a:rPr lang="en-US" dirty="0" err="1" smtClean="0"/>
              <a:t>Ekstraksi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pembentukan</a:t>
            </a:r>
            <a:r>
              <a:rPr lang="en-US" dirty="0"/>
              <a:t> data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/>
              <a:t>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743200"/>
            <a:ext cx="7772400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v=c(6, 5, 17, 16, 3, 19, 7, 10, 20, 21)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melihat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 6  5 17 16  3 19  7 10 20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v[3]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ketiga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v[c(2,6,7)]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ke-2,6,7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 5 19  7</a:t>
            </a:r>
          </a:p>
          <a:p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v[-c(7,9)]  # menampilkan semua elemen kecuali elemen ke-7,9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 6  5 17 16  3 19 10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v[v&gt;6]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menampilkan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lebih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17 16 19  7 10 20 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r=v[v&gt;6]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menyimpan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elemennya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lebih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17 16 19  7 10 20 21</a:t>
            </a:r>
          </a:p>
        </p:txBody>
      </p:sp>
    </p:spTree>
    <p:extLst>
      <p:ext uri="{BB962C8B-B14F-4D97-AF65-F5344CB8AC3E}">
        <p14:creationId xmlns:p14="http://schemas.microsoft.com/office/powerpoint/2010/main" val="255178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 smtClean="0"/>
              <a:t>Matriks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53888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Proses </a:t>
            </a:r>
            <a:r>
              <a:rPr lang="en-US" dirty="0" err="1"/>
              <a:t>entri</a:t>
            </a:r>
            <a:r>
              <a:rPr lang="en-US" dirty="0"/>
              <a:t> data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array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matrix.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/>
              <a:t>optional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nrow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ncol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581400"/>
            <a:ext cx="65532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matrix(c(10,11,12,13,14,15),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=3,ncol=2)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matrix(10:15,nrow=3,ncol=2)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matrix(10:15,nrow=3)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matrix(10:15,3)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Keempat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40245" y="4668450"/>
            <a:ext cx="21336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1] [,2]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[1,]   10   13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[2,]   11  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[3,]   12   15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105400" y="5152945"/>
            <a:ext cx="533400" cy="370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1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Matriks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perbaris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i="1" dirty="0" smtClean="0"/>
              <a:t>optional </a:t>
            </a:r>
            <a:r>
              <a:rPr lang="en-US" dirty="0" err="1" smtClean="0"/>
              <a:t>byrow</a:t>
            </a:r>
            <a:r>
              <a:rPr lang="en-US" dirty="0" smtClean="0"/>
              <a:t>=T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matrix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14600"/>
            <a:ext cx="495300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= c(-2,3,4,-3,-4,7)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E=matrix(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data,nrow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=2,ncol=3,byrow=T)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 [,2] [,3]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-2    3    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-3   -4  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dim(E)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2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mode(E)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</p:txBody>
      </p:sp>
    </p:spTree>
    <p:extLst>
      <p:ext uri="{BB962C8B-B14F-4D97-AF65-F5344CB8AC3E}">
        <p14:creationId xmlns:p14="http://schemas.microsoft.com/office/powerpoint/2010/main" val="335004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Matriks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array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array(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obj,dim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(…,…))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0412D6C-E480-4994-B490-68C0D3DD56D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05400" y="23622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0758" y="30480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</a:t>
            </a:r>
            <a:r>
              <a:rPr lang="en-US" dirty="0" err="1" smtClean="0"/>
              <a:t>dimensi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81295" y="3008671"/>
            <a:ext cx="9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Isi array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38600" y="2362200"/>
            <a:ext cx="22860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3810000"/>
            <a:ext cx="4572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array(1:6,dim=c(2,3))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3   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4   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4225498"/>
            <a:ext cx="283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2 x 3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5105400" y="4273854"/>
            <a:ext cx="345358" cy="3715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7441"/>
      </p:ext>
    </p:extLst>
  </p:cSld>
  <p:clrMapOvr>
    <a:masterClrMapping/>
  </p:clrMapOvr>
</p:sld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94</TotalTime>
  <Words>1367</Words>
  <Application>Microsoft Office PowerPoint</Application>
  <PresentationFormat>On-screen Show (4:3)</PresentationFormat>
  <Paragraphs>233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ut</vt:lpstr>
      <vt:lpstr>Penggunaan Array dan Matrix</vt:lpstr>
      <vt:lpstr>Outline</vt:lpstr>
      <vt:lpstr>Array</vt:lpstr>
      <vt:lpstr>Objek Array satu dimensi (Vektor)</vt:lpstr>
      <vt:lpstr>Objek Array satu dimensi (Vektor)</vt:lpstr>
      <vt:lpstr>Objek Array satu dimensi (Vektor)</vt:lpstr>
      <vt:lpstr>Array Dua Dimensi (Matriks)</vt:lpstr>
      <vt:lpstr>Array Dua Dimensi (Matriks)</vt:lpstr>
      <vt:lpstr>Array Dua Dimensi (Matriks)</vt:lpstr>
      <vt:lpstr>Operator untuk operasi matriks dan vektor</vt:lpstr>
      <vt:lpstr>Operator untuk operasi matriks dan vektor</vt:lpstr>
      <vt:lpstr>Operator untuk operasi matriks dan vektor</vt:lpstr>
      <vt:lpstr>Operator untuk operasi matriks dan vektor</vt:lpstr>
      <vt:lpstr>Operator untuk operasi matriks dan vektor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Penggunaan Array dan Matrix</dc:title>
  <dc:creator>Septian</dc:creator>
  <cp:lastModifiedBy>Septian</cp:lastModifiedBy>
  <cp:revision>23</cp:revision>
  <dcterms:created xsi:type="dcterms:W3CDTF">2019-08-11T17:22:29Z</dcterms:created>
  <dcterms:modified xsi:type="dcterms:W3CDTF">2019-08-13T16:08:56Z</dcterms:modified>
</cp:coreProperties>
</file>