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05B5-8C35-425D-98E4-C55EE7249EC3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E82F5-4409-4995-B069-977FC01F0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3520-2B8D-44B2-BC69-DA95A03FD7E6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A783-CEA1-44F1-9C7B-8C1895BD5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4347003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0944F-492E-4F17-AF13-C1CDB40BEB28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A783-CEA1-44F1-9C7B-8C1895BD5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10A8-21AC-4446-9FE5-D9E146DCB452}" type="datetime1">
              <a:rPr lang="en-US" smtClean="0"/>
              <a:t>8/13/2019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A783-CEA1-44F1-9C7B-8C1895BD5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A9AE3-EA93-48E0-AB4F-D3897B01E8D2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A783-CEA1-44F1-9C7B-8C1895BD5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F8B2C-8497-4BAC-85C0-5613FC704E22}" type="datetime1">
              <a:rPr lang="en-US" smtClean="0"/>
              <a:t>8/13/2019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A783-CEA1-44F1-9C7B-8C1895BD5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39873" cy="6852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09930" cy="4194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CDC9-22EC-406C-B11F-55F0E3273755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A783-CEA1-44F1-9C7B-8C1895BD59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00599" eaLnBrk="1" hangingPunct="1">
        <a:defRPr>
          <a:latin typeface="+mn-lt"/>
          <a:ea typeface="+mn-ea"/>
          <a:cs typeface="+mn-cs"/>
        </a:defRPr>
      </a:lvl2pPr>
      <a:lvl3pPr marL="801197" eaLnBrk="1" hangingPunct="1">
        <a:defRPr>
          <a:latin typeface="+mn-lt"/>
          <a:ea typeface="+mn-ea"/>
          <a:cs typeface="+mn-cs"/>
        </a:defRPr>
      </a:lvl3pPr>
      <a:lvl4pPr marL="1201796" eaLnBrk="1" hangingPunct="1">
        <a:defRPr>
          <a:latin typeface="+mn-lt"/>
          <a:ea typeface="+mn-ea"/>
          <a:cs typeface="+mn-cs"/>
        </a:defRPr>
      </a:lvl4pPr>
      <a:lvl5pPr marL="1602395" eaLnBrk="1" hangingPunct="1">
        <a:defRPr>
          <a:latin typeface="+mn-lt"/>
          <a:ea typeface="+mn-ea"/>
          <a:cs typeface="+mn-cs"/>
        </a:defRPr>
      </a:lvl5pPr>
      <a:lvl6pPr marL="2002993" eaLnBrk="1" hangingPunct="1">
        <a:defRPr>
          <a:latin typeface="+mn-lt"/>
          <a:ea typeface="+mn-ea"/>
          <a:cs typeface="+mn-cs"/>
        </a:defRPr>
      </a:lvl6pPr>
      <a:lvl7pPr marL="2403592" eaLnBrk="1" hangingPunct="1">
        <a:defRPr>
          <a:latin typeface="+mn-lt"/>
          <a:ea typeface="+mn-ea"/>
          <a:cs typeface="+mn-cs"/>
        </a:defRPr>
      </a:lvl7pPr>
      <a:lvl8pPr marL="2804190" eaLnBrk="1" hangingPunct="1">
        <a:defRPr>
          <a:latin typeface="+mn-lt"/>
          <a:ea typeface="+mn-ea"/>
          <a:cs typeface="+mn-cs"/>
        </a:defRPr>
      </a:lvl8pPr>
      <a:lvl9pPr marL="3204789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00599" eaLnBrk="1" hangingPunct="1">
        <a:defRPr>
          <a:latin typeface="+mn-lt"/>
          <a:ea typeface="+mn-ea"/>
          <a:cs typeface="+mn-cs"/>
        </a:defRPr>
      </a:lvl2pPr>
      <a:lvl3pPr marL="801197" eaLnBrk="1" hangingPunct="1">
        <a:defRPr>
          <a:latin typeface="+mn-lt"/>
          <a:ea typeface="+mn-ea"/>
          <a:cs typeface="+mn-cs"/>
        </a:defRPr>
      </a:lvl3pPr>
      <a:lvl4pPr marL="1201796" eaLnBrk="1" hangingPunct="1">
        <a:defRPr>
          <a:latin typeface="+mn-lt"/>
          <a:ea typeface="+mn-ea"/>
          <a:cs typeface="+mn-cs"/>
        </a:defRPr>
      </a:lvl4pPr>
      <a:lvl5pPr marL="1602395" eaLnBrk="1" hangingPunct="1">
        <a:defRPr>
          <a:latin typeface="+mn-lt"/>
          <a:ea typeface="+mn-ea"/>
          <a:cs typeface="+mn-cs"/>
        </a:defRPr>
      </a:lvl5pPr>
      <a:lvl6pPr marL="2002993" eaLnBrk="1" hangingPunct="1">
        <a:defRPr>
          <a:latin typeface="+mn-lt"/>
          <a:ea typeface="+mn-ea"/>
          <a:cs typeface="+mn-cs"/>
        </a:defRPr>
      </a:lvl6pPr>
      <a:lvl7pPr marL="2403592" eaLnBrk="1" hangingPunct="1">
        <a:defRPr>
          <a:latin typeface="+mn-lt"/>
          <a:ea typeface="+mn-ea"/>
          <a:cs typeface="+mn-cs"/>
        </a:defRPr>
      </a:lvl7pPr>
      <a:lvl8pPr marL="2804190" eaLnBrk="1" hangingPunct="1">
        <a:defRPr>
          <a:latin typeface="+mn-lt"/>
          <a:ea typeface="+mn-ea"/>
          <a:cs typeface="+mn-cs"/>
        </a:defRPr>
      </a:lvl8pPr>
      <a:lvl9pPr marL="3204789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</p:spPr>
        <p:txBody>
          <a:bodyPr/>
          <a:lstStyle/>
          <a:p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G</a:t>
            </a:r>
            <a:r>
              <a:rPr lang="en-US" dirty="0" err="1" smtClean="0"/>
              <a:t>rafik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/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738664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/>
              <a:t>Komputer</a:t>
            </a:r>
            <a:r>
              <a:rPr lang="en-US" sz="2800" dirty="0"/>
              <a:t> 1 (SATS4111)</a:t>
            </a:r>
          </a:p>
          <a:p>
            <a:r>
              <a:rPr lang="en-US" dirty="0" err="1" smtClean="0"/>
              <a:t>Inisiasi</a:t>
            </a:r>
            <a:r>
              <a:rPr lang="en-US" dirty="0" smtClean="0"/>
              <a:t>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46221"/>
          </a:xfrm>
          <a:prstGeom prst="rect">
            <a:avLst/>
          </a:prstGeom>
        </p:spPr>
        <p:txBody>
          <a:bodyPr/>
          <a:lstStyle/>
          <a:p>
            <a:fld id="{FF7F2B91-1371-43B8-B137-03646777B7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7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70EA783-CEA1-44F1-9C7B-8C1895BD590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10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Ilustrasi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1695510"/>
            <a:ext cx="35173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plot(x,y,'o',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=2,pch='+')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34064"/>
            <a:ext cx="3105432" cy="309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67200" y="1694297"/>
            <a:ext cx="4998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plot(x,y,'b',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=3,lwd=3,col=2,pch='w')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34064"/>
            <a:ext cx="3105432" cy="309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08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6373"/>
            <a:ext cx="5386488" cy="975134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di R: </a:t>
            </a:r>
            <a:r>
              <a:rPr lang="en-US" dirty="0" err="1" smtClean="0"/>
              <a:t>sunflowerplot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53888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err="1" smtClean="0"/>
              <a:t>sunflowerplot</a:t>
            </a:r>
            <a:r>
              <a:rPr lang="en-US" b="1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plot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plot(</a:t>
            </a:r>
            <a:r>
              <a:rPr lang="en-US" dirty="0" err="1" smtClean="0"/>
              <a:t>x,y</a:t>
            </a:r>
            <a:r>
              <a:rPr lang="en-US" dirty="0"/>
              <a:t>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Perbedaannya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sunflowerplot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yang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kejadiannya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r>
              <a:rPr lang="en-US" dirty="0" smtClean="0"/>
              <a:t> </a:t>
            </a:r>
            <a:r>
              <a:rPr lang="en-US" dirty="0" err="1" smtClean="0"/>
              <a:t>matahari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kelopaknya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70EA783-CEA1-44F1-9C7B-8C1895BD590B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455588"/>
            <a:ext cx="4572000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c(1,3,2,4,1,2,3,4,2,3,1)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&lt;- c(5,5,4,4,6,4,5,4,4,4,6)</a:t>
            </a:r>
          </a:p>
          <a:p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sunflowerplot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200"/>
            <a:ext cx="43148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4448175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Titik</a:t>
            </a:r>
            <a:r>
              <a:rPr lang="en-US" dirty="0"/>
              <a:t>(2,4) </a:t>
            </a:r>
            <a:r>
              <a:rPr lang="en-US" dirty="0" err="1" smtClean="0"/>
              <a:t>memiliki</a:t>
            </a:r>
            <a:r>
              <a:rPr lang="en-US" dirty="0" smtClean="0"/>
              <a:t> 3 </a:t>
            </a:r>
            <a:r>
              <a:rPr lang="en-US" dirty="0" err="1" smtClean="0"/>
              <a:t>kelopak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3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84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di R: </a:t>
            </a:r>
            <a:r>
              <a:rPr lang="en-US" dirty="0" err="1" smtClean="0"/>
              <a:t>Fungsi</a:t>
            </a:r>
            <a:r>
              <a:rPr lang="en-US" dirty="0" smtClean="0"/>
              <a:t> Pie </a:t>
            </a:r>
            <a:r>
              <a:rPr lang="en-US" dirty="0" err="1" smtClean="0"/>
              <a:t>dan</a:t>
            </a:r>
            <a:r>
              <a:rPr lang="en-US" dirty="0" smtClean="0"/>
              <a:t> Boxplot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3404530" cy="2154436"/>
          </a:xfrm>
        </p:spPr>
        <p:txBody>
          <a:bodyPr/>
          <a:lstStyle/>
          <a:p>
            <a:pPr algn="just"/>
            <a:r>
              <a:rPr lang="en-US" b="1" dirty="0" smtClean="0"/>
              <a:t>Pie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smtClean="0"/>
              <a:t>pie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kue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potongan</a:t>
            </a:r>
            <a:r>
              <a:rPr lang="en-US" dirty="0" smtClean="0"/>
              <a:t> </a:t>
            </a:r>
            <a:r>
              <a:rPr lang="en-US" dirty="0" err="1" smtClean="0"/>
              <a:t>kue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pemunculan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70EA783-CEA1-44F1-9C7B-8C1895BD590B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71103" y="1752600"/>
            <a:ext cx="340453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 sz="20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00599" eaLnBrk="1" hangingPunct="1">
              <a:defRPr>
                <a:latin typeface="+mn-lt"/>
                <a:ea typeface="+mn-ea"/>
                <a:cs typeface="+mn-cs"/>
              </a:defRPr>
            </a:lvl2pPr>
            <a:lvl3pPr marL="801197" eaLnBrk="1" hangingPunct="1">
              <a:defRPr>
                <a:latin typeface="+mn-lt"/>
                <a:ea typeface="+mn-ea"/>
                <a:cs typeface="+mn-cs"/>
              </a:defRPr>
            </a:lvl3pPr>
            <a:lvl4pPr marL="1201796" eaLnBrk="1" hangingPunct="1">
              <a:defRPr>
                <a:latin typeface="+mn-lt"/>
                <a:ea typeface="+mn-ea"/>
                <a:cs typeface="+mn-cs"/>
              </a:defRPr>
            </a:lvl4pPr>
            <a:lvl5pPr marL="1602395" eaLnBrk="1" hangingPunct="1">
              <a:defRPr>
                <a:latin typeface="+mn-lt"/>
                <a:ea typeface="+mn-ea"/>
                <a:cs typeface="+mn-cs"/>
              </a:defRPr>
            </a:lvl5pPr>
            <a:lvl6pPr marL="2002993" eaLnBrk="1" hangingPunct="1">
              <a:defRPr>
                <a:latin typeface="+mn-lt"/>
                <a:ea typeface="+mn-ea"/>
                <a:cs typeface="+mn-cs"/>
              </a:defRPr>
            </a:lvl6pPr>
            <a:lvl7pPr marL="2403592" eaLnBrk="1" hangingPunct="1">
              <a:defRPr>
                <a:latin typeface="+mn-lt"/>
                <a:ea typeface="+mn-ea"/>
                <a:cs typeface="+mn-cs"/>
              </a:defRPr>
            </a:lvl7pPr>
            <a:lvl8pPr marL="2804190" eaLnBrk="1" hangingPunct="1">
              <a:defRPr>
                <a:latin typeface="+mn-lt"/>
                <a:ea typeface="+mn-ea"/>
                <a:cs typeface="+mn-cs"/>
              </a:defRPr>
            </a:lvl8pPr>
            <a:lvl9pPr marL="3204789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kern="0" dirty="0" smtClean="0"/>
              <a:t>Boxplot</a:t>
            </a:r>
            <a:r>
              <a:rPr lang="en-US" kern="0" dirty="0" smtClean="0"/>
              <a:t>:</a:t>
            </a:r>
          </a:p>
          <a:p>
            <a:pPr algn="just"/>
            <a:r>
              <a:rPr lang="en-US" kern="0" dirty="0" err="1" smtClean="0"/>
              <a:t>Fungsi</a:t>
            </a:r>
            <a:r>
              <a:rPr lang="en-US" kern="0" dirty="0" smtClean="0"/>
              <a:t> </a:t>
            </a:r>
            <a:r>
              <a:rPr lang="en-US" b="1" kern="0" dirty="0" smtClean="0"/>
              <a:t>boxplot(x</a:t>
            </a:r>
            <a:r>
              <a:rPr lang="en-US" b="1" kern="0" dirty="0"/>
              <a:t>)</a:t>
            </a:r>
            <a:r>
              <a:rPr lang="en-US" kern="0" dirty="0"/>
              <a:t> </a:t>
            </a:r>
            <a:r>
              <a:rPr lang="en-US" kern="0" dirty="0" err="1"/>
              <a:t>adalah</a:t>
            </a:r>
            <a:r>
              <a:rPr lang="en-US" kern="0" dirty="0"/>
              <a:t> </a:t>
            </a:r>
            <a:r>
              <a:rPr lang="en-US" kern="0" dirty="0" err="1"/>
              <a:t>fungsi</a:t>
            </a:r>
            <a:r>
              <a:rPr lang="en-US" kern="0" dirty="0"/>
              <a:t> </a:t>
            </a:r>
            <a:r>
              <a:rPr lang="en-US" kern="0" dirty="0" err="1"/>
              <a:t>untuk</a:t>
            </a:r>
            <a:r>
              <a:rPr lang="en-US" kern="0" dirty="0"/>
              <a:t> </a:t>
            </a:r>
            <a:r>
              <a:rPr lang="en-US" kern="0" dirty="0" err="1" smtClean="0"/>
              <a:t>menggambar</a:t>
            </a:r>
            <a:r>
              <a:rPr lang="en-US" kern="0" dirty="0" smtClean="0"/>
              <a:t> </a:t>
            </a:r>
            <a:r>
              <a:rPr lang="en-US" kern="0" dirty="0" err="1" smtClean="0"/>
              <a:t>grafik</a:t>
            </a:r>
            <a:r>
              <a:rPr lang="en-US" kern="0" dirty="0" smtClean="0"/>
              <a:t> </a:t>
            </a:r>
            <a:r>
              <a:rPr lang="en-US" kern="0" dirty="0" err="1"/>
              <a:t>dari</a:t>
            </a:r>
            <a:r>
              <a:rPr lang="en-US" kern="0" dirty="0"/>
              <a:t> </a:t>
            </a:r>
            <a:r>
              <a:rPr lang="en-US" kern="0" dirty="0" err="1"/>
              <a:t>sekumpulan</a:t>
            </a:r>
            <a:r>
              <a:rPr lang="en-US" kern="0" dirty="0"/>
              <a:t> data x di mana </a:t>
            </a:r>
            <a:r>
              <a:rPr lang="en-US" kern="0" dirty="0" err="1"/>
              <a:t>akan</a:t>
            </a:r>
            <a:r>
              <a:rPr lang="en-US" kern="0" dirty="0"/>
              <a:t> </a:t>
            </a:r>
            <a:r>
              <a:rPr lang="en-US" kern="0" dirty="0" err="1" smtClean="0"/>
              <a:t>terlihat</a:t>
            </a:r>
            <a:r>
              <a:rPr lang="en-US" kern="0" dirty="0" smtClean="0"/>
              <a:t> </a:t>
            </a:r>
            <a:r>
              <a:rPr lang="en-US" kern="0" dirty="0" err="1" smtClean="0"/>
              <a:t>nilai</a:t>
            </a:r>
            <a:r>
              <a:rPr lang="en-US" kern="0" dirty="0" smtClean="0"/>
              <a:t> </a:t>
            </a:r>
            <a:r>
              <a:rPr lang="en-US" kern="0" dirty="0" err="1"/>
              <a:t>kuartil</a:t>
            </a:r>
            <a:r>
              <a:rPr lang="en-US" kern="0" dirty="0"/>
              <a:t> 1 </a:t>
            </a:r>
            <a:r>
              <a:rPr lang="en-US" kern="0" dirty="0" err="1"/>
              <a:t>atau</a:t>
            </a:r>
            <a:r>
              <a:rPr lang="en-US" kern="0" dirty="0"/>
              <a:t> </a:t>
            </a:r>
            <a:r>
              <a:rPr lang="en-US" kern="0" dirty="0" err="1"/>
              <a:t>persentil</a:t>
            </a:r>
            <a:r>
              <a:rPr lang="en-US" kern="0" dirty="0"/>
              <a:t> 25, median, </a:t>
            </a:r>
            <a:r>
              <a:rPr lang="en-US" kern="0" dirty="0" err="1"/>
              <a:t>kuartil</a:t>
            </a:r>
            <a:r>
              <a:rPr lang="en-US" kern="0" dirty="0"/>
              <a:t> </a:t>
            </a:r>
            <a:r>
              <a:rPr lang="en-US" kern="0" dirty="0" smtClean="0"/>
              <a:t>3 </a:t>
            </a:r>
            <a:r>
              <a:rPr lang="en-US" kern="0" dirty="0" err="1" smtClean="0"/>
              <a:t>atau</a:t>
            </a:r>
            <a:r>
              <a:rPr lang="en-US" kern="0" dirty="0" smtClean="0"/>
              <a:t> </a:t>
            </a:r>
            <a:r>
              <a:rPr lang="en-US" kern="0" dirty="0" err="1"/>
              <a:t>persentil</a:t>
            </a:r>
            <a:r>
              <a:rPr lang="en-US" kern="0" dirty="0"/>
              <a:t> 75, </a:t>
            </a:r>
            <a:r>
              <a:rPr lang="en-US" kern="0" dirty="0" err="1"/>
              <a:t>dan</a:t>
            </a:r>
            <a:r>
              <a:rPr lang="en-US" kern="0" dirty="0"/>
              <a:t> data </a:t>
            </a:r>
            <a:r>
              <a:rPr lang="en-US" kern="0" dirty="0" err="1"/>
              <a:t>pencilan</a:t>
            </a:r>
            <a:r>
              <a:rPr lang="en-US" kern="0" dirty="0"/>
              <a:t> </a:t>
            </a:r>
            <a:r>
              <a:rPr lang="en-US" kern="0" dirty="0" err="1"/>
              <a:t>bila</a:t>
            </a:r>
            <a:r>
              <a:rPr lang="en-US" kern="0" dirty="0"/>
              <a:t> </a:t>
            </a:r>
            <a:r>
              <a:rPr lang="en-US" kern="0" dirty="0" err="1"/>
              <a:t>ada</a:t>
            </a:r>
            <a:endParaRPr lang="en-US" kern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4038600"/>
            <a:ext cx="35052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c(0.2, 0.4, 0.1, 0.3)</a:t>
            </a:r>
          </a:p>
          <a:p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8" t="24581" r="24535" b="28636"/>
          <a:stretch/>
        </p:blipFill>
        <p:spPr bwMode="auto">
          <a:xfrm>
            <a:off x="914400" y="4640581"/>
            <a:ext cx="1769808" cy="159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71103" y="4214813"/>
            <a:ext cx="414429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c(14,10,15,20,30,25,28,22)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7" b="24477"/>
          <a:stretch/>
        </p:blipFill>
        <p:spPr bwMode="auto">
          <a:xfrm>
            <a:off x="4987468" y="4799588"/>
            <a:ext cx="2971800" cy="143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74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di R</a:t>
            </a:r>
            <a:r>
              <a:rPr lang="en-US" dirty="0" smtClean="0"/>
              <a:t>: </a:t>
            </a:r>
            <a:r>
              <a:rPr lang="en-US" dirty="0" err="1" smtClean="0"/>
              <a:t>stripchart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23110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Stripchart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lain </a:t>
            </a:r>
            <a:r>
              <a:rPr lang="en-US" dirty="0" err="1" smtClean="0"/>
              <a:t>memplot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data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penggambaran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boxplot.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70EA783-CEA1-44F1-9C7B-8C1895BD590B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819400"/>
            <a:ext cx="61722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&lt;-c(13,16,18,20,21,14,11,18,19,30,40,12,13,14)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stripchart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7592" r="5662" b="12341"/>
          <a:stretch/>
        </p:blipFill>
        <p:spPr bwMode="auto">
          <a:xfrm>
            <a:off x="304800" y="3404175"/>
            <a:ext cx="3510116" cy="238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53000" y="4049312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 </a:t>
            </a:r>
            <a:r>
              <a:rPr lang="en-US" dirty="0" err="1"/>
              <a:t>titik</a:t>
            </a:r>
            <a:r>
              <a:rPr lang="en-US" dirty="0"/>
              <a:t>(dot)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/>
              <a:t>x</a:t>
            </a:r>
          </a:p>
        </p:txBody>
      </p:sp>
      <p:sp>
        <p:nvSpPr>
          <p:cNvPr id="7" name="Left Arrow 6"/>
          <p:cNvSpPr/>
          <p:nvPr/>
        </p:nvSpPr>
        <p:spPr>
          <a:xfrm>
            <a:off x="4336026" y="4237688"/>
            <a:ext cx="457200" cy="323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6122244" cy="1050102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di R: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coplot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interaction.plot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70EA783-CEA1-44F1-9C7B-8C1895BD590B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pemakaian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coplot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dirty="0" err="1" smtClean="0"/>
              <a:t>coplot</a:t>
            </a:r>
            <a:r>
              <a:rPr lang="en-US" sz="2000" b="1" dirty="0" smtClean="0"/>
              <a:t>(x </a:t>
            </a:r>
            <a:r>
              <a:rPr lang="en-US" sz="2000" b="1" dirty="0"/>
              <a:t>~ y | z)</a:t>
            </a:r>
            <a:r>
              <a:rPr lang="en-US" sz="2000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coplot</a:t>
            </a:r>
            <a:r>
              <a:rPr lang="en-US" sz="2000" dirty="0" smtClean="0"/>
              <a:t> </a:t>
            </a:r>
            <a:r>
              <a:rPr lang="en-US" sz="2000" dirty="0" err="1" smtClean="0"/>
              <a:t>berguna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grafik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x </a:t>
            </a:r>
            <a:r>
              <a:rPr lang="en-US" sz="2000" dirty="0" err="1" smtClean="0"/>
              <a:t>dan</a:t>
            </a:r>
            <a:r>
              <a:rPr lang="en-US" sz="2000" dirty="0" smtClean="0"/>
              <a:t> y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tiap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interval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z</a:t>
            </a:r>
            <a:r>
              <a:rPr lang="en-US" sz="2000" dirty="0"/>
              <a:t>. 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Formula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b="1" dirty="0" smtClean="0"/>
              <a:t>x </a:t>
            </a:r>
            <a:r>
              <a:rPr lang="en-US" sz="2000" b="1" dirty="0"/>
              <a:t>~ y | z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plot </a:t>
            </a:r>
            <a:r>
              <a:rPr lang="en-US" sz="2000" dirty="0"/>
              <a:t>x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y </a:t>
            </a:r>
            <a:r>
              <a:rPr lang="en-US" sz="2000" dirty="0" err="1" smtClean="0"/>
              <a:t>dihasilkan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kondisional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z</a:t>
            </a:r>
            <a:r>
              <a:rPr lang="en-US" sz="2000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b="1" dirty="0" err="1" smtClean="0"/>
              <a:t>interaction.plot</a:t>
            </a:r>
            <a:r>
              <a:rPr lang="en-US" sz="2000" b="1" dirty="0" smtClean="0"/>
              <a:t> </a:t>
            </a:r>
            <a:r>
              <a:rPr lang="en-US" sz="2000" dirty="0" err="1" smtClean="0"/>
              <a:t>berguna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menguji</a:t>
            </a:r>
            <a:r>
              <a:rPr lang="en-US" sz="2000" dirty="0" smtClean="0"/>
              <a:t> </a:t>
            </a:r>
            <a:r>
              <a:rPr lang="en-US" sz="2000" dirty="0" err="1" smtClean="0"/>
              <a:t>interaksi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faktor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berpengaruh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</a:t>
            </a:r>
            <a:r>
              <a:rPr lang="en-US" sz="2000" dirty="0" err="1" smtClean="0"/>
              <a:t>tak</a:t>
            </a:r>
            <a:r>
              <a:rPr lang="en-US" sz="2000" dirty="0" smtClean="0"/>
              <a:t> </a:t>
            </a:r>
            <a:r>
              <a:rPr lang="en-US" sz="2000" dirty="0" err="1" smtClean="0"/>
              <a:t>bebas</a:t>
            </a:r>
            <a:r>
              <a:rPr lang="en-US" sz="2000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umumnya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dirty="0" err="1" smtClean="0"/>
              <a:t>interaction.plot</a:t>
            </a:r>
            <a:r>
              <a:rPr lang="en-US" sz="2000" b="1" dirty="0" smtClean="0"/>
              <a:t>(f1</a:t>
            </a:r>
            <a:r>
              <a:rPr lang="en-US" sz="2000" b="1" dirty="0"/>
              <a:t>, f2, y)</a:t>
            </a:r>
            <a:r>
              <a:rPr lang="en-US" sz="2000" dirty="0"/>
              <a:t>,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y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</a:t>
            </a:r>
            <a:r>
              <a:rPr lang="en-US" sz="2000" dirty="0" err="1" smtClean="0"/>
              <a:t>tak</a:t>
            </a:r>
            <a:r>
              <a:rPr lang="en-US" sz="2000" dirty="0" smtClean="0"/>
              <a:t> </a:t>
            </a:r>
            <a:r>
              <a:rPr lang="en-US" sz="2000" dirty="0" err="1" smtClean="0"/>
              <a:t>bebas</a:t>
            </a:r>
            <a:r>
              <a:rPr lang="en-US" sz="2000" dirty="0"/>
              <a:t>,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f1 </a:t>
            </a:r>
            <a:r>
              <a:rPr lang="en-US" sz="2000" dirty="0" err="1" smtClean="0"/>
              <a:t>dan</a:t>
            </a:r>
            <a:r>
              <a:rPr lang="en-US" sz="2000" dirty="0" smtClean="0"/>
              <a:t> f2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faktor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berpengaruh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</a:t>
            </a:r>
            <a:r>
              <a:rPr lang="en-US" sz="2000" dirty="0" err="1" smtClean="0"/>
              <a:t>tak</a:t>
            </a:r>
            <a:r>
              <a:rPr lang="en-US" sz="2000" dirty="0" smtClean="0"/>
              <a:t> </a:t>
            </a:r>
            <a:r>
              <a:rPr lang="en-US" sz="2000" dirty="0" err="1" smtClean="0"/>
              <a:t>bebas</a:t>
            </a:r>
            <a:r>
              <a:rPr lang="en-US" sz="2000" dirty="0" smtClean="0"/>
              <a:t> y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243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70EA783-CEA1-44F1-9C7B-8C1895BD590B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52" y="1066800"/>
            <a:ext cx="43148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676400"/>
            <a:ext cx="45720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c(20,25,11,18,30,27,28,21,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19,28,24,15,18,22,40,26,20,30)</a:t>
            </a:r>
          </a:p>
          <a:p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&lt;- c(9,10,7,9,12,22,45,11,34,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45,45,23,78,61,39,65,23,29)</a:t>
            </a:r>
          </a:p>
          <a:p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&lt;- c(2,1,2,7,3,6,3,5,3,5,3,6,8,4,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7,4,9,3)</a:t>
            </a:r>
          </a:p>
          <a:p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coplot(x~y|z)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interaction.plot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70EA783-CEA1-44F1-9C7B-8C1895BD590B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447800"/>
            <a:ext cx="83820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f1 &lt;- c(1,1,1,1,1,1,1,1,1,2,2,2,2,2,2,2,2,2,3,3,3,3,3,3,3,3,3)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 &lt;- c(1,1,1,2,2,2,3,3,3,1,1,1,2,2,2,3,3,3,3,1,1,1,2,2,2,3,3)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&lt;- c(57,55,57,58,102,110,109,109,140,140,120,90,101,103,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101,92,88,89,90,110,112,113,114,78,77,75,76)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interaction.plot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(f2,f1,y)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3048000"/>
            <a:ext cx="43148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184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70EA783-CEA1-44F1-9C7B-8C1895BD590B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1200" y="2514600"/>
            <a:ext cx="538648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3200" b="1" i="0">
                <a:solidFill>
                  <a:srgbClr val="1F487C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6000" kern="0" dirty="0" err="1" smtClean="0"/>
              <a:t>Terima</a:t>
            </a:r>
            <a:r>
              <a:rPr lang="en-US" sz="6000" kern="0" dirty="0" smtClean="0"/>
              <a:t> </a:t>
            </a:r>
            <a:r>
              <a:rPr lang="en-US" sz="6000" kern="0" dirty="0" err="1" smtClean="0"/>
              <a:t>kasih</a:t>
            </a:r>
            <a:r>
              <a:rPr lang="en-US" sz="6000" kern="0" dirty="0" smtClean="0"/>
              <a:t> </a:t>
            </a:r>
            <a:r>
              <a:rPr lang="en-US" sz="6000" kern="0" dirty="0" smtClean="0">
                <a:sym typeface="Wingdings" panose="05000000000000000000" pitchFamily="2" charset="2"/>
              </a:rPr>
              <a:t></a:t>
            </a:r>
            <a:endParaRPr lang="en-US" sz="6000" kern="0" dirty="0"/>
          </a:p>
        </p:txBody>
      </p:sp>
    </p:spTree>
    <p:extLst>
      <p:ext uri="{BB962C8B-B14F-4D97-AF65-F5344CB8AC3E}">
        <p14:creationId xmlns:p14="http://schemas.microsoft.com/office/powerpoint/2010/main" val="232081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25545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di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/>
              <a:t> </a:t>
            </a:r>
            <a:r>
              <a:rPr lang="en-US" dirty="0" err="1" smtClean="0"/>
              <a:t>pembuat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di R</a:t>
            </a:r>
          </a:p>
          <a:p>
            <a:pPr marL="743499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plot</a:t>
            </a:r>
          </a:p>
          <a:p>
            <a:pPr marL="743499" lvl="1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sunflowerplot</a:t>
            </a:r>
            <a:endParaRPr lang="en-US" dirty="0" smtClean="0"/>
          </a:p>
          <a:p>
            <a:pPr marL="743499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pie</a:t>
            </a:r>
          </a:p>
          <a:p>
            <a:pPr marL="743499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boxplot</a:t>
            </a:r>
          </a:p>
          <a:p>
            <a:pPr marL="743499" lvl="1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stripchart</a:t>
            </a:r>
            <a:endParaRPr lang="en-US" dirty="0" smtClean="0"/>
          </a:p>
          <a:p>
            <a:pPr marL="743499" lvl="1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coplot</a:t>
            </a:r>
            <a:r>
              <a:rPr lang="en-US" dirty="0" smtClean="0"/>
              <a:t>  </a:t>
            </a:r>
          </a:p>
          <a:p>
            <a:pPr marL="743499" lvl="1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interaction.plot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70EA783-CEA1-44F1-9C7B-8C1895BD5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8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di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400109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/>
              <a:t>: </a:t>
            </a:r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pengeplotan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/>
              <a:t>. </a:t>
            </a:r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i="1" dirty="0" smtClean="0"/>
              <a:t>Plotting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di </a:t>
            </a:r>
            <a:r>
              <a:rPr lang="en-US" dirty="0"/>
              <a:t>mana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parameter-parameter </a:t>
            </a:r>
            <a:r>
              <a:rPr lang="en-US" dirty="0"/>
              <a:t>yang 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(</a:t>
            </a:r>
            <a:r>
              <a:rPr lang="en-US" i="1" dirty="0" smtClean="0"/>
              <a:t>default</a:t>
            </a:r>
            <a:r>
              <a:rPr lang="en-US" dirty="0"/>
              <a:t>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Nilai-nilai</a:t>
            </a:r>
            <a:r>
              <a:rPr lang="en-US" dirty="0" smtClean="0"/>
              <a:t> parameter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 </a:t>
            </a:r>
            <a:r>
              <a:rPr lang="en-US" dirty="0"/>
              <a:t>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dibuka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/format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pdf()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?device</a:t>
            </a:r>
            <a:r>
              <a:rPr lang="en-US" b="1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/>
              <a:t>tersedia</a:t>
            </a:r>
            <a:r>
              <a:rPr lang="en-US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dev.list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70EA783-CEA1-44F1-9C7B-8C1895BD59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369331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meringkas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/>
              <a:t>,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err="1" smtClean="0"/>
              <a:t>split.screen</a:t>
            </a:r>
            <a:r>
              <a:rPr lang="en-US" dirty="0"/>
              <a:t>, </a:t>
            </a:r>
            <a:r>
              <a:rPr lang="en-US" b="1" dirty="0"/>
              <a:t>layout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coplot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/>
              <a:t>:  </a:t>
            </a:r>
          </a:p>
          <a:p>
            <a:pPr algn="just"/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split.screen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(c(1,2))</a:t>
            </a:r>
          </a:p>
          <a:p>
            <a:pPr algn="jus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1] 1 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yang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/>
              <a:t>.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screen(1</a:t>
            </a:r>
            <a:r>
              <a:rPr lang="en-US" dirty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screen(2</a:t>
            </a:r>
            <a:r>
              <a:rPr lang="en-US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erase.screen</a:t>
            </a:r>
            <a:r>
              <a:rPr lang="en-US" dirty="0" smtClean="0"/>
              <a:t>(n</a:t>
            </a:r>
            <a:r>
              <a:rPr lang="en-US" dirty="0"/>
              <a:t>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i="1" dirty="0" smtClean="0"/>
              <a:t>screen</a:t>
            </a:r>
            <a:r>
              <a:rPr lang="en-US" i="1" dirty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n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i="1" dirty="0" smtClean="0"/>
              <a:t>screen </a:t>
            </a:r>
            <a:r>
              <a:rPr lang="en-US" dirty="0" smtClean="0"/>
              <a:t>yang </a:t>
            </a:r>
            <a:r>
              <a:rPr lang="en-US" dirty="0" err="1"/>
              <a:t>dihapus</a:t>
            </a:r>
            <a:r>
              <a:rPr lang="en-US" dirty="0"/>
              <a:t>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70EA783-CEA1-44F1-9C7B-8C1895BD5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846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smtClean="0"/>
              <a:t>layout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yang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parameter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i="1" dirty="0" smtClean="0"/>
              <a:t>sub-window </a:t>
            </a:r>
            <a:r>
              <a:rPr lang="en-US" dirty="0" smtClean="0"/>
              <a:t>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perintahnya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/>
          </a:p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layout(matrix(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isimatriks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jumlah-baris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jumlah-kolom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70EA783-CEA1-44F1-9C7B-8C1895BD590B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810000"/>
            <a:ext cx="3505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layout(matrix(1:4,2,2))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layout.show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5105400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1676400" y="4572000"/>
            <a:ext cx="381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5400000">
            <a:off x="4114800" y="5300365"/>
            <a:ext cx="381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15" y="3657600"/>
            <a:ext cx="3864180" cy="398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38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84665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layout(matrix(1:4,2:3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dirty="0"/>
              <a:t>: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enam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layout(matrix(1:4,3:2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dirty="0"/>
              <a:t>: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enam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3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2 </a:t>
            </a:r>
            <a:r>
              <a:rPr lang="en-US" dirty="0" err="1" smtClean="0"/>
              <a:t>kolom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70EA783-CEA1-44F1-9C7B-8C1895BD590B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5303" y="36576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&lt;-matrix(c(1,1,1,2:4),3,2)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layout(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layout.show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5303" y="4519374"/>
            <a:ext cx="40680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/>
              <a:t>,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digabung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038600" y="3886200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2509" y="5791200"/>
            <a:ext cx="42413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=c(1,1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layout </a:t>
            </a:r>
            <a:r>
              <a:rPr lang="en-US" dirty="0" err="1" smtClean="0"/>
              <a:t>kekeadaan</a:t>
            </a:r>
            <a:r>
              <a:rPr lang="en-US" dirty="0" smtClean="0"/>
              <a:t> default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847736"/>
            <a:ext cx="46101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94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di </a:t>
            </a:r>
            <a:r>
              <a:rPr lang="en-US" dirty="0" smtClean="0"/>
              <a:t>R: plot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3693319"/>
          </a:xfrm>
        </p:spPr>
        <p:txBody>
          <a:bodyPr/>
          <a:lstStyle/>
          <a:p>
            <a:r>
              <a:rPr lang="en-US" b="1" dirty="0" smtClean="0"/>
              <a:t>Plot</a:t>
            </a:r>
            <a:r>
              <a:rPr lang="en-US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plot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 smtClean="0"/>
              <a:t>variabel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plot </a:t>
            </a:r>
            <a:r>
              <a:rPr lang="en-US" dirty="0" err="1"/>
              <a:t>antara</a:t>
            </a:r>
            <a:r>
              <a:rPr lang="en-US" dirty="0"/>
              <a:t> 2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,....)</a:t>
            </a:r>
          </a:p>
          <a:p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smtClean="0"/>
              <a:t>plot(x)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diurutkan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x</a:t>
            </a:r>
            <a:r>
              <a:rPr lang="en-US" dirty="0"/>
              <a:t>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smtClean="0"/>
              <a:t>plot(</a:t>
            </a:r>
            <a:r>
              <a:rPr lang="en-US" b="1" dirty="0" err="1" smtClean="0"/>
              <a:t>x,y</a:t>
            </a:r>
            <a:r>
              <a:rPr lang="en-US" b="1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plot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x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x </a:t>
            </a:r>
            <a:r>
              <a:rPr lang="en-US" dirty="0" err="1" smtClean="0"/>
              <a:t>dan</a:t>
            </a:r>
            <a:r>
              <a:rPr lang="en-US" dirty="0" smtClean="0"/>
              <a:t> y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y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penggambaran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70EA783-CEA1-44F1-9C7B-8C1895BD59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7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70EA783-CEA1-44F1-9C7B-8C1895BD590B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10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Ilustrasi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1828800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c(5,6,1,3,5,8,9)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413575"/>
            <a:ext cx="3014662" cy="300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876800" y="1749032"/>
            <a:ext cx="2895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&lt;-c(5,3,1,9,8,3)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&lt;-c(8,6,2,7,4,1)</a:t>
            </a:r>
          </a:p>
          <a:p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3013826" cy="300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68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756" y="321498"/>
            <a:ext cx="538648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" algn="l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Modifikasi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C0504D"/>
                </a:solidFill>
              </a:rPr>
              <a:t>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7454"/>
            <a:ext cx="776160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+mj-lt"/>
                <a:cs typeface="Century Gothic"/>
              </a:rPr>
              <a:t>Plot yang akan </a:t>
            </a:r>
            <a:r>
              <a:rPr sz="2000" dirty="0">
                <a:latin typeface="+mj-lt"/>
                <a:cs typeface="Century Gothic"/>
              </a:rPr>
              <a:t>dibuat </a:t>
            </a:r>
            <a:r>
              <a:rPr sz="2000" spc="-5" dirty="0">
                <a:latin typeface="+mj-lt"/>
                <a:cs typeface="Century Gothic"/>
              </a:rPr>
              <a:t>dapat dimodifikasi dengan  </a:t>
            </a:r>
            <a:r>
              <a:rPr sz="2000" dirty="0">
                <a:latin typeface="+mj-lt"/>
                <a:cs typeface="Century Gothic"/>
              </a:rPr>
              <a:t>menambahkan </a:t>
            </a:r>
            <a:r>
              <a:rPr sz="2000" spc="-5" dirty="0">
                <a:latin typeface="+mj-lt"/>
                <a:cs typeface="Century Gothic"/>
              </a:rPr>
              <a:t>beberapa </a:t>
            </a:r>
            <a:r>
              <a:rPr sz="2000" dirty="0">
                <a:latin typeface="+mj-lt"/>
                <a:cs typeface="Century Gothic"/>
              </a:rPr>
              <a:t>perintah </a:t>
            </a:r>
            <a:r>
              <a:rPr sz="2000" spc="-5" dirty="0">
                <a:latin typeface="+mj-lt"/>
                <a:cs typeface="Century Gothic"/>
              </a:rPr>
              <a:t>pada </a:t>
            </a:r>
            <a:r>
              <a:rPr sz="2000" dirty="0">
                <a:latin typeface="+mj-lt"/>
                <a:cs typeface="Century Gothic"/>
              </a:rPr>
              <a:t>fungsi  </a:t>
            </a:r>
            <a:r>
              <a:rPr sz="2000" spc="-5" dirty="0">
                <a:latin typeface="+mj-lt"/>
                <a:cs typeface="Century Gothic"/>
              </a:rPr>
              <a:t>plot</a:t>
            </a:r>
            <a:r>
              <a:rPr sz="2000" spc="-10" dirty="0">
                <a:latin typeface="+mj-lt"/>
                <a:cs typeface="Century Gothic"/>
              </a:rPr>
              <a:t> </a:t>
            </a:r>
            <a:r>
              <a:rPr sz="2000" spc="-5" dirty="0">
                <a:latin typeface="+mj-lt"/>
                <a:cs typeface="Century Gothic"/>
              </a:rPr>
              <a:t>tersebut</a:t>
            </a:r>
            <a:endParaRPr sz="2000" dirty="0">
              <a:latin typeface="+mj-lt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033750"/>
            <a:ext cx="793369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ourier New"/>
                <a:cs typeface="Courier New"/>
              </a:rPr>
              <a:t>plot(x,y,type=...,lty=...,lwd=...,col=...,</a:t>
            </a:r>
            <a:endParaRPr sz="2000">
              <a:latin typeface="Courier New"/>
              <a:cs typeface="Courier New"/>
            </a:endParaRPr>
          </a:p>
          <a:p>
            <a:pPr marL="75819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main=...,sub=...,xlab=...,ylab=...,pch=...,...)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7399" y="2385111"/>
            <a:ext cx="1397556" cy="632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9630" y="2517381"/>
            <a:ext cx="1134110" cy="36957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Century Gothic"/>
                <a:cs typeface="Century Gothic"/>
              </a:rPr>
              <a:t>Tipe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plot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4723" y="2362200"/>
            <a:ext cx="2025396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5152" y="2362200"/>
            <a:ext cx="2244852" cy="678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9076" y="2517381"/>
            <a:ext cx="1936750" cy="369570"/>
          </a:xfrm>
          <a:custGeom>
            <a:avLst/>
            <a:gdLst/>
            <a:ahLst/>
            <a:cxnLst/>
            <a:rect l="l" t="t" r="r" b="b"/>
            <a:pathLst>
              <a:path w="1936750" h="369570">
                <a:moveTo>
                  <a:pt x="0" y="369328"/>
                </a:moveTo>
                <a:lnTo>
                  <a:pt x="1936750" y="369328"/>
                </a:lnTo>
                <a:lnTo>
                  <a:pt x="193675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93992" y="2362200"/>
            <a:ext cx="1706879" cy="678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48296" y="2517381"/>
            <a:ext cx="1398270" cy="369570"/>
          </a:xfrm>
          <a:custGeom>
            <a:avLst/>
            <a:gdLst/>
            <a:ahLst/>
            <a:cxnLst/>
            <a:rect l="l" t="t" r="r" b="b"/>
            <a:pathLst>
              <a:path w="1398270" h="369570">
                <a:moveTo>
                  <a:pt x="0" y="369328"/>
                </a:moveTo>
                <a:lnTo>
                  <a:pt x="1398143" y="369328"/>
                </a:lnTo>
                <a:lnTo>
                  <a:pt x="1398143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99917" y="2517381"/>
            <a:ext cx="5356225" cy="36957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  <a:tabLst>
                <a:tab pos="1999614" algn="l"/>
                <a:tab pos="4140835" algn="l"/>
              </a:tabLst>
            </a:pPr>
            <a:r>
              <a:rPr sz="1800" dirty="0">
                <a:latin typeface="Century Gothic"/>
                <a:cs typeface="Century Gothic"/>
              </a:rPr>
              <a:t>Tipe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garis</a:t>
            </a:r>
            <a:r>
              <a:rPr sz="1800" spc="-5" dirty="0">
                <a:latin typeface="Century Gothic"/>
                <a:cs typeface="Century Gothic"/>
              </a:rPr>
              <a:t> plot	</a:t>
            </a:r>
            <a:r>
              <a:rPr sz="1800" spc="-10" dirty="0">
                <a:latin typeface="Century Gothic"/>
                <a:cs typeface="Century Gothic"/>
              </a:rPr>
              <a:t>Tebal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garis </a:t>
            </a:r>
            <a:r>
              <a:rPr sz="1800" spc="-5" dirty="0">
                <a:latin typeface="Century Gothic"/>
                <a:cs typeface="Century Gothic"/>
              </a:rPr>
              <a:t>plot	</a:t>
            </a:r>
            <a:r>
              <a:rPr sz="1800" spc="-15" dirty="0">
                <a:latin typeface="Century Gothic"/>
                <a:cs typeface="Century Gothic"/>
              </a:rPr>
              <a:t>warna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plot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0353" y="4047743"/>
            <a:ext cx="1859316" cy="9098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1220" y="4179544"/>
            <a:ext cx="1597025" cy="64643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83565" marR="100965" indent="-492759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Century Gothic"/>
                <a:cs typeface="Century Gothic"/>
              </a:rPr>
              <a:t>Judul</a:t>
            </a:r>
            <a:r>
              <a:rPr sz="1800" spc="-7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utama  </a:t>
            </a:r>
            <a:r>
              <a:rPr sz="1800" dirty="0">
                <a:latin typeface="Century Gothic"/>
                <a:cs typeface="Century Gothic"/>
              </a:rPr>
              <a:t>plot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15539" y="4024884"/>
            <a:ext cx="1751076" cy="9555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70479" y="4179544"/>
            <a:ext cx="1442720" cy="64643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06095" marR="172085" indent="-41465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Century Gothic"/>
                <a:cs typeface="Century Gothic"/>
              </a:rPr>
              <a:t>Anak</a:t>
            </a:r>
            <a:r>
              <a:rPr sz="1800" spc="-10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judul  plot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11167" y="4024884"/>
            <a:ext cx="2109216" cy="6781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5346" y="4179557"/>
            <a:ext cx="1800860" cy="369570"/>
          </a:xfrm>
          <a:custGeom>
            <a:avLst/>
            <a:gdLst/>
            <a:ahLst/>
            <a:cxnLst/>
            <a:rect l="l" t="t" r="r" b="b"/>
            <a:pathLst>
              <a:path w="1800860" h="369570">
                <a:moveTo>
                  <a:pt x="0" y="369328"/>
                </a:moveTo>
                <a:lnTo>
                  <a:pt x="1800478" y="369328"/>
                </a:lnTo>
                <a:lnTo>
                  <a:pt x="1800478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44721" y="4209034"/>
            <a:ext cx="162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Gothic"/>
                <a:cs typeface="Century Gothic"/>
              </a:rPr>
              <a:t>Label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sumbu-x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63411" y="4024884"/>
            <a:ext cx="2122932" cy="6781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8225" y="4179557"/>
            <a:ext cx="1813560" cy="369570"/>
          </a:xfrm>
          <a:custGeom>
            <a:avLst/>
            <a:gdLst/>
            <a:ahLst/>
            <a:cxnLst/>
            <a:rect l="l" t="t" r="r" b="b"/>
            <a:pathLst>
              <a:path w="1813559" h="369570">
                <a:moveTo>
                  <a:pt x="0" y="369328"/>
                </a:moveTo>
                <a:lnTo>
                  <a:pt x="1813305" y="369328"/>
                </a:lnTo>
                <a:lnTo>
                  <a:pt x="1813305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97853" y="4209034"/>
            <a:ext cx="1637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Gothic"/>
                <a:cs typeface="Century Gothic"/>
              </a:rPr>
              <a:t>Label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sumbu-y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73367" y="4546092"/>
            <a:ext cx="1438656" cy="6797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527800" y="4701286"/>
            <a:ext cx="1130935" cy="36957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Century Gothic"/>
                <a:cs typeface="Century Gothic"/>
              </a:rPr>
              <a:t>Tipe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titik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20138" y="2886583"/>
            <a:ext cx="132715" cy="285115"/>
          </a:xfrm>
          <a:custGeom>
            <a:avLst/>
            <a:gdLst/>
            <a:ahLst/>
            <a:cxnLst/>
            <a:rect l="l" t="t" r="r" b="b"/>
            <a:pathLst>
              <a:path w="132714" h="285114">
                <a:moveTo>
                  <a:pt x="66357" y="56773"/>
                </a:moveTo>
                <a:lnTo>
                  <a:pt x="52069" y="81250"/>
                </a:lnTo>
                <a:lnTo>
                  <a:pt x="52069" y="284861"/>
                </a:lnTo>
                <a:lnTo>
                  <a:pt x="80644" y="284861"/>
                </a:lnTo>
                <a:lnTo>
                  <a:pt x="80644" y="81250"/>
                </a:lnTo>
                <a:lnTo>
                  <a:pt x="66357" y="56773"/>
                </a:lnTo>
                <a:close/>
              </a:path>
              <a:path w="132714" h="285114">
                <a:moveTo>
                  <a:pt x="66293" y="0"/>
                </a:moveTo>
                <a:lnTo>
                  <a:pt x="4063" y="106934"/>
                </a:lnTo>
                <a:lnTo>
                  <a:pt x="0" y="113664"/>
                </a:lnTo>
                <a:lnTo>
                  <a:pt x="2286" y="122427"/>
                </a:lnTo>
                <a:lnTo>
                  <a:pt x="9143" y="126491"/>
                </a:lnTo>
                <a:lnTo>
                  <a:pt x="16001" y="130428"/>
                </a:lnTo>
                <a:lnTo>
                  <a:pt x="24764" y="128142"/>
                </a:lnTo>
                <a:lnTo>
                  <a:pt x="28701" y="121285"/>
                </a:lnTo>
                <a:lnTo>
                  <a:pt x="52069" y="81250"/>
                </a:lnTo>
                <a:lnTo>
                  <a:pt x="52069" y="28321"/>
                </a:lnTo>
                <a:lnTo>
                  <a:pt x="82808" y="28321"/>
                </a:lnTo>
                <a:lnTo>
                  <a:pt x="66293" y="0"/>
                </a:lnTo>
                <a:close/>
              </a:path>
              <a:path w="132714" h="285114">
                <a:moveTo>
                  <a:pt x="82808" y="28321"/>
                </a:moveTo>
                <a:lnTo>
                  <a:pt x="80644" y="28321"/>
                </a:lnTo>
                <a:lnTo>
                  <a:pt x="80644" y="81250"/>
                </a:lnTo>
                <a:lnTo>
                  <a:pt x="104012" y="121285"/>
                </a:lnTo>
                <a:lnTo>
                  <a:pt x="107950" y="128142"/>
                </a:lnTo>
                <a:lnTo>
                  <a:pt x="116712" y="130428"/>
                </a:lnTo>
                <a:lnTo>
                  <a:pt x="123570" y="126491"/>
                </a:lnTo>
                <a:lnTo>
                  <a:pt x="130429" y="122427"/>
                </a:lnTo>
                <a:lnTo>
                  <a:pt x="132714" y="113664"/>
                </a:lnTo>
                <a:lnTo>
                  <a:pt x="128650" y="106934"/>
                </a:lnTo>
                <a:lnTo>
                  <a:pt x="82808" y="28321"/>
                </a:lnTo>
                <a:close/>
              </a:path>
              <a:path w="132714" h="285114">
                <a:moveTo>
                  <a:pt x="80644" y="28321"/>
                </a:moveTo>
                <a:lnTo>
                  <a:pt x="52069" y="28321"/>
                </a:lnTo>
                <a:lnTo>
                  <a:pt x="52069" y="81250"/>
                </a:lnTo>
                <a:lnTo>
                  <a:pt x="66357" y="56773"/>
                </a:lnTo>
                <a:lnTo>
                  <a:pt x="53975" y="35560"/>
                </a:lnTo>
                <a:lnTo>
                  <a:pt x="80644" y="35560"/>
                </a:lnTo>
                <a:lnTo>
                  <a:pt x="80644" y="28321"/>
                </a:lnTo>
                <a:close/>
              </a:path>
              <a:path w="132714" h="285114">
                <a:moveTo>
                  <a:pt x="80644" y="35560"/>
                </a:moveTo>
                <a:lnTo>
                  <a:pt x="78739" y="35560"/>
                </a:lnTo>
                <a:lnTo>
                  <a:pt x="66357" y="56773"/>
                </a:lnTo>
                <a:lnTo>
                  <a:pt x="80644" y="81250"/>
                </a:lnTo>
                <a:lnTo>
                  <a:pt x="80644" y="35560"/>
                </a:lnTo>
                <a:close/>
              </a:path>
              <a:path w="132714" h="285114">
                <a:moveTo>
                  <a:pt x="78739" y="35560"/>
                </a:moveTo>
                <a:lnTo>
                  <a:pt x="53975" y="35560"/>
                </a:lnTo>
                <a:lnTo>
                  <a:pt x="66357" y="56773"/>
                </a:lnTo>
                <a:lnTo>
                  <a:pt x="78739" y="35560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66616" y="2886583"/>
            <a:ext cx="128905" cy="290195"/>
          </a:xfrm>
          <a:custGeom>
            <a:avLst/>
            <a:gdLst/>
            <a:ahLst/>
            <a:cxnLst/>
            <a:rect l="l" t="t" r="r" b="b"/>
            <a:pathLst>
              <a:path w="128904" h="290195">
                <a:moveTo>
                  <a:pt x="77777" y="55150"/>
                </a:moveTo>
                <a:lnTo>
                  <a:pt x="58125" y="75638"/>
                </a:lnTo>
                <a:lnTo>
                  <a:pt x="8255" y="282956"/>
                </a:lnTo>
                <a:lnTo>
                  <a:pt x="36068" y="289687"/>
                </a:lnTo>
                <a:lnTo>
                  <a:pt x="85936" y="82273"/>
                </a:lnTo>
                <a:lnTo>
                  <a:pt x="77777" y="55150"/>
                </a:lnTo>
                <a:close/>
              </a:path>
              <a:path w="128904" h="290195">
                <a:moveTo>
                  <a:pt x="98364" y="24257"/>
                </a:moveTo>
                <a:lnTo>
                  <a:pt x="70485" y="24257"/>
                </a:lnTo>
                <a:lnTo>
                  <a:pt x="98298" y="30861"/>
                </a:lnTo>
                <a:lnTo>
                  <a:pt x="85936" y="82273"/>
                </a:lnTo>
                <a:lnTo>
                  <a:pt x="99313" y="126746"/>
                </a:lnTo>
                <a:lnTo>
                  <a:pt x="101600" y="134238"/>
                </a:lnTo>
                <a:lnTo>
                  <a:pt x="109600" y="138557"/>
                </a:lnTo>
                <a:lnTo>
                  <a:pt x="124713" y="133985"/>
                </a:lnTo>
                <a:lnTo>
                  <a:pt x="128905" y="126111"/>
                </a:lnTo>
                <a:lnTo>
                  <a:pt x="126746" y="118490"/>
                </a:lnTo>
                <a:lnTo>
                  <a:pt x="98364" y="24257"/>
                </a:lnTo>
                <a:close/>
              </a:path>
              <a:path w="128904" h="290195">
                <a:moveTo>
                  <a:pt x="91059" y="0"/>
                </a:moveTo>
                <a:lnTo>
                  <a:pt x="5461" y="89408"/>
                </a:lnTo>
                <a:lnTo>
                  <a:pt x="0" y="94996"/>
                </a:lnTo>
                <a:lnTo>
                  <a:pt x="127" y="104139"/>
                </a:lnTo>
                <a:lnTo>
                  <a:pt x="11557" y="115062"/>
                </a:lnTo>
                <a:lnTo>
                  <a:pt x="20574" y="114808"/>
                </a:lnTo>
                <a:lnTo>
                  <a:pt x="58125" y="75638"/>
                </a:lnTo>
                <a:lnTo>
                  <a:pt x="70485" y="24257"/>
                </a:lnTo>
                <a:lnTo>
                  <a:pt x="98364" y="24257"/>
                </a:lnTo>
                <a:lnTo>
                  <a:pt x="91059" y="0"/>
                </a:lnTo>
                <a:close/>
              </a:path>
              <a:path w="128904" h="290195">
                <a:moveTo>
                  <a:pt x="98084" y="31750"/>
                </a:moveTo>
                <a:lnTo>
                  <a:pt x="70738" y="31750"/>
                </a:lnTo>
                <a:lnTo>
                  <a:pt x="94742" y="37464"/>
                </a:lnTo>
                <a:lnTo>
                  <a:pt x="77777" y="55150"/>
                </a:lnTo>
                <a:lnTo>
                  <a:pt x="85936" y="82273"/>
                </a:lnTo>
                <a:lnTo>
                  <a:pt x="98084" y="31750"/>
                </a:lnTo>
                <a:close/>
              </a:path>
              <a:path w="128904" h="290195">
                <a:moveTo>
                  <a:pt x="70485" y="24257"/>
                </a:moveTo>
                <a:lnTo>
                  <a:pt x="58125" y="75638"/>
                </a:lnTo>
                <a:lnTo>
                  <a:pt x="77777" y="55150"/>
                </a:lnTo>
                <a:lnTo>
                  <a:pt x="70738" y="31750"/>
                </a:lnTo>
                <a:lnTo>
                  <a:pt x="98084" y="31750"/>
                </a:lnTo>
                <a:lnTo>
                  <a:pt x="98298" y="30861"/>
                </a:lnTo>
                <a:lnTo>
                  <a:pt x="70485" y="24257"/>
                </a:lnTo>
                <a:close/>
              </a:path>
              <a:path w="128904" h="290195">
                <a:moveTo>
                  <a:pt x="70738" y="31750"/>
                </a:moveTo>
                <a:lnTo>
                  <a:pt x="77777" y="55150"/>
                </a:lnTo>
                <a:lnTo>
                  <a:pt x="94742" y="37464"/>
                </a:lnTo>
                <a:lnTo>
                  <a:pt x="70738" y="31750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7472" y="2860548"/>
            <a:ext cx="840105" cy="324485"/>
          </a:xfrm>
          <a:custGeom>
            <a:avLst/>
            <a:gdLst/>
            <a:ahLst/>
            <a:cxnLst/>
            <a:rect l="l" t="t" r="r" b="b"/>
            <a:pathLst>
              <a:path w="840104" h="324485">
                <a:moveTo>
                  <a:pt x="758534" y="38783"/>
                </a:moveTo>
                <a:lnTo>
                  <a:pt x="0" y="297307"/>
                </a:lnTo>
                <a:lnTo>
                  <a:pt x="9143" y="324358"/>
                </a:lnTo>
                <a:lnTo>
                  <a:pt x="767809" y="65830"/>
                </a:lnTo>
                <a:lnTo>
                  <a:pt x="786358" y="44413"/>
                </a:lnTo>
                <a:lnTo>
                  <a:pt x="758534" y="38783"/>
                </a:lnTo>
                <a:close/>
              </a:path>
              <a:path w="840104" h="324485">
                <a:moveTo>
                  <a:pt x="818738" y="21717"/>
                </a:moveTo>
                <a:lnTo>
                  <a:pt x="808609" y="21717"/>
                </a:lnTo>
                <a:lnTo>
                  <a:pt x="817879" y="48768"/>
                </a:lnTo>
                <a:lnTo>
                  <a:pt x="767809" y="65830"/>
                </a:lnTo>
                <a:lnTo>
                  <a:pt x="732281" y="106807"/>
                </a:lnTo>
                <a:lnTo>
                  <a:pt x="732916" y="115824"/>
                </a:lnTo>
                <a:lnTo>
                  <a:pt x="744854" y="126237"/>
                </a:lnTo>
                <a:lnTo>
                  <a:pt x="753872" y="125602"/>
                </a:lnTo>
                <a:lnTo>
                  <a:pt x="840104" y="26035"/>
                </a:lnTo>
                <a:lnTo>
                  <a:pt x="818738" y="21717"/>
                </a:lnTo>
                <a:close/>
              </a:path>
              <a:path w="840104" h="324485">
                <a:moveTo>
                  <a:pt x="786358" y="44413"/>
                </a:moveTo>
                <a:lnTo>
                  <a:pt x="767809" y="65830"/>
                </a:lnTo>
                <a:lnTo>
                  <a:pt x="816389" y="49275"/>
                </a:lnTo>
                <a:lnTo>
                  <a:pt x="810387" y="49275"/>
                </a:lnTo>
                <a:lnTo>
                  <a:pt x="786358" y="44413"/>
                </a:lnTo>
                <a:close/>
              </a:path>
              <a:path w="840104" h="324485">
                <a:moveTo>
                  <a:pt x="802386" y="25908"/>
                </a:moveTo>
                <a:lnTo>
                  <a:pt x="786358" y="44413"/>
                </a:lnTo>
                <a:lnTo>
                  <a:pt x="810387" y="49275"/>
                </a:lnTo>
                <a:lnTo>
                  <a:pt x="802386" y="25908"/>
                </a:lnTo>
                <a:close/>
              </a:path>
              <a:path w="840104" h="324485">
                <a:moveTo>
                  <a:pt x="810045" y="25908"/>
                </a:moveTo>
                <a:lnTo>
                  <a:pt x="802386" y="25908"/>
                </a:lnTo>
                <a:lnTo>
                  <a:pt x="810387" y="49275"/>
                </a:lnTo>
                <a:lnTo>
                  <a:pt x="816389" y="49275"/>
                </a:lnTo>
                <a:lnTo>
                  <a:pt x="817879" y="48768"/>
                </a:lnTo>
                <a:lnTo>
                  <a:pt x="810045" y="25908"/>
                </a:lnTo>
                <a:close/>
              </a:path>
              <a:path w="840104" h="324485">
                <a:moveTo>
                  <a:pt x="808609" y="21717"/>
                </a:moveTo>
                <a:lnTo>
                  <a:pt x="758534" y="38783"/>
                </a:lnTo>
                <a:lnTo>
                  <a:pt x="786358" y="44413"/>
                </a:lnTo>
                <a:lnTo>
                  <a:pt x="802386" y="25908"/>
                </a:lnTo>
                <a:lnTo>
                  <a:pt x="810045" y="25908"/>
                </a:lnTo>
                <a:lnTo>
                  <a:pt x="808609" y="21717"/>
                </a:lnTo>
                <a:close/>
              </a:path>
              <a:path w="840104" h="324485">
                <a:moveTo>
                  <a:pt x="711073" y="0"/>
                </a:moveTo>
                <a:lnTo>
                  <a:pt x="703579" y="4952"/>
                </a:lnTo>
                <a:lnTo>
                  <a:pt x="701928" y="12700"/>
                </a:lnTo>
                <a:lnTo>
                  <a:pt x="700404" y="20447"/>
                </a:lnTo>
                <a:lnTo>
                  <a:pt x="705357" y="28067"/>
                </a:lnTo>
                <a:lnTo>
                  <a:pt x="758534" y="38783"/>
                </a:lnTo>
                <a:lnTo>
                  <a:pt x="808609" y="21717"/>
                </a:lnTo>
                <a:lnTo>
                  <a:pt x="818738" y="21717"/>
                </a:lnTo>
                <a:lnTo>
                  <a:pt x="711073" y="0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3411" y="2840354"/>
            <a:ext cx="1684020" cy="346710"/>
          </a:xfrm>
          <a:custGeom>
            <a:avLst/>
            <a:gdLst/>
            <a:ahLst/>
            <a:cxnLst/>
            <a:rect l="l" t="t" r="r" b="b"/>
            <a:pathLst>
              <a:path w="1684020" h="346710">
                <a:moveTo>
                  <a:pt x="1601631" y="45816"/>
                </a:moveTo>
                <a:lnTo>
                  <a:pt x="0" y="318515"/>
                </a:lnTo>
                <a:lnTo>
                  <a:pt x="4825" y="346709"/>
                </a:lnTo>
                <a:lnTo>
                  <a:pt x="1606263" y="74043"/>
                </a:lnTo>
                <a:lnTo>
                  <a:pt x="1628104" y="55775"/>
                </a:lnTo>
                <a:lnTo>
                  <a:pt x="1601631" y="45816"/>
                </a:lnTo>
                <a:close/>
              </a:path>
              <a:path w="1684020" h="346710">
                <a:moveTo>
                  <a:pt x="1659031" y="36956"/>
                </a:moveTo>
                <a:lnTo>
                  <a:pt x="1653666" y="36956"/>
                </a:lnTo>
                <a:lnTo>
                  <a:pt x="1658492" y="65150"/>
                </a:lnTo>
                <a:lnTo>
                  <a:pt x="1606263" y="74043"/>
                </a:lnTo>
                <a:lnTo>
                  <a:pt x="1564639" y="108838"/>
                </a:lnTo>
                <a:lnTo>
                  <a:pt x="1563878" y="117855"/>
                </a:lnTo>
                <a:lnTo>
                  <a:pt x="1568958" y="123951"/>
                </a:lnTo>
                <a:lnTo>
                  <a:pt x="1574038" y="129920"/>
                </a:lnTo>
                <a:lnTo>
                  <a:pt x="1583055" y="130810"/>
                </a:lnTo>
                <a:lnTo>
                  <a:pt x="1589023" y="125729"/>
                </a:lnTo>
                <a:lnTo>
                  <a:pt x="1684019" y="46354"/>
                </a:lnTo>
                <a:lnTo>
                  <a:pt x="1659031" y="36956"/>
                </a:lnTo>
                <a:close/>
              </a:path>
              <a:path w="1684020" h="346710">
                <a:moveTo>
                  <a:pt x="1628104" y="55775"/>
                </a:moveTo>
                <a:lnTo>
                  <a:pt x="1606263" y="74043"/>
                </a:lnTo>
                <a:lnTo>
                  <a:pt x="1658492" y="65150"/>
                </a:lnTo>
                <a:lnTo>
                  <a:pt x="1658362" y="64388"/>
                </a:lnTo>
                <a:lnTo>
                  <a:pt x="1650999" y="64388"/>
                </a:lnTo>
                <a:lnTo>
                  <a:pt x="1628104" y="55775"/>
                </a:lnTo>
                <a:close/>
              </a:path>
              <a:path w="1684020" h="346710">
                <a:moveTo>
                  <a:pt x="1646809" y="40131"/>
                </a:moveTo>
                <a:lnTo>
                  <a:pt x="1628104" y="55775"/>
                </a:lnTo>
                <a:lnTo>
                  <a:pt x="1650999" y="64388"/>
                </a:lnTo>
                <a:lnTo>
                  <a:pt x="1646809" y="40131"/>
                </a:lnTo>
                <a:close/>
              </a:path>
              <a:path w="1684020" h="346710">
                <a:moveTo>
                  <a:pt x="1654210" y="40131"/>
                </a:moveTo>
                <a:lnTo>
                  <a:pt x="1646809" y="40131"/>
                </a:lnTo>
                <a:lnTo>
                  <a:pt x="1650999" y="64388"/>
                </a:lnTo>
                <a:lnTo>
                  <a:pt x="1658362" y="64388"/>
                </a:lnTo>
                <a:lnTo>
                  <a:pt x="1654210" y="40131"/>
                </a:lnTo>
                <a:close/>
              </a:path>
              <a:path w="1684020" h="346710">
                <a:moveTo>
                  <a:pt x="1653666" y="36956"/>
                </a:moveTo>
                <a:lnTo>
                  <a:pt x="1601631" y="45816"/>
                </a:lnTo>
                <a:lnTo>
                  <a:pt x="1628104" y="55775"/>
                </a:lnTo>
                <a:lnTo>
                  <a:pt x="1646809" y="40131"/>
                </a:lnTo>
                <a:lnTo>
                  <a:pt x="1654210" y="40131"/>
                </a:lnTo>
                <a:lnTo>
                  <a:pt x="1653666" y="36956"/>
                </a:lnTo>
                <a:close/>
              </a:path>
              <a:path w="1684020" h="346710">
                <a:moveTo>
                  <a:pt x="1560830" y="0"/>
                </a:moveTo>
                <a:lnTo>
                  <a:pt x="1552574" y="3682"/>
                </a:lnTo>
                <a:lnTo>
                  <a:pt x="1549781" y="11175"/>
                </a:lnTo>
                <a:lnTo>
                  <a:pt x="1546987" y="18541"/>
                </a:lnTo>
                <a:lnTo>
                  <a:pt x="1550669" y="26797"/>
                </a:lnTo>
                <a:lnTo>
                  <a:pt x="1558163" y="29463"/>
                </a:lnTo>
                <a:lnTo>
                  <a:pt x="1601631" y="45816"/>
                </a:lnTo>
                <a:lnTo>
                  <a:pt x="1653666" y="36956"/>
                </a:lnTo>
                <a:lnTo>
                  <a:pt x="1659031" y="36956"/>
                </a:lnTo>
                <a:lnTo>
                  <a:pt x="1560830" y="0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41144" y="3800602"/>
            <a:ext cx="132080" cy="379095"/>
          </a:xfrm>
          <a:custGeom>
            <a:avLst/>
            <a:gdLst/>
            <a:ahLst/>
            <a:cxnLst/>
            <a:rect l="l" t="t" r="r" b="b"/>
            <a:pathLst>
              <a:path w="132080" h="379095">
                <a:moveTo>
                  <a:pt x="13970" y="255015"/>
                </a:moveTo>
                <a:lnTo>
                  <a:pt x="1270" y="264413"/>
                </a:lnTo>
                <a:lnTo>
                  <a:pt x="0" y="273430"/>
                </a:lnTo>
                <a:lnTo>
                  <a:pt x="78486" y="378967"/>
                </a:lnTo>
                <a:lnTo>
                  <a:pt x="90223" y="352424"/>
                </a:lnTo>
                <a:lnTo>
                  <a:pt x="61214" y="352424"/>
                </a:lnTo>
                <a:lnTo>
                  <a:pt x="55311" y="299897"/>
                </a:lnTo>
                <a:lnTo>
                  <a:pt x="27559" y="262635"/>
                </a:lnTo>
                <a:lnTo>
                  <a:pt x="22860" y="256412"/>
                </a:lnTo>
                <a:lnTo>
                  <a:pt x="13970" y="255015"/>
                </a:lnTo>
                <a:close/>
              </a:path>
              <a:path w="132080" h="379095">
                <a:moveTo>
                  <a:pt x="55311" y="299897"/>
                </a:moveTo>
                <a:lnTo>
                  <a:pt x="61214" y="352424"/>
                </a:lnTo>
                <a:lnTo>
                  <a:pt x="89535" y="349249"/>
                </a:lnTo>
                <a:lnTo>
                  <a:pt x="89065" y="345058"/>
                </a:lnTo>
                <a:lnTo>
                  <a:pt x="62357" y="345058"/>
                </a:lnTo>
                <a:lnTo>
                  <a:pt x="72259" y="322652"/>
                </a:lnTo>
                <a:lnTo>
                  <a:pt x="55311" y="299897"/>
                </a:lnTo>
                <a:close/>
              </a:path>
              <a:path w="132080" h="379095">
                <a:moveTo>
                  <a:pt x="114046" y="243839"/>
                </a:moveTo>
                <a:lnTo>
                  <a:pt x="105663" y="247014"/>
                </a:lnTo>
                <a:lnTo>
                  <a:pt x="102488" y="254253"/>
                </a:lnTo>
                <a:lnTo>
                  <a:pt x="83665" y="296844"/>
                </a:lnTo>
                <a:lnTo>
                  <a:pt x="89535" y="349249"/>
                </a:lnTo>
                <a:lnTo>
                  <a:pt x="61214" y="352424"/>
                </a:lnTo>
                <a:lnTo>
                  <a:pt x="90223" y="352424"/>
                </a:lnTo>
                <a:lnTo>
                  <a:pt x="128524" y="265810"/>
                </a:lnTo>
                <a:lnTo>
                  <a:pt x="131825" y="258571"/>
                </a:lnTo>
                <a:lnTo>
                  <a:pt x="128524" y="250189"/>
                </a:lnTo>
                <a:lnTo>
                  <a:pt x="114046" y="243839"/>
                </a:lnTo>
                <a:close/>
              </a:path>
              <a:path w="132080" h="379095">
                <a:moveTo>
                  <a:pt x="72259" y="322652"/>
                </a:moveTo>
                <a:lnTo>
                  <a:pt x="62357" y="345058"/>
                </a:lnTo>
                <a:lnTo>
                  <a:pt x="86868" y="342264"/>
                </a:lnTo>
                <a:lnTo>
                  <a:pt x="72259" y="322652"/>
                </a:lnTo>
                <a:close/>
              </a:path>
              <a:path w="132080" h="379095">
                <a:moveTo>
                  <a:pt x="83665" y="296844"/>
                </a:moveTo>
                <a:lnTo>
                  <a:pt x="72259" y="322652"/>
                </a:lnTo>
                <a:lnTo>
                  <a:pt x="86868" y="342264"/>
                </a:lnTo>
                <a:lnTo>
                  <a:pt x="62357" y="345058"/>
                </a:lnTo>
                <a:lnTo>
                  <a:pt x="89065" y="345058"/>
                </a:lnTo>
                <a:lnTo>
                  <a:pt x="83665" y="296844"/>
                </a:lnTo>
                <a:close/>
              </a:path>
              <a:path w="132080" h="379095">
                <a:moveTo>
                  <a:pt x="50418" y="0"/>
                </a:moveTo>
                <a:lnTo>
                  <a:pt x="21971" y="3174"/>
                </a:lnTo>
                <a:lnTo>
                  <a:pt x="55311" y="299897"/>
                </a:lnTo>
                <a:lnTo>
                  <a:pt x="72259" y="322652"/>
                </a:lnTo>
                <a:lnTo>
                  <a:pt x="83665" y="296844"/>
                </a:lnTo>
                <a:lnTo>
                  <a:pt x="50418" y="0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10458" y="3756405"/>
            <a:ext cx="381635" cy="423545"/>
          </a:xfrm>
          <a:custGeom>
            <a:avLst/>
            <a:gdLst/>
            <a:ahLst/>
            <a:cxnLst/>
            <a:rect l="l" t="t" r="r" b="b"/>
            <a:pathLst>
              <a:path w="381635" h="423545">
                <a:moveTo>
                  <a:pt x="264795" y="355600"/>
                </a:moveTo>
                <a:lnTo>
                  <a:pt x="256794" y="359663"/>
                </a:lnTo>
                <a:lnTo>
                  <a:pt x="254381" y="367283"/>
                </a:lnTo>
                <a:lnTo>
                  <a:pt x="251968" y="374776"/>
                </a:lnTo>
                <a:lnTo>
                  <a:pt x="256032" y="382777"/>
                </a:lnTo>
                <a:lnTo>
                  <a:pt x="381254" y="423163"/>
                </a:lnTo>
                <a:lnTo>
                  <a:pt x="378879" y="411606"/>
                </a:lnTo>
                <a:lnTo>
                  <a:pt x="351790" y="411606"/>
                </a:lnTo>
                <a:lnTo>
                  <a:pt x="316546" y="372291"/>
                </a:lnTo>
                <a:lnTo>
                  <a:pt x="264795" y="355600"/>
                </a:lnTo>
                <a:close/>
              </a:path>
              <a:path w="381635" h="423545">
                <a:moveTo>
                  <a:pt x="316546" y="372291"/>
                </a:moveTo>
                <a:lnTo>
                  <a:pt x="351790" y="411606"/>
                </a:lnTo>
                <a:lnTo>
                  <a:pt x="359142" y="405002"/>
                </a:lnTo>
                <a:lnTo>
                  <a:pt x="348361" y="405002"/>
                </a:lnTo>
                <a:lnTo>
                  <a:pt x="343433" y="380964"/>
                </a:lnTo>
                <a:lnTo>
                  <a:pt x="316546" y="372291"/>
                </a:lnTo>
                <a:close/>
              </a:path>
              <a:path w="381635" h="423545">
                <a:moveTo>
                  <a:pt x="347218" y="289306"/>
                </a:moveTo>
                <a:lnTo>
                  <a:pt x="339471" y="290829"/>
                </a:lnTo>
                <a:lnTo>
                  <a:pt x="331851" y="292481"/>
                </a:lnTo>
                <a:lnTo>
                  <a:pt x="326771" y="299974"/>
                </a:lnTo>
                <a:lnTo>
                  <a:pt x="328422" y="307720"/>
                </a:lnTo>
                <a:lnTo>
                  <a:pt x="337747" y="353220"/>
                </a:lnTo>
                <a:lnTo>
                  <a:pt x="372999" y="392556"/>
                </a:lnTo>
                <a:lnTo>
                  <a:pt x="351790" y="411606"/>
                </a:lnTo>
                <a:lnTo>
                  <a:pt x="378879" y="411606"/>
                </a:lnTo>
                <a:lnTo>
                  <a:pt x="356362" y="302006"/>
                </a:lnTo>
                <a:lnTo>
                  <a:pt x="354838" y="294258"/>
                </a:lnTo>
                <a:lnTo>
                  <a:pt x="347218" y="289306"/>
                </a:lnTo>
                <a:close/>
              </a:path>
              <a:path w="381635" h="423545">
                <a:moveTo>
                  <a:pt x="343433" y="380964"/>
                </a:moveTo>
                <a:lnTo>
                  <a:pt x="348361" y="405002"/>
                </a:lnTo>
                <a:lnTo>
                  <a:pt x="366776" y="388493"/>
                </a:lnTo>
                <a:lnTo>
                  <a:pt x="343433" y="380964"/>
                </a:lnTo>
                <a:close/>
              </a:path>
              <a:path w="381635" h="423545">
                <a:moveTo>
                  <a:pt x="337747" y="353220"/>
                </a:moveTo>
                <a:lnTo>
                  <a:pt x="343433" y="380964"/>
                </a:lnTo>
                <a:lnTo>
                  <a:pt x="366776" y="388493"/>
                </a:lnTo>
                <a:lnTo>
                  <a:pt x="348361" y="405002"/>
                </a:lnTo>
                <a:lnTo>
                  <a:pt x="359142" y="405002"/>
                </a:lnTo>
                <a:lnTo>
                  <a:pt x="372999" y="392556"/>
                </a:lnTo>
                <a:lnTo>
                  <a:pt x="337747" y="353220"/>
                </a:lnTo>
                <a:close/>
              </a:path>
              <a:path w="381635" h="423545">
                <a:moveTo>
                  <a:pt x="21209" y="0"/>
                </a:moveTo>
                <a:lnTo>
                  <a:pt x="0" y="19176"/>
                </a:lnTo>
                <a:lnTo>
                  <a:pt x="316546" y="372291"/>
                </a:lnTo>
                <a:lnTo>
                  <a:pt x="343433" y="380964"/>
                </a:lnTo>
                <a:lnTo>
                  <a:pt x="337747" y="353220"/>
                </a:lnTo>
                <a:lnTo>
                  <a:pt x="21209" y="0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59377" y="3752977"/>
            <a:ext cx="906780" cy="439420"/>
          </a:xfrm>
          <a:custGeom>
            <a:avLst/>
            <a:gdLst/>
            <a:ahLst/>
            <a:cxnLst/>
            <a:rect l="l" t="t" r="r" b="b"/>
            <a:pathLst>
              <a:path w="906779" h="439420">
                <a:moveTo>
                  <a:pt x="826526" y="405689"/>
                </a:moveTo>
                <a:lnTo>
                  <a:pt x="772413" y="410971"/>
                </a:lnTo>
                <a:lnTo>
                  <a:pt x="766699" y="417956"/>
                </a:lnTo>
                <a:lnTo>
                  <a:pt x="768223" y="433704"/>
                </a:lnTo>
                <a:lnTo>
                  <a:pt x="775208" y="439419"/>
                </a:lnTo>
                <a:lnTo>
                  <a:pt x="894593" y="427735"/>
                </a:lnTo>
                <a:lnTo>
                  <a:pt x="874522" y="427735"/>
                </a:lnTo>
                <a:lnTo>
                  <a:pt x="826526" y="405689"/>
                </a:lnTo>
                <a:close/>
              </a:path>
              <a:path w="906779" h="439420">
                <a:moveTo>
                  <a:pt x="854769" y="402932"/>
                </a:moveTo>
                <a:lnTo>
                  <a:pt x="826526" y="405689"/>
                </a:lnTo>
                <a:lnTo>
                  <a:pt x="874522" y="427735"/>
                </a:lnTo>
                <a:lnTo>
                  <a:pt x="876745" y="422909"/>
                </a:lnTo>
                <a:lnTo>
                  <a:pt x="868807" y="422909"/>
                </a:lnTo>
                <a:lnTo>
                  <a:pt x="854769" y="402932"/>
                </a:lnTo>
                <a:close/>
              </a:path>
              <a:path w="906779" h="439420">
                <a:moveTo>
                  <a:pt x="821689" y="317245"/>
                </a:moveTo>
                <a:lnTo>
                  <a:pt x="808736" y="326389"/>
                </a:lnTo>
                <a:lnTo>
                  <a:pt x="807212" y="335279"/>
                </a:lnTo>
                <a:lnTo>
                  <a:pt x="838513" y="379797"/>
                </a:lnTo>
                <a:lnTo>
                  <a:pt x="886460" y="401827"/>
                </a:lnTo>
                <a:lnTo>
                  <a:pt x="874522" y="427735"/>
                </a:lnTo>
                <a:lnTo>
                  <a:pt x="894593" y="427735"/>
                </a:lnTo>
                <a:lnTo>
                  <a:pt x="906272" y="426592"/>
                </a:lnTo>
                <a:lnTo>
                  <a:pt x="830580" y="318896"/>
                </a:lnTo>
                <a:lnTo>
                  <a:pt x="821689" y="317245"/>
                </a:lnTo>
                <a:close/>
              </a:path>
              <a:path w="906779" h="439420">
                <a:moveTo>
                  <a:pt x="879094" y="400557"/>
                </a:moveTo>
                <a:lnTo>
                  <a:pt x="854769" y="402932"/>
                </a:lnTo>
                <a:lnTo>
                  <a:pt x="868807" y="422909"/>
                </a:lnTo>
                <a:lnTo>
                  <a:pt x="879094" y="400557"/>
                </a:lnTo>
                <a:close/>
              </a:path>
              <a:path w="906779" h="439420">
                <a:moveTo>
                  <a:pt x="883696" y="400557"/>
                </a:moveTo>
                <a:lnTo>
                  <a:pt x="879094" y="400557"/>
                </a:lnTo>
                <a:lnTo>
                  <a:pt x="868807" y="422909"/>
                </a:lnTo>
                <a:lnTo>
                  <a:pt x="876745" y="422909"/>
                </a:lnTo>
                <a:lnTo>
                  <a:pt x="886460" y="401827"/>
                </a:lnTo>
                <a:lnTo>
                  <a:pt x="883696" y="400557"/>
                </a:lnTo>
                <a:close/>
              </a:path>
              <a:path w="906779" h="439420">
                <a:moveTo>
                  <a:pt x="11937" y="0"/>
                </a:moveTo>
                <a:lnTo>
                  <a:pt x="0" y="26034"/>
                </a:lnTo>
                <a:lnTo>
                  <a:pt x="826526" y="405689"/>
                </a:lnTo>
                <a:lnTo>
                  <a:pt x="854769" y="402932"/>
                </a:lnTo>
                <a:lnTo>
                  <a:pt x="838513" y="379797"/>
                </a:lnTo>
                <a:lnTo>
                  <a:pt x="11937" y="0"/>
                </a:lnTo>
                <a:close/>
              </a:path>
              <a:path w="906779" h="439420">
                <a:moveTo>
                  <a:pt x="838513" y="379797"/>
                </a:moveTo>
                <a:lnTo>
                  <a:pt x="854769" y="402932"/>
                </a:lnTo>
                <a:lnTo>
                  <a:pt x="879094" y="400557"/>
                </a:lnTo>
                <a:lnTo>
                  <a:pt x="883696" y="400557"/>
                </a:lnTo>
                <a:lnTo>
                  <a:pt x="838513" y="379797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12180" y="3788410"/>
            <a:ext cx="1513205" cy="427990"/>
          </a:xfrm>
          <a:custGeom>
            <a:avLst/>
            <a:gdLst/>
            <a:ahLst/>
            <a:cxnLst/>
            <a:rect l="l" t="t" r="r" b="b"/>
            <a:pathLst>
              <a:path w="1513204" h="427989">
                <a:moveTo>
                  <a:pt x="1430522" y="385316"/>
                </a:moveTo>
                <a:lnTo>
                  <a:pt x="1378330" y="400431"/>
                </a:lnTo>
                <a:lnTo>
                  <a:pt x="1374013" y="408431"/>
                </a:lnTo>
                <a:lnTo>
                  <a:pt x="1376172" y="416052"/>
                </a:lnTo>
                <a:lnTo>
                  <a:pt x="1378458" y="423545"/>
                </a:lnTo>
                <a:lnTo>
                  <a:pt x="1386332" y="427863"/>
                </a:lnTo>
                <a:lnTo>
                  <a:pt x="1488686" y="398145"/>
                </a:lnTo>
                <a:lnTo>
                  <a:pt x="1481836" y="398145"/>
                </a:lnTo>
                <a:lnTo>
                  <a:pt x="1430522" y="385316"/>
                </a:lnTo>
                <a:close/>
              </a:path>
              <a:path w="1513204" h="427989">
                <a:moveTo>
                  <a:pt x="1457740" y="377405"/>
                </a:moveTo>
                <a:lnTo>
                  <a:pt x="1430522" y="385316"/>
                </a:lnTo>
                <a:lnTo>
                  <a:pt x="1481836" y="398145"/>
                </a:lnTo>
                <a:lnTo>
                  <a:pt x="1482748" y="394462"/>
                </a:lnTo>
                <a:lnTo>
                  <a:pt x="1475232" y="394462"/>
                </a:lnTo>
                <a:lnTo>
                  <a:pt x="1457740" y="377405"/>
                </a:lnTo>
                <a:close/>
              </a:path>
              <a:path w="1513204" h="427989">
                <a:moveTo>
                  <a:pt x="1418590" y="299212"/>
                </a:moveTo>
                <a:lnTo>
                  <a:pt x="1409446" y="299339"/>
                </a:lnTo>
                <a:lnTo>
                  <a:pt x="1403985" y="305054"/>
                </a:lnTo>
                <a:lnTo>
                  <a:pt x="1398524" y="310642"/>
                </a:lnTo>
                <a:lnTo>
                  <a:pt x="1398524" y="319659"/>
                </a:lnTo>
                <a:lnTo>
                  <a:pt x="1437489" y="357656"/>
                </a:lnTo>
                <a:lnTo>
                  <a:pt x="1488694" y="370459"/>
                </a:lnTo>
                <a:lnTo>
                  <a:pt x="1481836" y="398145"/>
                </a:lnTo>
                <a:lnTo>
                  <a:pt x="1488686" y="398145"/>
                </a:lnTo>
                <a:lnTo>
                  <a:pt x="1512697" y="391160"/>
                </a:lnTo>
                <a:lnTo>
                  <a:pt x="1424177" y="304800"/>
                </a:lnTo>
                <a:lnTo>
                  <a:pt x="1418590" y="299212"/>
                </a:lnTo>
                <a:close/>
              </a:path>
              <a:path w="1513204" h="427989">
                <a:moveTo>
                  <a:pt x="1481201" y="370586"/>
                </a:moveTo>
                <a:lnTo>
                  <a:pt x="1457740" y="377405"/>
                </a:lnTo>
                <a:lnTo>
                  <a:pt x="1475232" y="394462"/>
                </a:lnTo>
                <a:lnTo>
                  <a:pt x="1481201" y="370586"/>
                </a:lnTo>
                <a:close/>
              </a:path>
              <a:path w="1513204" h="427989">
                <a:moveTo>
                  <a:pt x="1488662" y="370586"/>
                </a:moveTo>
                <a:lnTo>
                  <a:pt x="1481201" y="370586"/>
                </a:lnTo>
                <a:lnTo>
                  <a:pt x="1475232" y="394462"/>
                </a:lnTo>
                <a:lnTo>
                  <a:pt x="1482748" y="394462"/>
                </a:lnTo>
                <a:lnTo>
                  <a:pt x="1488662" y="370586"/>
                </a:lnTo>
                <a:close/>
              </a:path>
              <a:path w="1513204" h="427989">
                <a:moveTo>
                  <a:pt x="6985" y="0"/>
                </a:moveTo>
                <a:lnTo>
                  <a:pt x="0" y="27686"/>
                </a:lnTo>
                <a:lnTo>
                  <a:pt x="1430522" y="385316"/>
                </a:lnTo>
                <a:lnTo>
                  <a:pt x="1457740" y="377405"/>
                </a:lnTo>
                <a:lnTo>
                  <a:pt x="1437489" y="357656"/>
                </a:lnTo>
                <a:lnTo>
                  <a:pt x="6985" y="0"/>
                </a:lnTo>
                <a:close/>
              </a:path>
              <a:path w="1513204" h="427989">
                <a:moveTo>
                  <a:pt x="1437489" y="357656"/>
                </a:moveTo>
                <a:lnTo>
                  <a:pt x="1457740" y="377405"/>
                </a:lnTo>
                <a:lnTo>
                  <a:pt x="1481201" y="370586"/>
                </a:lnTo>
                <a:lnTo>
                  <a:pt x="1488662" y="370586"/>
                </a:lnTo>
                <a:lnTo>
                  <a:pt x="1437489" y="357656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34200" y="3799967"/>
            <a:ext cx="206375" cy="901700"/>
          </a:xfrm>
          <a:custGeom>
            <a:avLst/>
            <a:gdLst/>
            <a:ahLst/>
            <a:cxnLst/>
            <a:rect l="l" t="t" r="r" b="b"/>
            <a:pathLst>
              <a:path w="206375" h="901700">
                <a:moveTo>
                  <a:pt x="88265" y="780669"/>
                </a:moveTo>
                <a:lnTo>
                  <a:pt x="82169" y="785622"/>
                </a:lnTo>
                <a:lnTo>
                  <a:pt x="76073" y="790702"/>
                </a:lnTo>
                <a:lnTo>
                  <a:pt x="75183" y="799719"/>
                </a:lnTo>
                <a:lnTo>
                  <a:pt x="80264" y="805815"/>
                </a:lnTo>
                <a:lnTo>
                  <a:pt x="158750" y="901319"/>
                </a:lnTo>
                <a:lnTo>
                  <a:pt x="168666" y="875665"/>
                </a:lnTo>
                <a:lnTo>
                  <a:pt x="140207" y="875665"/>
                </a:lnTo>
                <a:lnTo>
                  <a:pt x="131814" y="823520"/>
                </a:lnTo>
                <a:lnTo>
                  <a:pt x="102361" y="787654"/>
                </a:lnTo>
                <a:lnTo>
                  <a:pt x="97281" y="781558"/>
                </a:lnTo>
                <a:lnTo>
                  <a:pt x="88265" y="780669"/>
                </a:lnTo>
                <a:close/>
              </a:path>
              <a:path w="206375" h="901700">
                <a:moveTo>
                  <a:pt x="131814" y="823520"/>
                </a:moveTo>
                <a:lnTo>
                  <a:pt x="140207" y="875665"/>
                </a:lnTo>
                <a:lnTo>
                  <a:pt x="168401" y="871093"/>
                </a:lnTo>
                <a:lnTo>
                  <a:pt x="167952" y="868299"/>
                </a:lnTo>
                <a:lnTo>
                  <a:pt x="140970" y="868299"/>
                </a:lnTo>
                <a:lnTo>
                  <a:pt x="149792" y="845411"/>
                </a:lnTo>
                <a:lnTo>
                  <a:pt x="131814" y="823520"/>
                </a:lnTo>
                <a:close/>
              </a:path>
              <a:path w="206375" h="901700">
                <a:moveTo>
                  <a:pt x="187832" y="764667"/>
                </a:moveTo>
                <a:lnTo>
                  <a:pt x="179577" y="768350"/>
                </a:lnTo>
                <a:lnTo>
                  <a:pt x="176656" y="775716"/>
                </a:lnTo>
                <a:lnTo>
                  <a:pt x="160004" y="818918"/>
                </a:lnTo>
                <a:lnTo>
                  <a:pt x="168401" y="871093"/>
                </a:lnTo>
                <a:lnTo>
                  <a:pt x="140207" y="875665"/>
                </a:lnTo>
                <a:lnTo>
                  <a:pt x="168666" y="875665"/>
                </a:lnTo>
                <a:lnTo>
                  <a:pt x="203326" y="786003"/>
                </a:lnTo>
                <a:lnTo>
                  <a:pt x="206248" y="778637"/>
                </a:lnTo>
                <a:lnTo>
                  <a:pt x="202565" y="770255"/>
                </a:lnTo>
                <a:lnTo>
                  <a:pt x="187832" y="764667"/>
                </a:lnTo>
                <a:close/>
              </a:path>
              <a:path w="206375" h="901700">
                <a:moveTo>
                  <a:pt x="149792" y="845411"/>
                </a:moveTo>
                <a:lnTo>
                  <a:pt x="140970" y="868299"/>
                </a:lnTo>
                <a:lnTo>
                  <a:pt x="165353" y="864362"/>
                </a:lnTo>
                <a:lnTo>
                  <a:pt x="149792" y="845411"/>
                </a:lnTo>
                <a:close/>
              </a:path>
              <a:path w="206375" h="901700">
                <a:moveTo>
                  <a:pt x="160004" y="818918"/>
                </a:moveTo>
                <a:lnTo>
                  <a:pt x="149792" y="845411"/>
                </a:lnTo>
                <a:lnTo>
                  <a:pt x="165353" y="864362"/>
                </a:lnTo>
                <a:lnTo>
                  <a:pt x="140970" y="868299"/>
                </a:lnTo>
                <a:lnTo>
                  <a:pt x="167952" y="868299"/>
                </a:lnTo>
                <a:lnTo>
                  <a:pt x="160004" y="818918"/>
                </a:lnTo>
                <a:close/>
              </a:path>
              <a:path w="206375" h="901700">
                <a:moveTo>
                  <a:pt x="28194" y="0"/>
                </a:moveTo>
                <a:lnTo>
                  <a:pt x="0" y="4572"/>
                </a:lnTo>
                <a:lnTo>
                  <a:pt x="131814" y="823520"/>
                </a:lnTo>
                <a:lnTo>
                  <a:pt x="149792" y="845411"/>
                </a:lnTo>
                <a:lnTo>
                  <a:pt x="160004" y="818918"/>
                </a:lnTo>
                <a:lnTo>
                  <a:pt x="28194" y="0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5061067"/>
      </p:ext>
    </p:extLst>
  </p:cSld>
  <p:clrMapOvr>
    <a:masterClrMapping/>
  </p:clrMapOvr>
</p:sld>
</file>

<file path=ppt/theme/theme1.xml><?xml version="1.0" encoding="utf-8"?>
<a:theme xmlns:a="http://schemas.openxmlformats.org/drawingml/2006/main" name="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</Template>
  <TotalTime>106</TotalTime>
  <Words>858</Words>
  <Application>Microsoft Office PowerPoint</Application>
  <PresentationFormat>On-screen Show (4:3)</PresentationFormat>
  <Paragraphs>135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ut</vt:lpstr>
      <vt:lpstr>Bekerja dengan Grafik di Lingkungan R</vt:lpstr>
      <vt:lpstr>Outline</vt:lpstr>
      <vt:lpstr>Dasar-dasar Grafik di R</vt:lpstr>
      <vt:lpstr>Membuat Partisi Grafik</vt:lpstr>
      <vt:lpstr>Membuat Partisi Grafik</vt:lpstr>
      <vt:lpstr>Membuat Partisi Grafik</vt:lpstr>
      <vt:lpstr>Fungsi pembuat grafik di R: plot</vt:lpstr>
      <vt:lpstr>Plot</vt:lpstr>
      <vt:lpstr>Modifikasi plot</vt:lpstr>
      <vt:lpstr>PowerPoint Presentation</vt:lpstr>
      <vt:lpstr>Fungsi pembuat grafik di R: sunflowerplot</vt:lpstr>
      <vt:lpstr>Fungsi pembuat grafik di R: Fungsi Pie dan Boxplot</vt:lpstr>
      <vt:lpstr>Fungsi pembuat grafik di R: stripchart</vt:lpstr>
      <vt:lpstr>Fungsi pembuat grafik di R: Fungsi coplot dan interaction.plot</vt:lpstr>
      <vt:lpstr>coplot</vt:lpstr>
      <vt:lpstr>interaction.plot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Bekerja dengan grafik di lingkungan R</dc:title>
  <dc:creator>Septian</dc:creator>
  <cp:lastModifiedBy>Septian</cp:lastModifiedBy>
  <cp:revision>27</cp:revision>
  <dcterms:created xsi:type="dcterms:W3CDTF">2019-08-12T03:32:33Z</dcterms:created>
  <dcterms:modified xsi:type="dcterms:W3CDTF">2019-08-13T16:24:12Z</dcterms:modified>
</cp:coreProperties>
</file>