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6F087-6D6F-42AC-86D7-936A4C461F30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3A1FA-C0A1-4098-88F0-FB9F5D4F9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72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5FBE0-7B41-4282-AA2A-E3ADFF8088D1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0475-E794-49D8-A929-A93EFD376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347003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C39BB-94B1-4BE4-A732-E1C5029FB6C4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0475-E794-49D8-A929-A93EFD376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68E77-3989-4D34-8D8F-F14E5099CBAF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0475-E794-49D8-A929-A93EFD376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B7340-E204-4744-A561-DF7EB0144009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0475-E794-49D8-A929-A93EFD376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717E-159A-4571-91AD-1D024E3E970A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0475-E794-49D8-A929-A93EFD376F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39873" cy="6852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09930" cy="4194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3E1D8-F9BE-48BC-97CF-A26C7E91127E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50475-E794-49D8-A929-A93EFD376F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Pengelolaan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/>
              <a:t>Probabilitas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/>
              <a:t>Komputer</a:t>
            </a:r>
            <a:r>
              <a:rPr lang="en-US" sz="2800" dirty="0"/>
              <a:t> 1 (SATS4111)</a:t>
            </a:r>
          </a:p>
          <a:p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/>
          <a:lstStyle/>
          <a:p>
            <a:fld id="{FF7F2B91-1371-43B8-B137-03646777B7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err="1" smtClean="0">
                <a:sym typeface="Wingdings" panose="05000000000000000000" pitchFamily="2" charset="2"/>
              </a:rPr>
              <a:t>Distribusi</a:t>
            </a:r>
            <a:r>
              <a:rPr lang="en-US" dirty="0" smtClean="0">
                <a:sym typeface="Wingdings" panose="05000000000000000000" pitchFamily="2" charset="2"/>
              </a:rPr>
              <a:t> Binomial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29270" y="1748997"/>
                <a:ext cx="8586130" cy="923330"/>
              </a:xfrm>
            </p:spPr>
            <p:txBody>
              <a:bodyPr/>
              <a:lstStyle/>
              <a:p>
                <a:pPr marL="0" lvl="1"/>
                <a:r>
                  <a:rPr lang="en-US" altLang="en-US" sz="2000" b="1" dirty="0" err="1" smtClean="0"/>
                  <a:t>Distribusi</a:t>
                </a:r>
                <a:r>
                  <a:rPr lang="en-US" altLang="en-US" sz="2000" b="1" dirty="0" smtClean="0"/>
                  <a:t> Binomial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 err="1" smtClean="0"/>
                  <a:t>Peubah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/>
                  <a:t>acak</a:t>
                </a:r>
                <a:r>
                  <a:rPr lang="en-US" altLang="en-US" sz="2000" dirty="0"/>
                  <a:t> Binomial </a:t>
                </a:r>
                <a:r>
                  <a:rPr lang="en-US" altLang="en-US" sz="2000" dirty="0" err="1"/>
                  <a:t>merupakan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jumlah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dari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/>
                  <a:t>kejadian</a:t>
                </a:r>
                <a:r>
                  <a:rPr lang="en-US" altLang="en-US" sz="2000" dirty="0"/>
                  <a:t> </a:t>
                </a:r>
                <a:r>
                  <a:rPr lang="en-US" altLang="en-US" sz="2000" b="1" dirty="0" err="1"/>
                  <a:t>sukses</a:t>
                </a:r>
                <a:r>
                  <a:rPr lang="en-US" altLang="en-US" sz="2000" dirty="0"/>
                  <a:t>, X=0,1,2,….,n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altLang="en-US" sz="2000" dirty="0" err="1"/>
                  <a:t>Misal</a:t>
                </a:r>
                <a:r>
                  <a:rPr lang="en-US" altLang="en-US" sz="2000" dirty="0"/>
                  <a:t>,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en-US" sz="2000" dirty="0"/>
                  <a:t>=P(</a:t>
                </a:r>
                <a:r>
                  <a:rPr lang="en-US" altLang="en-US" sz="2000" dirty="0" err="1"/>
                  <a:t>sukses</a:t>
                </a:r>
                <a:r>
                  <a:rPr lang="en-US" altLang="en-US" sz="2000" dirty="0"/>
                  <a:t>), maka </a:t>
                </a:r>
                <a:r>
                  <a:rPr lang="en-US" altLang="en-US" sz="2000" dirty="0" err="1"/>
                  <a:t>fungsi</a:t>
                </a:r>
                <a:r>
                  <a:rPr lang="en-US" altLang="en-US" sz="2000" dirty="0"/>
                  <a:t> </a:t>
                </a:r>
                <a:r>
                  <a:rPr lang="en-US" altLang="en-US" sz="2000" dirty="0" err="1" smtClean="0"/>
                  <a:t>massa</a:t>
                </a:r>
                <a:r>
                  <a:rPr lang="en-US" altLang="en-US" sz="2000" dirty="0" smtClean="0"/>
                  <a:t> </a:t>
                </a:r>
                <a:r>
                  <a:rPr lang="en-US" altLang="en-US" sz="2000" dirty="0" err="1" smtClean="0"/>
                  <a:t>probabilitas</a:t>
                </a:r>
                <a:r>
                  <a:rPr lang="en-US" altLang="en-US" sz="2000" dirty="0" smtClean="0"/>
                  <a:t> X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</a:rPr>
                      <m:t>~</m:t>
                    </m:r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sz="2000" dirty="0" smtClean="0"/>
                  <a:t>B(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</a:rPr>
                      <m:t>𝑛</m:t>
                    </m:r>
                    <m:r>
                      <a:rPr lang="en-US" altLang="en-US" sz="2000" dirty="0">
                        <a:latin typeface="Cambria Math"/>
                      </a:rPr>
                      <m:t>,</m:t>
                    </m:r>
                    <m:r>
                      <a:rPr lang="en-US" altLang="en-US" sz="20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9270" y="1748997"/>
                <a:ext cx="8586130" cy="923330"/>
              </a:xfrm>
              <a:blipFill rotWithShape="1">
                <a:blip r:embed="rId2"/>
                <a:stretch>
                  <a:fillRect l="-1774" t="-8609" b="-15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2743199"/>
                <a:ext cx="4994059" cy="554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i="1" dirty="0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000" i="1" dirty="0" smtClean="0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 dirty="0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dirty="0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/>
                        </a:rPr>
                        <m:t>;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000" b="0" i="1" dirty="0" smtClean="0">
                          <a:latin typeface="Cambria Math"/>
                        </a:rPr>
                        <m:t>=0,1,2,…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743199"/>
                <a:ext cx="4994059" cy="5544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09600" y="3396594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 err="1"/>
              <a:t>adalah</a:t>
            </a:r>
            <a:r>
              <a:rPr lang="en-US" dirty="0"/>
              <a:t>  </a:t>
            </a:r>
            <a:r>
              <a:rPr lang="en-US" dirty="0" err="1"/>
              <a:t>banyaknya</a:t>
            </a:r>
            <a:r>
              <a:rPr lang="en-US" dirty="0"/>
              <a:t>  </a:t>
            </a:r>
            <a:r>
              <a:rPr lang="en-US" dirty="0" err="1"/>
              <a:t>pengamatan</a:t>
            </a:r>
            <a:r>
              <a:rPr lang="en-US" dirty="0"/>
              <a:t>  </a:t>
            </a:r>
            <a:r>
              <a:rPr lang="en-US" dirty="0" err="1"/>
              <a:t>atau</a:t>
            </a:r>
            <a:r>
              <a:rPr lang="en-US" dirty="0"/>
              <a:t>  </a:t>
            </a:r>
            <a:r>
              <a:rPr lang="en-US" dirty="0" err="1"/>
              <a:t>percobaan</a:t>
            </a:r>
            <a:r>
              <a:rPr lang="en-US" dirty="0"/>
              <a:t>  binomial, </a:t>
            </a:r>
            <a:r>
              <a:rPr lang="en-US" i="1" dirty="0" smtClean="0"/>
              <a:t>p </a:t>
            </a: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suksesnya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161472"/>
            <a:ext cx="838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Perhitungan</a:t>
            </a:r>
            <a:r>
              <a:rPr lang="en-US" dirty="0" smtClean="0"/>
              <a:t>  </a:t>
            </a:r>
            <a:r>
              <a:rPr lang="en-US" dirty="0" err="1"/>
              <a:t>kuantil</a:t>
            </a:r>
            <a:r>
              <a:rPr lang="en-US" dirty="0"/>
              <a:t> Binomial </a:t>
            </a:r>
            <a:r>
              <a:rPr lang="en-US" dirty="0" err="1"/>
              <a:t>dapat</a:t>
            </a:r>
            <a:r>
              <a:rPr lang="en-US" dirty="0"/>
              <a:t> juga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 err="1"/>
              <a:t>qbinom</a:t>
            </a:r>
            <a:r>
              <a:rPr lang="en-US" b="1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i="1" dirty="0" smtClean="0"/>
              <a:t>optional </a:t>
            </a:r>
            <a:r>
              <a:rPr lang="en-US" dirty="0" smtClean="0"/>
              <a:t>yang </a:t>
            </a:r>
            <a:r>
              <a:rPr lang="en-US" dirty="0" err="1"/>
              <a:t>diinginkan</a:t>
            </a:r>
            <a:r>
              <a:rPr lang="en-US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kuantil</a:t>
            </a:r>
            <a:r>
              <a:rPr lang="en-US" dirty="0"/>
              <a:t> </a:t>
            </a:r>
            <a:r>
              <a:rPr lang="el-GR" dirty="0"/>
              <a:t>α=0,25 (25%)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Binomial </a:t>
            </a:r>
            <a:r>
              <a:rPr lang="en-US" dirty="0" err="1"/>
              <a:t>dengan</a:t>
            </a:r>
            <a:r>
              <a:rPr lang="en-US" dirty="0"/>
              <a:t> n=20 </a:t>
            </a:r>
            <a:r>
              <a:rPr lang="en-US" dirty="0" err="1"/>
              <a:t>dan</a:t>
            </a:r>
            <a:r>
              <a:rPr lang="en-US" dirty="0"/>
              <a:t> p=0.5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dirty="0"/>
              <a:t>~ </a:t>
            </a:r>
            <a:r>
              <a:rPr lang="en-US" i="1" dirty="0"/>
              <a:t>B</a:t>
            </a:r>
            <a:r>
              <a:rPr lang="en-US" dirty="0"/>
              <a:t>(20,0.5),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/>
              <a:t>X</a:t>
            </a:r>
            <a:r>
              <a:rPr lang="el-GR" baseline="-25000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X </a:t>
            </a:r>
            <a:r>
              <a:rPr lang="en-US" dirty="0"/>
              <a:t>≤ </a:t>
            </a:r>
            <a:r>
              <a:rPr lang="en-US" i="1" dirty="0"/>
              <a:t>X</a:t>
            </a:r>
            <a:r>
              <a:rPr lang="el-GR" dirty="0"/>
              <a:t>α) = 0,25 (</a:t>
            </a:r>
            <a:r>
              <a:rPr lang="en-US" dirty="0" err="1"/>
              <a:t>luasan</a:t>
            </a:r>
            <a:r>
              <a:rPr lang="en-US" dirty="0"/>
              <a:t> </a:t>
            </a:r>
            <a:r>
              <a:rPr lang="en-US" i="1" dirty="0"/>
              <a:t>lower </a:t>
            </a:r>
            <a:r>
              <a:rPr lang="en-US" i="1" dirty="0" smtClean="0"/>
              <a:t>tail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ekor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 smtClean="0"/>
              <a:t>), </a:t>
            </a:r>
            <a:r>
              <a:rPr lang="en-US" dirty="0" err="1" smtClean="0"/>
              <a:t>perintahnya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42950" y="5630127"/>
            <a:ext cx="7505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qbinom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(c(0.25), size=20,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=0.5,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01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Binomial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538883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Perhitungan</a:t>
            </a:r>
            <a:r>
              <a:rPr lang="en-US" dirty="0" smtClean="0"/>
              <a:t> </a:t>
            </a:r>
            <a:r>
              <a:rPr lang="en-US" dirty="0" err="1"/>
              <a:t>peluang</a:t>
            </a:r>
            <a:r>
              <a:rPr lang="en-US" dirty="0"/>
              <a:t> Binomial 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Binomial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 err="1"/>
              <a:t>dbinom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/>
              <a:t>c</a:t>
            </a:r>
            <a:r>
              <a:rPr lang="en-US" dirty="0"/>
              <a:t>))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pbinom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≤ </a:t>
            </a:r>
            <a:r>
              <a:rPr lang="en-US" i="1" dirty="0"/>
              <a:t>c</a:t>
            </a:r>
            <a:r>
              <a:rPr lang="en-US" dirty="0"/>
              <a:t>))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i="1" dirty="0" smtClean="0"/>
              <a:t>optional </a:t>
            </a:r>
            <a:r>
              <a:rPr lang="en-US" dirty="0" smtClean="0"/>
              <a:t>yang </a:t>
            </a:r>
            <a:r>
              <a:rPr lang="en-US" dirty="0" err="1"/>
              <a:t>diinginkan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binomial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binomial </a:t>
            </a:r>
            <a:r>
              <a:rPr lang="en-US" dirty="0" err="1"/>
              <a:t>kumulatif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3429000"/>
            <a:ext cx="8839200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(10, size=20,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=0.5)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0.1761971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(c(10), size=20,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=0.5,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0.5880985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(c(10), size=20,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=0.5,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0.4119015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pbinom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(c(15), size=20,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=0.5,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0.005908966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dbinom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(0:5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size=20,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=0.5)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1] 9.536743e-07 1.907349e-05 1.811981e-04 1.087189e-03 4.620552e-03 1.478577e-02</a:t>
            </a:r>
          </a:p>
        </p:txBody>
      </p:sp>
    </p:spTree>
    <p:extLst>
      <p:ext uri="{BB962C8B-B14F-4D97-AF65-F5344CB8AC3E}">
        <p14:creationId xmlns:p14="http://schemas.microsoft.com/office/powerpoint/2010/main" val="118931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/>
              <a:t>Plot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Binomial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923330"/>
          </a:xfrm>
        </p:spPr>
        <p:txBody>
          <a:bodyPr/>
          <a:lstStyle/>
          <a:p>
            <a:pPr algn="just"/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plot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Binomial </a:t>
            </a:r>
            <a:r>
              <a:rPr lang="en-US" dirty="0" err="1"/>
              <a:t>dengan</a:t>
            </a:r>
            <a:r>
              <a:rPr lang="en-US" dirty="0"/>
              <a:t> n=20 </a:t>
            </a:r>
            <a:r>
              <a:rPr lang="en-US" dirty="0" err="1"/>
              <a:t>dan</a:t>
            </a:r>
            <a:r>
              <a:rPr lang="en-US" dirty="0"/>
              <a:t> p=0.5,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nilai-nilai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f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dirty="0"/>
              <a:t>~ </a:t>
            </a:r>
            <a:r>
              <a:rPr lang="en-US" i="1" dirty="0"/>
              <a:t>B</a:t>
            </a:r>
            <a:r>
              <a:rPr lang="en-US" dirty="0"/>
              <a:t>(20,0.5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743200"/>
            <a:ext cx="85344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&lt;- 2:15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x,dbinom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size=20,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=0.5),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="Number of Successes",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="Probability Mass", main="Binomial Distribution: Trials = 20,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Prob. of success = 0.5", type="h")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points(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x,dbinom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size=20,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=0.5),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=16)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(h=0, col="black)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69" y="4312860"/>
            <a:ext cx="3395662" cy="2259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74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/>
              <a:t>Plot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Binomial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231106"/>
          </a:xfrm>
        </p:spPr>
        <p:txBody>
          <a:bodyPr/>
          <a:lstStyle/>
          <a:p>
            <a:pPr algn="just"/>
            <a:r>
              <a:rPr lang="en-US" dirty="0" smtClean="0"/>
              <a:t>Plot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(</a:t>
            </a:r>
            <a:r>
              <a:rPr lang="en-US" dirty="0" err="1" smtClean="0"/>
              <a:t>kumulatif</a:t>
            </a:r>
            <a:r>
              <a:rPr lang="en-US" dirty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i="1" dirty="0" smtClean="0"/>
              <a:t>F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P</a:t>
            </a:r>
            <a:r>
              <a:rPr lang="en-US" dirty="0"/>
              <a:t>( </a:t>
            </a:r>
            <a:r>
              <a:rPr lang="en-US" i="1" dirty="0"/>
              <a:t>X</a:t>
            </a:r>
            <a:r>
              <a:rPr lang="en-US" dirty="0"/>
              <a:t>≤ </a:t>
            </a:r>
            <a:r>
              <a:rPr lang="en-US" i="1" dirty="0"/>
              <a:t>x</a:t>
            </a:r>
            <a:r>
              <a:rPr lang="en-US" dirty="0"/>
              <a:t>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/>
              <a:t>.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plot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Binomial </a:t>
            </a:r>
            <a:r>
              <a:rPr lang="en-US" dirty="0" err="1"/>
              <a:t>dengan</a:t>
            </a:r>
            <a:r>
              <a:rPr lang="en-US" dirty="0"/>
              <a:t> n=20 </a:t>
            </a:r>
            <a:r>
              <a:rPr lang="en-US" dirty="0" err="1"/>
              <a:t>dan</a:t>
            </a:r>
            <a:r>
              <a:rPr lang="en-US" dirty="0"/>
              <a:t> p=0.5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743200"/>
            <a:ext cx="8610600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&lt;- 2:15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rep(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x,rep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(2, length(x)))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plot(x[-1],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size=20,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=0.5)[-length(x)],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="Number of Successes",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="Cumulative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Probability",main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="Binomial Dist.: Trials = 20, Prob. of success = 0.5",type="l")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(h=0, col="black")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348554"/>
            <a:ext cx="3700462" cy="2462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76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it-IT" dirty="0" smtClean="0"/>
              <a:t>Pembangkitan Data </a:t>
            </a:r>
            <a:r>
              <a:rPr lang="it-IT" dirty="0"/>
              <a:t>Acak dari Distribusi Binomial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923330"/>
          </a:xfrm>
        </p:spPr>
        <p:txBody>
          <a:bodyPr/>
          <a:lstStyle/>
          <a:p>
            <a:pPr algn="just"/>
            <a:r>
              <a:rPr lang="en-US" dirty="0" err="1" smtClean="0"/>
              <a:t>Pembangkitan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yang </a:t>
            </a:r>
            <a:r>
              <a:rPr lang="en-US" dirty="0" err="1"/>
              <a:t>diskrit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b="1" dirty="0" err="1"/>
              <a:t>rbinom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Binomial)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i="1" dirty="0" smtClean="0"/>
              <a:t>optional </a:t>
            </a:r>
            <a:r>
              <a:rPr lang="en-US" dirty="0" smtClean="0"/>
              <a:t>yang </a:t>
            </a:r>
            <a:r>
              <a:rPr lang="en-US" dirty="0" err="1"/>
              <a:t>diinginkan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895600"/>
            <a:ext cx="6172200" cy="18466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rbinom(15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size=20, prob=0.5) </a:t>
            </a:r>
            <a:endParaRPr lang="sv-S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sv-S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10 10 7 12 12 10 8 10 7 11 10 7 7 13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rbinom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(15, size=20,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=0.5),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=5)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[,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1] [,2] [,3] [,4] [,5]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10    9    6   11  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11   10   14   11   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[3,]   10   10   11    7  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4191000" y="5029200"/>
            <a:ext cx="35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dirty="0" err="1" smtClean="0"/>
              <a:t>Membangkitkan</a:t>
            </a:r>
            <a:r>
              <a:rPr lang="en-US" dirty="0" smtClean="0"/>
              <a:t> data </a:t>
            </a:r>
            <a:r>
              <a:rPr lang="en-US" dirty="0"/>
              <a:t>binomial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hasilnya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191000" y="41148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71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514600"/>
            <a:ext cx="538648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200" b="1" i="0">
                <a:solidFill>
                  <a:srgbClr val="1F487C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6000" kern="0" smtClean="0"/>
              <a:t>Terima kasih </a:t>
            </a:r>
            <a:r>
              <a:rPr lang="en-US" sz="6000" kern="0" smtClean="0">
                <a:sym typeface="Wingdings" panose="05000000000000000000" pitchFamily="2" charset="2"/>
              </a:rPr>
              <a:t>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315566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2775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 smtClean="0"/>
              <a:t>Kontinu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Distribusi</a:t>
            </a:r>
            <a:r>
              <a:rPr lang="en-US" dirty="0" smtClean="0">
                <a:sym typeface="Wingdings" panose="05000000000000000000" pitchFamily="2" charset="2"/>
              </a:rPr>
              <a:t> Normal</a:t>
            </a:r>
            <a:endParaRPr lang="en-US" dirty="0" smtClean="0"/>
          </a:p>
          <a:p>
            <a:pPr marL="743499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smtClean="0"/>
              <a:t>Normal</a:t>
            </a:r>
          </a:p>
          <a:p>
            <a:pPr marL="743499" lvl="1" indent="-342900">
              <a:buFont typeface="Arial" panose="020B0604020202020204" pitchFamily="34" charset="0"/>
              <a:buChar char="•"/>
            </a:pPr>
            <a:r>
              <a:rPr lang="en-US" dirty="0"/>
              <a:t>Plot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smtClean="0"/>
              <a:t>Normal</a:t>
            </a:r>
          </a:p>
          <a:p>
            <a:pPr marL="743499" lvl="1" indent="-342900">
              <a:buFont typeface="Arial" panose="020B0604020202020204" pitchFamily="34" charset="0"/>
              <a:buChar char="•"/>
            </a:pPr>
            <a:r>
              <a:rPr lang="it-IT" dirty="0"/>
              <a:t>Membangkitkan </a:t>
            </a:r>
            <a:r>
              <a:rPr lang="it-IT" dirty="0" smtClean="0"/>
              <a:t>Data dari </a:t>
            </a:r>
            <a:r>
              <a:rPr lang="it-IT" dirty="0"/>
              <a:t>Distribusi </a:t>
            </a:r>
            <a:r>
              <a:rPr lang="it-IT" dirty="0" smtClean="0"/>
              <a:t>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Distribusi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Binomial</a:t>
            </a:r>
          </a:p>
          <a:p>
            <a:pPr marL="743499" lvl="1" indent="-342900">
              <a:buFont typeface="Arial" panose="020B0604020202020204" pitchFamily="34" charset="0"/>
              <a:buChar char="•"/>
            </a:pP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smtClean="0"/>
              <a:t>Binomial</a:t>
            </a:r>
          </a:p>
          <a:p>
            <a:pPr marL="743499" lvl="1" indent="-342900">
              <a:buFont typeface="Arial" panose="020B0604020202020204" pitchFamily="34" charset="0"/>
              <a:buChar char="•"/>
            </a:pPr>
            <a:r>
              <a:rPr lang="en-US" dirty="0"/>
              <a:t>Plot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smtClean="0"/>
              <a:t>Binomial</a:t>
            </a:r>
          </a:p>
          <a:p>
            <a:pPr marL="743499" lvl="1" indent="-342900">
              <a:buFont typeface="Arial" panose="020B0604020202020204" pitchFamily="34" charset="0"/>
              <a:buChar char="•"/>
            </a:pPr>
            <a:r>
              <a:rPr lang="it-IT" dirty="0" smtClean="0"/>
              <a:t>Pembangkitan Data </a:t>
            </a:r>
            <a:r>
              <a:rPr lang="it-IT" dirty="0"/>
              <a:t>Acak dari Distribusi Binomial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it-IT" dirty="0"/>
              <a:t>Fungsi Distribusi </a:t>
            </a:r>
            <a:r>
              <a:rPr lang="it-IT" dirty="0" smtClean="0"/>
              <a:t>Kontinu:</a:t>
            </a:r>
            <a:br>
              <a:rPr lang="it-IT" dirty="0" smtClean="0"/>
            </a:br>
            <a:r>
              <a:rPr lang="it-IT" dirty="0" smtClean="0"/>
              <a:t>Distribusi </a:t>
            </a:r>
            <a:r>
              <a:rPr lang="it-IT" dirty="0"/>
              <a:t>Normal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462213"/>
          </a:xfrm>
        </p:spPr>
        <p:txBody>
          <a:bodyPr/>
          <a:lstStyle/>
          <a:p>
            <a:r>
              <a:rPr lang="en-US" b="1" dirty="0" err="1" smtClean="0"/>
              <a:t>Distribusi</a:t>
            </a:r>
            <a:r>
              <a:rPr lang="en-US" b="1" dirty="0" smtClean="0"/>
              <a:t> 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 err="1"/>
              <a:t>simetri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mean = median = modus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 smtClean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statistika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mengasumsikan</a:t>
            </a:r>
            <a:r>
              <a:rPr lang="en-US" dirty="0"/>
              <a:t> data </a:t>
            </a:r>
            <a:r>
              <a:rPr lang="en-US" dirty="0" err="1" smtClean="0"/>
              <a:t>berdistribusi</a:t>
            </a:r>
            <a:r>
              <a:rPr lang="en-US" dirty="0" smtClean="0"/>
              <a:t> </a:t>
            </a:r>
            <a:r>
              <a:rPr lang="en-US" dirty="0"/>
              <a:t>normal)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X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 smtClean="0"/>
              <a:t>berdistribusi</a:t>
            </a:r>
            <a:r>
              <a:rPr lang="en-US" dirty="0" smtClean="0"/>
              <a:t> </a:t>
            </a:r>
            <a:r>
              <a:rPr lang="en-US" dirty="0"/>
              <a:t>normal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rata-rata (mean) </a:t>
            </a:r>
            <a:r>
              <a:rPr lang="en-US" dirty="0"/>
              <a:t>𝜇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ragam</a:t>
            </a:r>
            <a:r>
              <a:rPr lang="en-US" dirty="0" smtClean="0"/>
              <a:t> (</a:t>
            </a:r>
            <a:r>
              <a:rPr lang="en-US" dirty="0" err="1" smtClean="0"/>
              <a:t>varians</a:t>
            </a:r>
            <a:r>
              <a:rPr lang="en-US" dirty="0" smtClean="0"/>
              <a:t>) 𝜎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X ~ N(𝜇, </a:t>
            </a:r>
            <a:r>
              <a:rPr lang="en-US" dirty="0" smtClean="0"/>
              <a:t>𝜎</a:t>
            </a:r>
            <a:r>
              <a:rPr lang="en-US" baseline="30000" dirty="0" smtClean="0"/>
              <a:t>2</a:t>
            </a:r>
            <a:r>
              <a:rPr lang="en-US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kepadatan</a:t>
            </a:r>
            <a:r>
              <a:rPr lang="en-US" dirty="0" smtClean="0"/>
              <a:t> </a:t>
            </a:r>
            <a:r>
              <a:rPr lang="en-US" dirty="0" err="1" smtClean="0"/>
              <a:t>probabilitas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2429" y="4267200"/>
                <a:ext cx="5191486" cy="882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240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i="1" dirty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dirty="0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dirty="0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sz="2400" i="1" dirty="0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den>
                      </m:f>
                      <m:sSup>
                        <m:sSup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dirty="0" smtClean="0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dirty="0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400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2400" b="0" i="1" dirty="0" smtClean="0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;−</m:t>
                      </m:r>
                      <m:r>
                        <a:rPr lang="en-US" sz="2400" i="1" dirty="0"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sz="2400" b="0" i="1" dirty="0" smtClean="0">
                          <a:latin typeface="Cambria Math"/>
                        </a:rPr>
                        <m:t>≤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≤∞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29" y="4267200"/>
                <a:ext cx="5191486" cy="8825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13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371600"/>
            <a:ext cx="8586130" cy="30777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kuantil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</a:t>
            </a:r>
            <a:r>
              <a:rPr lang="en-US" dirty="0"/>
              <a:t>Normal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smtClean="0"/>
              <a:t>R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optional yang </a:t>
            </a:r>
            <a:r>
              <a:rPr lang="en-US" dirty="0" err="1" smtClean="0"/>
              <a:t>diinginkan</a:t>
            </a: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kuantil</a:t>
            </a:r>
            <a:r>
              <a:rPr lang="en-US" dirty="0" smtClean="0"/>
              <a:t> </a:t>
            </a:r>
            <a:r>
              <a:rPr lang="el-GR" dirty="0" smtClean="0"/>
              <a:t>α=0,05 (5%)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Distribusi</a:t>
            </a:r>
            <a:r>
              <a:rPr lang="en-US" dirty="0" smtClean="0"/>
              <a:t> Normal </a:t>
            </a:r>
            <a:r>
              <a:rPr lang="en-US" dirty="0" err="1" smtClean="0"/>
              <a:t>Standar</a:t>
            </a:r>
            <a:r>
              <a:rPr lang="en-US" dirty="0" smtClean="0"/>
              <a:t>(mean 0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varians</a:t>
            </a:r>
            <a:r>
              <a:rPr lang="en-US" dirty="0" smtClean="0"/>
              <a:t> 1),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Z</a:t>
            </a:r>
            <a:r>
              <a:rPr lang="el-GR" baseline="-25000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P(Z≤Z</a:t>
            </a:r>
            <a:r>
              <a:rPr lang="el-GR" baseline="-25000" dirty="0" smtClean="0"/>
              <a:t>α</a:t>
            </a:r>
            <a:r>
              <a:rPr lang="el-GR" dirty="0" smtClean="0"/>
              <a:t>) = 0</a:t>
            </a:r>
            <a:r>
              <a:rPr lang="en-US" dirty="0" smtClean="0"/>
              <a:t>.</a:t>
            </a:r>
            <a:r>
              <a:rPr lang="el-GR" dirty="0" smtClean="0"/>
              <a:t>05 (</a:t>
            </a:r>
            <a:r>
              <a:rPr lang="en-US" dirty="0" err="1" smtClean="0"/>
              <a:t>luasan</a:t>
            </a:r>
            <a:r>
              <a:rPr lang="en-US" dirty="0" smtClean="0"/>
              <a:t> lower tail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ekor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)</a:t>
            </a:r>
          </a:p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(c(0.05),mean=0,sd=1,lower.tail=TRUE)</a:t>
            </a:r>
          </a:p>
          <a:p>
            <a:pPr algn="l"/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ekor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upper tail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baseline="-25000" dirty="0"/>
              <a:t>−</a:t>
            </a:r>
            <a:r>
              <a:rPr lang="el-GR" baseline="-25000" dirty="0" smtClean="0"/>
              <a:t>α</a:t>
            </a:r>
            <a:r>
              <a:rPr lang="en-US" dirty="0" smtClean="0"/>
              <a:t>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smtClean="0"/>
              <a:t>P(Z </a:t>
            </a:r>
            <a:r>
              <a:rPr lang="en-US" dirty="0"/>
              <a:t>≤ </a:t>
            </a:r>
            <a:r>
              <a:rPr lang="en-US" dirty="0" smtClean="0"/>
              <a:t>Z</a:t>
            </a:r>
            <a:r>
              <a:rPr lang="en-US" baseline="-25000" dirty="0" smtClean="0"/>
              <a:t>1</a:t>
            </a:r>
            <a:r>
              <a:rPr lang="en-US" baseline="-25000" dirty="0"/>
              <a:t>−</a:t>
            </a:r>
            <a:r>
              <a:rPr lang="el-GR" baseline="-25000" dirty="0" smtClean="0"/>
              <a:t>α</a:t>
            </a:r>
            <a:r>
              <a:rPr lang="el-GR" dirty="0" smtClean="0"/>
              <a:t>) </a:t>
            </a:r>
            <a:r>
              <a:rPr lang="el-GR" dirty="0"/>
              <a:t>= 1 </a:t>
            </a:r>
            <a:r>
              <a:rPr lang="en-US" dirty="0" smtClean="0"/>
              <a:t>– </a:t>
            </a:r>
            <a:r>
              <a:rPr lang="el-GR" dirty="0" smtClean="0"/>
              <a:t>α </a:t>
            </a:r>
            <a:r>
              <a:rPr lang="el-GR" dirty="0"/>
              <a:t>(</a:t>
            </a:r>
            <a:r>
              <a:rPr lang="en-US" dirty="0" err="1"/>
              <a:t>luasan</a:t>
            </a:r>
            <a:r>
              <a:rPr lang="en-US" dirty="0"/>
              <a:t> upper tail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ekor</a:t>
            </a:r>
            <a:r>
              <a:rPr lang="en-US" dirty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), </a:t>
            </a:r>
            <a:r>
              <a:rPr lang="en-US" dirty="0" err="1" smtClean="0"/>
              <a:t>perintahnya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endParaRPr lang="en-US" dirty="0" smtClean="0"/>
          </a:p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(c(0.05),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mean=0,sd=1,lower.tail=FALSE)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549676"/>
            <a:ext cx="8077200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(c(0.05), mean=0,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-1.644854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(c(0.05), mean=5,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0.06543912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(c(0.05), mean=0,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1.644854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(c(0.05), mean=5,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9.934561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5689" y="4715190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Untuk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l-GR" dirty="0" smtClean="0">
                <a:solidFill>
                  <a:srgbClr val="FF0000"/>
                </a:solidFill>
              </a:rPr>
              <a:t>α</a:t>
            </a:r>
            <a:r>
              <a:rPr lang="en-US" dirty="0" smtClean="0">
                <a:solidFill>
                  <a:srgbClr val="FF0000"/>
                </a:solidFill>
              </a:rPr>
              <a:t> = 5%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75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077766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kuantil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Normal: </a:t>
            </a:r>
            <a:r>
              <a:rPr lang="en-US" dirty="0" err="1" smtClean="0"/>
              <a:t>pnorm</a:t>
            </a:r>
            <a:r>
              <a:rPr lang="en-US" dirty="0" smtClean="0"/>
              <a:t>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i="1" dirty="0" smtClean="0"/>
              <a:t>optional </a:t>
            </a:r>
            <a:r>
              <a:rPr lang="en-US" dirty="0" smtClean="0"/>
              <a:t>yang </a:t>
            </a:r>
            <a:r>
              <a:rPr lang="en-US" dirty="0" err="1"/>
              <a:t>diinginkan</a:t>
            </a:r>
            <a:r>
              <a:rPr lang="en-US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 </a:t>
            </a:r>
            <a:r>
              <a:rPr lang="en-US" dirty="0" err="1"/>
              <a:t>Standar</a:t>
            </a:r>
            <a:r>
              <a:rPr lang="en-US" dirty="0"/>
              <a:t> (</a:t>
            </a:r>
            <a:r>
              <a:rPr lang="en-US" i="1" dirty="0" smtClean="0"/>
              <a:t>mean </a:t>
            </a:r>
            <a:r>
              <a:rPr lang="en-US" dirty="0" smtClean="0"/>
              <a:t>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varians</a:t>
            </a:r>
            <a:r>
              <a:rPr lang="en-US" dirty="0"/>
              <a:t> 1),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Z</a:t>
            </a:r>
            <a:r>
              <a:rPr lang="en-US" dirty="0"/>
              <a:t>≤ −3) = … ?  (</a:t>
            </a:r>
            <a:r>
              <a:rPr lang="en-US" dirty="0" err="1"/>
              <a:t>luasan</a:t>
            </a:r>
            <a:r>
              <a:rPr lang="en-US" dirty="0"/>
              <a:t> </a:t>
            </a:r>
            <a:r>
              <a:rPr lang="en-US" i="1" dirty="0"/>
              <a:t>lower </a:t>
            </a:r>
            <a:r>
              <a:rPr lang="en-US" i="1" dirty="0" smtClean="0"/>
              <a:t>tail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ekor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),</a:t>
            </a:r>
          </a:p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(c(-3), mean=0,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/>
              <a:t>ekor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upper </a:t>
            </a:r>
            <a:r>
              <a:rPr lang="en-US" i="1" dirty="0" smtClean="0"/>
              <a:t>tail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Z</a:t>
            </a:r>
            <a:r>
              <a:rPr lang="en-US" dirty="0"/>
              <a:t>≥ </a:t>
            </a:r>
            <a:r>
              <a:rPr lang="en-US" dirty="0" smtClean="0"/>
              <a:t>-3) </a:t>
            </a:r>
            <a:r>
              <a:rPr lang="en-US" dirty="0"/>
              <a:t>= … ?  (</a:t>
            </a:r>
            <a:r>
              <a:rPr lang="en-US" dirty="0" err="1"/>
              <a:t>luasan</a:t>
            </a:r>
            <a:r>
              <a:rPr lang="en-US" dirty="0"/>
              <a:t> </a:t>
            </a:r>
            <a:r>
              <a:rPr lang="en-US" i="1" dirty="0"/>
              <a:t>upper </a:t>
            </a:r>
            <a:r>
              <a:rPr lang="en-US" i="1" dirty="0" smtClean="0"/>
              <a:t>tail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ekor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), </a:t>
            </a:r>
            <a:r>
              <a:rPr lang="en-US" dirty="0" err="1"/>
              <a:t>perintahnya</a:t>
            </a:r>
            <a:r>
              <a:rPr lang="en-US" dirty="0"/>
              <a:t>:</a:t>
            </a:r>
          </a:p>
          <a:p>
            <a:pPr algn="ctr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(-3), mean=0,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2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10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Ilustrasi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3276600"/>
            <a:ext cx="7924800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(c(-5), mean=0,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2.866516e-07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(c(7.342), mean=10,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0.09192398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(c(6), mean=0,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0.001349898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(c(16.345), mean=10,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lower.tail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0.0007556628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8987" y="1904999"/>
            <a:ext cx="3762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en-US" dirty="0" smtClean="0"/>
              <a:t>X~ N(0,1), </a:t>
            </a:r>
            <a:r>
              <a:rPr lang="en-US" dirty="0" err="1" smtClean="0"/>
              <a:t>hitunglah</a:t>
            </a:r>
            <a:r>
              <a:rPr lang="en-US" dirty="0" smtClean="0"/>
              <a:t> P(X ≤ -5)</a:t>
            </a:r>
          </a:p>
          <a:p>
            <a:pPr marL="342900" indent="-342900">
              <a:buAutoNum type="alphaLcPeriod"/>
            </a:pPr>
            <a:r>
              <a:rPr lang="en-US" dirty="0" smtClean="0"/>
              <a:t>X~N(10,4), </a:t>
            </a:r>
            <a:r>
              <a:rPr lang="en-US" dirty="0" err="1"/>
              <a:t>hitunglah</a:t>
            </a:r>
            <a:r>
              <a:rPr lang="en-US" dirty="0"/>
              <a:t> P(X ≤ </a:t>
            </a:r>
            <a:r>
              <a:rPr lang="en-US" dirty="0" smtClean="0"/>
              <a:t>7.342)</a:t>
            </a:r>
          </a:p>
          <a:p>
            <a:pPr marL="342900" indent="-342900">
              <a:buAutoNum type="alphaLcPeriod"/>
            </a:pPr>
            <a:r>
              <a:rPr lang="en-US" dirty="0" smtClean="0"/>
              <a:t>X~N(0,4</a:t>
            </a:r>
            <a:r>
              <a:rPr lang="en-US" dirty="0"/>
              <a:t>), </a:t>
            </a:r>
            <a:r>
              <a:rPr lang="en-US" dirty="0" err="1"/>
              <a:t>hitunglah</a:t>
            </a:r>
            <a:r>
              <a:rPr lang="en-US" dirty="0"/>
              <a:t> P(X </a:t>
            </a:r>
            <a:r>
              <a:rPr lang="en-US" dirty="0" smtClean="0"/>
              <a:t>≥ 6)</a:t>
            </a:r>
          </a:p>
          <a:p>
            <a:pPr marL="342900" indent="-342900">
              <a:buAutoNum type="alphaLcPeriod"/>
            </a:pPr>
            <a:r>
              <a:rPr lang="en-US" dirty="0"/>
              <a:t>X~N(10,4), </a:t>
            </a:r>
            <a:r>
              <a:rPr lang="en-US" dirty="0" err="1"/>
              <a:t>hitunglah</a:t>
            </a:r>
            <a:r>
              <a:rPr lang="en-US" dirty="0"/>
              <a:t> P(X ≥</a:t>
            </a:r>
            <a:r>
              <a:rPr lang="en-US" dirty="0" smtClean="0"/>
              <a:t> 16.345)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62600" y="1495455"/>
                <a:ext cx="3124199" cy="134703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Catatan</a:t>
                </a:r>
              </a:p>
              <a:p>
                <a:pPr algn="just"/>
                <a:r>
                  <a:rPr lang="en-US" sz="1600" dirty="0" smtClean="0"/>
                  <a:t>X ~ N(10,4) </a:t>
                </a:r>
              </a:p>
              <a:p>
                <a:pPr algn="just"/>
                <a:r>
                  <a:rPr lang="en-US" sz="1600" dirty="0" err="1" smtClean="0"/>
                  <a:t>berarti</a:t>
                </a:r>
                <a:r>
                  <a:rPr lang="en-US" sz="1600" dirty="0" smtClean="0"/>
                  <a:t> X </a:t>
                </a:r>
                <a:r>
                  <a:rPr lang="en-US" sz="1600" dirty="0" err="1" smtClean="0"/>
                  <a:t>memiliki</a:t>
                </a:r>
                <a:r>
                  <a:rPr lang="en-US" sz="1600" dirty="0" smtClean="0"/>
                  <a:t> mean= 10 </a:t>
                </a:r>
                <a:r>
                  <a:rPr lang="en-US" sz="1600" dirty="0" err="1" smtClean="0"/>
                  <a:t>dan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varians</a:t>
                </a:r>
                <a:r>
                  <a:rPr lang="en-US" sz="1600" dirty="0" smtClean="0"/>
                  <a:t> = 4, </a:t>
                </a:r>
                <a:r>
                  <a:rPr lang="en-US" sz="1600" dirty="0" err="1" smtClean="0"/>
                  <a:t>dalam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hal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ini</a:t>
                </a:r>
                <a:r>
                  <a:rPr lang="en-US" sz="1600" dirty="0" smtClean="0"/>
                  <a:t> </a:t>
                </a:r>
                <a:r>
                  <a:rPr lang="en-US" sz="1600" dirty="0" err="1" smtClean="0"/>
                  <a:t>standar</a:t>
                </a:r>
                <a:r>
                  <a:rPr lang="en-US" sz="1600" dirty="0" smtClean="0"/>
                  <a:t> deviation (</a:t>
                </a:r>
                <a:r>
                  <a:rPr lang="en-US" sz="1600" dirty="0" err="1" smtClean="0"/>
                  <a:t>sd</a:t>
                </a:r>
                <a:r>
                  <a:rPr lang="en-US" sz="1600" dirty="0" smtClean="0"/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/>
                          </a:rPr>
                          <m:t>4</m:t>
                        </m:r>
                      </m:e>
                    </m:rad>
                  </m:oMath>
                </a14:m>
                <a:r>
                  <a:rPr lang="en-US" sz="1600" dirty="0" smtClean="0"/>
                  <a:t> = 2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495455"/>
                <a:ext cx="3124199" cy="1347035"/>
              </a:xfrm>
              <a:prstGeom prst="rect">
                <a:avLst/>
              </a:prstGeom>
              <a:blipFill rotWithShape="1">
                <a:blip r:embed="rId2"/>
                <a:stretch>
                  <a:fillRect l="-1172" t="-1357" r="-977" b="-4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4038600" y="1904999"/>
            <a:ext cx="1524000" cy="1905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7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pPr algn="just"/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/>
              <a:t>plot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51364"/>
            <a:ext cx="8610600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(-4.275, 4.275, length=100)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mean=0,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="x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Kerapatan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main=expression(paste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Normal: ", mu, " = 0, ", sigma, " = 1")), type="l")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(h=0, col="black")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774" y="3905581"/>
            <a:ext cx="4436652" cy="295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81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/>
              <a:t>Plot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smtClean="0"/>
              <a:t>Normal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pPr algn="just"/>
            <a:r>
              <a:rPr lang="en-US" dirty="0" smtClean="0"/>
              <a:t>Plot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teoritis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2438400"/>
            <a:ext cx="8763000" cy="13542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(-3, 3, length=100)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plot(x,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=0,sd=1),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="x",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Peluang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kumulatif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main=expression(paste("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Normal: ", mu, " = 0, ", sigma, " = 1")), type="l")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(h=0, col="black")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2342"/>
            <a:ext cx="4576763" cy="3045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7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it-IT" dirty="0"/>
              <a:t>Membangkitkan Data dari Distribusi Normal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r>
              <a:rPr lang="en-US" dirty="0" err="1" smtClean="0"/>
              <a:t>Pembangkitan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Normal </a:t>
            </a:r>
            <a:r>
              <a:rPr lang="en-US" dirty="0" err="1"/>
              <a:t>dengan</a:t>
            </a:r>
            <a:r>
              <a:rPr lang="en-US" dirty="0"/>
              <a:t> rata-rata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perintah-perintah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EA150475-E794-49D8-A929-A93EFD376FA2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8458200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(10, mean=0,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[1]  0.26711937  0.74432249 -1.16133107 -1.18839568  0.43430503  1.16640386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[7] -0.07877324  1.48679726  0.51455481  0.96065720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429000"/>
            <a:ext cx="8458200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(matrix(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(10, mean=0,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=1),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=5))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V1         V2         V3         V4         V5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0.3865954  0.5992522 -0.3037285 -0.6393844 -1.2070967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 0.5327767 -0.1907280  0.2239338 -1.0155580 -0.2241081</a:t>
            </a:r>
          </a:p>
        </p:txBody>
      </p:sp>
    </p:spTree>
    <p:extLst>
      <p:ext uri="{BB962C8B-B14F-4D97-AF65-F5344CB8AC3E}">
        <p14:creationId xmlns:p14="http://schemas.microsoft.com/office/powerpoint/2010/main" val="486454146"/>
      </p:ext>
    </p:extLst>
  </p:cSld>
  <p:clrMapOvr>
    <a:masterClrMapping/>
  </p:clrMapOvr>
</p:sld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87</TotalTime>
  <Words>1365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ut</vt:lpstr>
      <vt:lpstr>Pengelolaan Distribusi Probabilitas</vt:lpstr>
      <vt:lpstr>Outline</vt:lpstr>
      <vt:lpstr>Fungsi Distribusi Kontinu: Distribusi Normal</vt:lpstr>
      <vt:lpstr>PowerPoint Presentation</vt:lpstr>
      <vt:lpstr>Perhitungan Peluang pada Distribusi Normal</vt:lpstr>
      <vt:lpstr>PowerPoint Presentation</vt:lpstr>
      <vt:lpstr>Plot pada Distribusi Normal</vt:lpstr>
      <vt:lpstr>Plot pada Distribusi Normal</vt:lpstr>
      <vt:lpstr>Membangkitkan Data dari Distribusi Normal</vt:lpstr>
      <vt:lpstr>Fungsi Distribusi Diskrit: Distribusi Binomial</vt:lpstr>
      <vt:lpstr>Peluang dari Distribusi Binomial</vt:lpstr>
      <vt:lpstr>Plot dari Distribusi Binomial</vt:lpstr>
      <vt:lpstr>Plot dari Distribusi Binomial</vt:lpstr>
      <vt:lpstr>Pembangkitan Data Acak dari Distribusi Binomial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Pengelolaan Distribusi Probabilitas</dc:title>
  <dc:creator>Septian</dc:creator>
  <cp:lastModifiedBy>Septian</cp:lastModifiedBy>
  <cp:revision>23</cp:revision>
  <dcterms:created xsi:type="dcterms:W3CDTF">2019-08-12T06:00:20Z</dcterms:created>
  <dcterms:modified xsi:type="dcterms:W3CDTF">2019-08-13T16:42:52Z</dcterms:modified>
</cp:coreProperties>
</file>