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26"/>
  </p:notesMasterIdLst>
  <p:sldIdLst>
    <p:sldId id="257" r:id="rId3"/>
    <p:sldId id="265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5" r:id="rId13"/>
    <p:sldId id="286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8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114851" y="2617857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MATA KULIAH:</a:t>
            </a:r>
          </a:p>
          <a:p>
            <a:pPr algn="ctr"/>
            <a:r>
              <a:rPr lang="en-US" sz="4000" b="1"/>
              <a:t> </a:t>
            </a:r>
            <a:r>
              <a:rPr lang="en-US" sz="4000" b="1" dirty="0"/>
              <a:t>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428499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Prof. Dr. Asri Laksmi Riani, M.S </a:t>
            </a:r>
            <a:endParaRPr lang="en-US" sz="2400" b="1" dirty="0"/>
          </a:p>
          <a:p>
            <a:pPr algn="ctr"/>
            <a:r>
              <a:rPr lang="en-US" sz="2800" b="1" dirty="0"/>
              <a:t>JURUSAN MANAJEMEN</a:t>
            </a:r>
          </a:p>
          <a:p>
            <a:pPr algn="ctr"/>
            <a:r>
              <a:rPr lang="en-US" sz="2800" b="1" dirty="0"/>
              <a:t>FAKULTAS EKONOMI UNIVERSITAS TERBUKA</a:t>
            </a:r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DESAIN KERJA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1"/>
            <a:ext cx="7489033" cy="4364832"/>
          </a:xfrm>
        </p:spPr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Ada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:</a:t>
            </a:r>
          </a:p>
          <a:p>
            <a:r>
              <a:rPr lang="en-US" dirty="0"/>
              <a:t>1).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Mekanis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Spesialisasi</a:t>
            </a:r>
            <a:r>
              <a:rPr lang="en-US" dirty="0"/>
              <a:t>, </a:t>
            </a:r>
          </a:p>
          <a:p>
            <a:r>
              <a:rPr lang="en-US" dirty="0"/>
              <a:t>2).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Motivasional</a:t>
            </a:r>
            <a:r>
              <a:rPr lang="en-US" dirty="0"/>
              <a:t>, </a:t>
            </a:r>
          </a:p>
          <a:p>
            <a:r>
              <a:rPr lang="en-US" dirty="0"/>
              <a:t>3).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Biologis</a:t>
            </a:r>
            <a:r>
              <a:rPr lang="en-US" dirty="0"/>
              <a:t>, </a:t>
            </a:r>
          </a:p>
          <a:p>
            <a:r>
              <a:rPr lang="en-US" dirty="0"/>
              <a:t>4). </a:t>
            </a:r>
            <a:r>
              <a:rPr lang="en-US" dirty="0" err="1"/>
              <a:t>Pendekatan</a:t>
            </a:r>
            <a:r>
              <a:rPr lang="en-US" dirty="0"/>
              <a:t> Motor. </a:t>
            </a:r>
          </a:p>
          <a:p>
            <a:pPr lvl="0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7051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DESAIN ORGANISASI ADAPTIF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524001"/>
            <a:ext cx="8382000" cy="4419599"/>
          </a:xfrm>
        </p:spPr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tuntuntan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2436"/>
      </p:ext>
    </p:extLst>
  </p:cSld>
  <p:clrMapOvr>
    <a:masterClrMapping/>
  </p:clrMapOvr>
  <p:transition spd="med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040606"/>
          </a:xfrm>
        </p:spPr>
        <p:txBody>
          <a:bodyPr/>
          <a:lstStyle/>
          <a:p>
            <a:pPr algn="r"/>
            <a:r>
              <a:rPr lang="en-US" sz="3200" dirty="0"/>
              <a:t>DESAIN ORGANISASI KONTEMPORER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76401"/>
            <a:ext cx="8458200" cy="4288632"/>
          </a:xfrm>
        </p:spPr>
        <p:txBody>
          <a:bodyPr/>
          <a:lstStyle/>
          <a:p>
            <a:pPr lvl="0"/>
            <a:r>
              <a:rPr lang="en-US" dirty="0" err="1"/>
              <a:t>Struktur</a:t>
            </a:r>
            <a:r>
              <a:rPr lang="en-US" dirty="0"/>
              <a:t> Tim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i="1" dirty="0"/>
              <a:t>Hollow </a:t>
            </a:r>
            <a:r>
              <a:rPr lang="en-US" dirty="0"/>
              <a:t>(</a:t>
            </a:r>
            <a:r>
              <a:rPr lang="en-US" dirty="0" err="1"/>
              <a:t>Lubang</a:t>
            </a:r>
            <a:r>
              <a:rPr lang="en-US" dirty="0"/>
              <a:t>)</a:t>
            </a:r>
          </a:p>
          <a:p>
            <a:r>
              <a:rPr lang="en-US" dirty="0" err="1"/>
              <a:t>Struktur</a:t>
            </a:r>
            <a:r>
              <a:rPr lang="en-US" dirty="0"/>
              <a:t> Modular (</a:t>
            </a:r>
            <a:r>
              <a:rPr lang="en-US" i="1" dirty="0"/>
              <a:t>Network Organization</a:t>
            </a:r>
            <a:r>
              <a:rPr lang="en-US" dirty="0"/>
              <a:t>)</a:t>
            </a:r>
          </a:p>
          <a:p>
            <a:r>
              <a:rPr lang="en-US" i="1" dirty="0"/>
              <a:t>Virtual Organization</a:t>
            </a:r>
            <a:endParaRPr lang="en-US" dirty="0"/>
          </a:p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Batas (</a:t>
            </a:r>
            <a:r>
              <a:rPr lang="en-US" i="1" dirty="0" err="1"/>
              <a:t>Boundaryless</a:t>
            </a:r>
            <a:r>
              <a:rPr lang="en-US" i="1" dirty="0"/>
              <a:t> Organization</a:t>
            </a:r>
            <a:r>
              <a:rPr lang="en-US" dirty="0"/>
              <a:t>)</a:t>
            </a:r>
          </a:p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 marL="187507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03453"/>
      </p:ext>
    </p:extLst>
  </p:cSld>
  <p:clrMapOvr>
    <a:masterClrMapping/>
  </p:clrMapOvr>
  <p:transition spd="med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78594"/>
            <a:ext cx="6650833" cy="964406"/>
          </a:xfrm>
        </p:spPr>
        <p:txBody>
          <a:bodyPr/>
          <a:lstStyle/>
          <a:p>
            <a:pPr algn="r"/>
            <a:r>
              <a:rPr lang="en-US" sz="3200" dirty="0"/>
              <a:t>DINAMIKA STRUKTUR ORGANISASI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9800" y="1904999"/>
            <a:ext cx="6073140" cy="4060033"/>
          </a:xfrm>
        </p:spPr>
        <p:txBody>
          <a:bodyPr/>
          <a:lstStyle/>
          <a:p>
            <a:pPr lvl="0"/>
            <a:r>
              <a:rPr lang="en-US" i="1" dirty="0"/>
              <a:t>Flextime</a:t>
            </a:r>
          </a:p>
          <a:p>
            <a:r>
              <a:rPr lang="en-US" i="1" dirty="0"/>
              <a:t>Telecommuting</a:t>
            </a:r>
            <a:endParaRPr lang="en-US" dirty="0"/>
          </a:p>
          <a:p>
            <a:r>
              <a:rPr lang="en-US" dirty="0" err="1"/>
              <a:t>Pemadatan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r>
              <a:rPr lang="en-US" i="1" dirty="0"/>
              <a:t>Job Sharing</a:t>
            </a:r>
            <a:endParaRPr lang="en-US" dirty="0"/>
          </a:p>
          <a:p>
            <a:r>
              <a:rPr lang="en-US" i="1" dirty="0"/>
              <a:t>Community of Practice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60260"/>
      </p:ext>
    </p:extLst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5"/>
            <a:ext cx="7358063" cy="1040606"/>
          </a:xfrm>
        </p:spPr>
        <p:txBody>
          <a:bodyPr/>
          <a:lstStyle/>
          <a:p>
            <a:pPr algn="r"/>
            <a:r>
              <a:rPr lang="en-US" sz="3200" i="1" dirty="0"/>
              <a:t>PERTEMUAN KE III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PENYUSUNAN STAFF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199" y="1904999"/>
            <a:ext cx="6705601" cy="4060033"/>
          </a:xfrm>
        </p:spPr>
        <p:txBody>
          <a:bodyPr/>
          <a:lstStyle/>
          <a:p>
            <a:pPr marL="187507" indent="0">
              <a:buNone/>
            </a:pPr>
            <a:r>
              <a:rPr lang="en-US" b="1" dirty="0"/>
              <a:t>POKOK BAHASAN</a:t>
            </a:r>
            <a:r>
              <a:rPr lang="en-US" dirty="0"/>
              <a:t>:</a:t>
            </a:r>
          </a:p>
          <a:p>
            <a:r>
              <a:rPr lang="en-US" dirty="0"/>
              <a:t>MANAJEMEN SUMBER DAYA MANUSIA (MSDM)</a:t>
            </a:r>
          </a:p>
          <a:p>
            <a:r>
              <a:rPr lang="en-US" dirty="0"/>
              <a:t>PERUBAHAN ORGANISASI</a:t>
            </a:r>
          </a:p>
          <a:p>
            <a:r>
              <a:rPr lang="en-US" dirty="0"/>
              <a:t>KELOMPOK</a:t>
            </a:r>
          </a:p>
        </p:txBody>
      </p:sp>
    </p:spTree>
    <p:extLst>
      <p:ext uri="{BB962C8B-B14F-4D97-AF65-F5344CB8AC3E}">
        <p14:creationId xmlns:p14="http://schemas.microsoft.com/office/powerpoint/2010/main" val="1409791749"/>
      </p:ext>
    </p:extLst>
  </p:cSld>
  <p:clrMapOvr>
    <a:masterClrMapping/>
  </p:clrMapOvr>
  <p:transition spd="med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MANAJEMEN SDM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399"/>
            <a:ext cx="8763000" cy="4114801"/>
          </a:xfrm>
        </p:spPr>
        <p:txBody>
          <a:bodyPr/>
          <a:lstStyle/>
          <a:p>
            <a:pPr marL="644707" lvl="0" indent="-457200">
              <a:buAutoNum type="arabicPeriod"/>
            </a:pPr>
            <a:r>
              <a:rPr lang="en-US" dirty="0"/>
              <a:t>Proses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644707" lvl="0" indent="-457200">
              <a:buFont typeface="Gill Sans"/>
              <a:buAutoNum type="arabicPeriod"/>
            </a:pP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: a).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Tenaga </a:t>
            </a:r>
            <a:r>
              <a:rPr lang="en-US" dirty="0" err="1"/>
              <a:t>Kerja</a:t>
            </a:r>
            <a:r>
              <a:rPr lang="en-US" dirty="0"/>
              <a:t>, b). 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Tenaga </a:t>
            </a:r>
            <a:r>
              <a:rPr lang="en-US" dirty="0" err="1"/>
              <a:t>Kerja</a:t>
            </a:r>
            <a:endParaRPr lang="en-US" dirty="0"/>
          </a:p>
          <a:p>
            <a:pPr marL="644707" indent="-457200">
              <a:buFont typeface="Gill Sans"/>
              <a:buAutoNum type="arabicPeriod"/>
            </a:pPr>
            <a:r>
              <a:rPr lang="en-US" dirty="0" err="1"/>
              <a:t>Penarikan</a:t>
            </a:r>
            <a:r>
              <a:rPr lang="en-US" dirty="0"/>
              <a:t> Tenaga </a:t>
            </a:r>
            <a:r>
              <a:rPr lang="en-US" dirty="0" err="1"/>
              <a:t>Kerja</a:t>
            </a:r>
            <a:r>
              <a:rPr lang="en-US" dirty="0"/>
              <a:t>: a). Internal, b). </a:t>
            </a:r>
            <a:r>
              <a:rPr lang="en-US" dirty="0" err="1"/>
              <a:t>Eksternal</a:t>
            </a:r>
            <a:endParaRPr lang="en-US" dirty="0"/>
          </a:p>
          <a:p>
            <a:pPr marL="644707" indent="-457200">
              <a:buFont typeface="Gill Sans"/>
              <a:buAutoNum type="arabicPeriod"/>
            </a:pPr>
            <a:r>
              <a:rPr lang="en-US" dirty="0" err="1"/>
              <a:t>Seleksi</a:t>
            </a:r>
            <a:r>
              <a:rPr lang="en-US" dirty="0"/>
              <a:t>: a). </a:t>
            </a:r>
            <a:r>
              <a:rPr lang="en-US" dirty="0" err="1"/>
              <a:t>Lamaran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b).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c). </a:t>
            </a:r>
            <a:r>
              <a:rPr lang="en-US" dirty="0" err="1"/>
              <a:t>Tes</a:t>
            </a:r>
            <a:r>
              <a:rPr lang="en-US" dirty="0"/>
              <a:t>, d).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e).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, f).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g).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marL="644707" indent="-457200">
              <a:buFont typeface="Gill Sans"/>
              <a:buAutoNum type="arabicPeriod"/>
            </a:pPr>
            <a:r>
              <a:rPr lang="en-US" dirty="0" err="1"/>
              <a:t>Sosialisasi</a:t>
            </a:r>
            <a:endParaRPr lang="en-US" dirty="0"/>
          </a:p>
          <a:p>
            <a:pPr marL="187507" lvl="0" indent="0">
              <a:buNone/>
            </a:pPr>
            <a:endParaRPr lang="en-US" dirty="0"/>
          </a:p>
          <a:p>
            <a:pPr marL="644707" indent="-457200">
              <a:buFont typeface="Gill Sans"/>
              <a:buAutoNum type="arabicPeriod"/>
            </a:pPr>
            <a:endParaRPr lang="en-US" dirty="0"/>
          </a:p>
          <a:p>
            <a:pPr marL="644707" lvl="0" indent="-457200">
              <a:buFont typeface="Gill Sans"/>
              <a:buAutoNum type="arabicPeriod"/>
            </a:pPr>
            <a:endParaRPr lang="en-US" dirty="0"/>
          </a:p>
          <a:p>
            <a:pPr marL="644707" indent="-457200">
              <a:buFont typeface="Gill Sans"/>
              <a:buAutoNum type="arabicPeriod"/>
            </a:pPr>
            <a:endParaRPr lang="en-US" dirty="0"/>
          </a:p>
          <a:p>
            <a:pPr marL="644707" lvl="0" indent="-457200">
              <a:buFont typeface="Gill Sans"/>
              <a:buAutoNum type="arabicPeriod"/>
            </a:pPr>
            <a:r>
              <a:rPr lang="en-US" dirty="0"/>
              <a:t> </a:t>
            </a:r>
          </a:p>
          <a:p>
            <a:pPr marL="644707" indent="-457200">
              <a:buFont typeface="Gill Sans"/>
              <a:buAutoNum type="arabicPeriod"/>
            </a:pPr>
            <a:endParaRPr lang="en-US" dirty="0"/>
          </a:p>
          <a:p>
            <a:pPr marL="644707" lvl="0" indent="-457200">
              <a:buFont typeface="Gill Sans"/>
              <a:buAutoNum type="arabicPeriod"/>
            </a:pPr>
            <a:endParaRPr lang="en-US" dirty="0"/>
          </a:p>
          <a:p>
            <a:pPr marL="644707" indent="-457200">
              <a:buFont typeface="Gill Sans"/>
              <a:buAutoNum type="arabicPeriod"/>
            </a:pPr>
            <a:endParaRPr lang="en-US" dirty="0"/>
          </a:p>
          <a:p>
            <a:pPr marL="644707" lvl="0" indent="-457200">
              <a:buFont typeface="Gill Sans"/>
              <a:buAutoNum type="arabicPeriod"/>
            </a:pPr>
            <a:endParaRPr lang="en-US" dirty="0"/>
          </a:p>
          <a:p>
            <a:pPr marL="644707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5285"/>
      </p:ext>
    </p:extLst>
  </p:cSld>
  <p:clrMapOvr>
    <a:masterClrMapping/>
  </p:clrMapOvr>
  <p:transition spd="med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76401"/>
            <a:ext cx="8534400" cy="4288632"/>
          </a:xfrm>
        </p:spPr>
        <p:txBody>
          <a:bodyPr/>
          <a:lstStyle/>
          <a:p>
            <a:pPr marL="187507" lvl="0" indent="0">
              <a:buNone/>
            </a:pPr>
            <a:r>
              <a:rPr lang="en-US" dirty="0"/>
              <a:t>6. PELATIHAN &amp; PENGEMBANGAN: a).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, b).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, c). Program </a:t>
            </a:r>
            <a:r>
              <a:rPr lang="en-US" dirty="0" err="1"/>
              <a:t>pelatihan</a:t>
            </a:r>
            <a:r>
              <a:rPr lang="en-US" dirty="0"/>
              <a:t>, d).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.</a:t>
            </a:r>
          </a:p>
          <a:p>
            <a:pPr marL="187507" lvl="0" indent="0">
              <a:buNone/>
            </a:pPr>
            <a:r>
              <a:rPr lang="en-US" dirty="0"/>
              <a:t>7. EVALUASI PRESTASI: a).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, b).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.</a:t>
            </a:r>
          </a:p>
          <a:p>
            <a:pPr marL="187507" lvl="0" indent="0">
              <a:buNone/>
            </a:pPr>
            <a:r>
              <a:rPr lang="en-US" dirty="0"/>
              <a:t>8. PROMOSI, DEMOSI, TRANSFER, &amp; PEMBERHENTIAN KERJA</a:t>
            </a:r>
          </a:p>
          <a:p>
            <a:pPr marL="187507" indent="0">
              <a:buNone/>
            </a:pPr>
            <a:endParaRPr lang="en-US" dirty="0"/>
          </a:p>
          <a:p>
            <a:pPr marL="187507" lvl="0" indent="0">
              <a:buNone/>
            </a:pPr>
            <a:endParaRPr lang="en-US" dirty="0"/>
          </a:p>
          <a:p>
            <a:pPr marL="187507" indent="0">
              <a:buNone/>
            </a:pPr>
            <a:endParaRPr lang="en-US" dirty="0"/>
          </a:p>
          <a:p>
            <a:pPr marL="187507" lvl="0" indent="0">
              <a:buNone/>
            </a:pP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87982"/>
      </p:ext>
    </p:extLst>
  </p:cSld>
  <p:clrMapOvr>
    <a:masterClrMapping/>
  </p:clrMapOvr>
  <p:transition spd="med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PERUBAHAN ORGANISASI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876799"/>
          </a:xfrm>
        </p:spPr>
        <p:txBody>
          <a:bodyPr/>
          <a:lstStyle/>
          <a:p>
            <a:r>
              <a:rPr lang="en-US" dirty="0"/>
              <a:t>KARAKTERISTIK PERUBAHAN: 1).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, 2). </a:t>
            </a:r>
            <a:r>
              <a:rPr lang="en-US" dirty="0" err="1"/>
              <a:t>Faktor</a:t>
            </a:r>
            <a:r>
              <a:rPr lang="en-US" dirty="0"/>
              <a:t> Internal</a:t>
            </a:r>
          </a:p>
          <a:p>
            <a:r>
              <a:rPr lang="en-US" dirty="0"/>
              <a:t>MANAJEMEN PERUBAHAN DALAM ORGANISASI: 1). Model </a:t>
            </a:r>
            <a:r>
              <a:rPr lang="en-US" i="1" dirty="0"/>
              <a:t>Force-Field, 2).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, 3).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US" dirty="0"/>
          </a:p>
          <a:p>
            <a:pPr lvl="0"/>
            <a:r>
              <a:rPr lang="en-US" dirty="0"/>
              <a:t>PROSES PERUBAHAN: 1). </a:t>
            </a:r>
            <a:r>
              <a:rPr lang="en-US" i="1" dirty="0"/>
              <a:t>Unfreezing, 2). Change (</a:t>
            </a:r>
            <a:r>
              <a:rPr lang="en-US" i="1" dirty="0" err="1"/>
              <a:t>Implementasi</a:t>
            </a:r>
            <a:r>
              <a:rPr lang="en-US" i="1" dirty="0"/>
              <a:t>), 3). Refreezing.</a:t>
            </a:r>
          </a:p>
          <a:p>
            <a:pPr lvl="0"/>
            <a:r>
              <a:rPr lang="en-US" dirty="0"/>
              <a:t>TIPE PERUBAHAN YANG DIRENCANAKAN: 1).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, 2).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, 3).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4). </a:t>
            </a:r>
            <a:r>
              <a:rPr lang="en-US" dirty="0" err="1"/>
              <a:t>Perubahan</a:t>
            </a:r>
            <a:r>
              <a:rPr lang="en-US" dirty="0"/>
              <a:t> Orang, 5).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11218"/>
      </p:ext>
    </p:extLst>
  </p:cSld>
  <p:clrMapOvr>
    <a:masterClrMapping/>
  </p:clrMapOvr>
  <p:transition spd="med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399"/>
            <a:ext cx="8382000" cy="3907633"/>
          </a:xfrm>
        </p:spPr>
        <p:txBody>
          <a:bodyPr/>
          <a:lstStyle/>
          <a:p>
            <a:r>
              <a:rPr lang="en-US" dirty="0"/>
              <a:t>PENGEMBANGAN KEORGANISASIAN: 1). </a:t>
            </a:r>
            <a:r>
              <a:rPr lang="en-US" dirty="0" err="1"/>
              <a:t>Pengertian</a:t>
            </a:r>
            <a:r>
              <a:rPr lang="en-US" dirty="0"/>
              <a:t>, 2).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OD (</a:t>
            </a:r>
            <a:r>
              <a:rPr lang="en-US" i="1" dirty="0"/>
              <a:t>Organizational Development</a:t>
            </a:r>
            <a:r>
              <a:rPr lang="en-US" dirty="0"/>
              <a:t>), 3). </a:t>
            </a:r>
            <a:r>
              <a:rPr lang="en-US" dirty="0" err="1"/>
              <a:t>Teknik</a:t>
            </a:r>
            <a:r>
              <a:rPr lang="en-US" dirty="0"/>
              <a:t> Detail OD, 4).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OD, 5). </a:t>
            </a:r>
          </a:p>
          <a:p>
            <a:pPr lvl="0"/>
            <a:endParaRPr lang="en-US" dirty="0"/>
          </a:p>
          <a:p>
            <a:pPr marL="187507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5481"/>
      </p:ext>
    </p:extLst>
  </p:cSld>
  <p:clrMapOvr>
    <a:masterClrMapping/>
  </p:clrMapOvr>
  <p:transition spd="med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KELOMPOK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838200"/>
            <a:ext cx="7587342" cy="5733627"/>
          </a:xfrm>
        </p:spPr>
        <p:txBody>
          <a:bodyPr/>
          <a:lstStyle/>
          <a:p>
            <a:r>
              <a:rPr lang="en-US" dirty="0"/>
              <a:t>DEFINISI: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orang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/>
              <a:t>MODEL KELOMPOK</a:t>
            </a:r>
          </a:p>
          <a:p>
            <a:r>
              <a:rPr lang="en-US" dirty="0"/>
              <a:t>ALASAN TERBENTUKNYA KELOMPOK</a:t>
            </a:r>
          </a:p>
          <a:p>
            <a:r>
              <a:rPr lang="en-US" dirty="0"/>
              <a:t>PERKEMBANGAN KELOMPOK</a:t>
            </a:r>
          </a:p>
          <a:p>
            <a:r>
              <a:rPr lang="en-US" dirty="0"/>
              <a:t>TIPE KELOMPOK</a:t>
            </a:r>
          </a:p>
          <a:p>
            <a:r>
              <a:rPr lang="en-US" dirty="0"/>
              <a:t>KARAKTERISTIK KELOMPOK</a:t>
            </a:r>
          </a:p>
          <a:p>
            <a:r>
              <a:rPr lang="en-US" dirty="0"/>
              <a:t>PEMECAHAN MASALAH DALAM KELOMPOK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47772"/>
      </p:ext>
    </p:extLst>
  </p:cSld>
  <p:clrMapOvr>
    <a:masterClrMapping/>
  </p:clrMapOvr>
  <p:transition spd="med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964406"/>
          </a:xfrm>
        </p:spPr>
        <p:txBody>
          <a:bodyPr/>
          <a:lstStyle/>
          <a:p>
            <a:pPr algn="r"/>
            <a:r>
              <a:rPr lang="en-US" sz="3200" i="1" dirty="0"/>
              <a:t>PERTEMUAN KE III</a:t>
            </a:r>
            <a:r>
              <a:rPr lang="en-US" sz="3200" dirty="0"/>
              <a:t>: PENGORGANISASIAN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2970" y="1752601"/>
            <a:ext cx="7358063" cy="4212432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	</a:t>
            </a:r>
            <a:r>
              <a:rPr lang="en-US" b="1" dirty="0"/>
              <a:t>POKOK BAHASAN</a:t>
            </a:r>
            <a:r>
              <a:rPr lang="en-US" dirty="0"/>
              <a:t>:</a:t>
            </a:r>
          </a:p>
          <a:p>
            <a:r>
              <a:rPr lang="en-US" dirty="0"/>
              <a:t>DESAIN ORGANISASI</a:t>
            </a:r>
          </a:p>
          <a:p>
            <a:r>
              <a:rPr lang="en-US" dirty="0"/>
              <a:t>WEWENANG, DEPARTEMENTALISASI, HUBUNGAN PELAPORAN DAN DESAIN KERJA</a:t>
            </a:r>
          </a:p>
          <a:p>
            <a:r>
              <a:rPr lang="en-US" dirty="0"/>
              <a:t>DESAIN ORGANISASI ADAPTIF</a:t>
            </a:r>
          </a:p>
        </p:txBody>
      </p:sp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7315200" cy="914400"/>
          </a:xfrm>
        </p:spPr>
        <p:txBody>
          <a:bodyPr/>
          <a:lstStyle/>
          <a:p>
            <a:pPr algn="r"/>
            <a:r>
              <a:rPr lang="en-US" sz="3200" dirty="0"/>
              <a:t>MODEL &amp; ALASAN TERBENTUKNYA KELOMPOK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pPr lvl="5"/>
            <a:r>
              <a:rPr lang="en-US" dirty="0"/>
              <a:t>ALASAN TERBENTUKNYA KELOMPOK:</a:t>
            </a:r>
          </a:p>
          <a:p>
            <a:pPr marL="644707" lvl="0" indent="-457200">
              <a:buAutoNum type="arabicPeriod"/>
            </a:pPr>
            <a:r>
              <a:rPr lang="en-US" dirty="0" err="1"/>
              <a:t>Fisik</a:t>
            </a:r>
            <a:endParaRPr lang="en-US" dirty="0"/>
          </a:p>
          <a:p>
            <a:pPr marL="644707" lvl="0" indent="-457200">
              <a:buAutoNum type="arabicPeriod"/>
            </a:pPr>
            <a:r>
              <a:rPr lang="en-US" dirty="0" err="1"/>
              <a:t>Ekonomi</a:t>
            </a:r>
            <a:endParaRPr lang="en-US" dirty="0"/>
          </a:p>
          <a:p>
            <a:pPr marL="644707" indent="-457200">
              <a:buFont typeface="Gill Sans"/>
              <a:buAutoNum type="arabicPeriod"/>
            </a:pP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endParaRPr lang="en-US" dirty="0"/>
          </a:p>
          <a:p>
            <a:pPr marL="644707" lvl="0" indent="-457200">
              <a:buAutoNum type="arabicPeriod"/>
            </a:pP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644707" lvl="0" indent="-457200">
              <a:buAutoNum type="arabi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marL="644707" lvl="0" indent="-457200">
              <a:buAutoNum type="arabicPeriod"/>
            </a:pPr>
            <a:r>
              <a:rPr lang="en-US" dirty="0" err="1"/>
              <a:t>Manfaat</a:t>
            </a:r>
            <a:r>
              <a:rPr lang="en-US" dirty="0"/>
              <a:t> instrumental</a:t>
            </a:r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787"/>
      </p:ext>
    </p:extLst>
  </p:cSld>
  <p:clrMapOvr>
    <a:masterClrMapping/>
  </p:clrMapOvr>
  <p:transition spd="med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78594"/>
            <a:ext cx="6574633" cy="964406"/>
          </a:xfrm>
        </p:spPr>
        <p:txBody>
          <a:bodyPr/>
          <a:lstStyle/>
          <a:p>
            <a:pPr algn="r"/>
            <a:r>
              <a:rPr lang="en-US" sz="3200" dirty="0"/>
              <a:t>PERKEMBANGAN KELOMPOK &amp; TIPE KELOMPOK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648199"/>
          </a:xfrm>
        </p:spPr>
        <p:txBody>
          <a:bodyPr/>
          <a:lstStyle/>
          <a:p>
            <a:r>
              <a:rPr lang="en-US" dirty="0"/>
              <a:t>PERKEMBANGAN KELOMPOK: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),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membaiknya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.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intensif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problem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TIPE-TIPE KELOMPOK: 1). </a:t>
            </a:r>
            <a:r>
              <a:rPr lang="en-US" dirty="0" err="1"/>
              <a:t>Kelompok</a:t>
            </a:r>
            <a:r>
              <a:rPr lang="en-US" dirty="0"/>
              <a:t> Formal, 2).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Formal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3). </a:t>
            </a:r>
            <a:r>
              <a:rPr lang="en-US" dirty="0" err="1"/>
              <a:t>Kelompok</a:t>
            </a:r>
            <a:r>
              <a:rPr lang="en-US" dirty="0"/>
              <a:t> Informal.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94355"/>
      </p:ext>
    </p:extLst>
  </p:cSld>
  <p:clrMapOvr>
    <a:masterClrMapping/>
  </p:clrMapOvr>
  <p:transition spd="med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964406"/>
          </a:xfrm>
        </p:spPr>
        <p:txBody>
          <a:bodyPr/>
          <a:lstStyle/>
          <a:p>
            <a:pPr algn="r"/>
            <a:r>
              <a:rPr lang="en-US" sz="3200" dirty="0"/>
              <a:t>KARAKTERISTIK &amp; PEMECAHAN MASALAH KELOMPOK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6400" y="1676400"/>
            <a:ext cx="6934200" cy="4648199"/>
          </a:xfrm>
        </p:spPr>
        <p:txBody>
          <a:bodyPr/>
          <a:lstStyle/>
          <a:p>
            <a:r>
              <a:rPr lang="en-US" dirty="0"/>
              <a:t>KARAKTERISTIK KELOMPOK: </a:t>
            </a:r>
          </a:p>
          <a:p>
            <a:pPr marL="187507" indent="0">
              <a:buNone/>
            </a:pPr>
            <a:r>
              <a:rPr lang="en-US" dirty="0"/>
              <a:t>	1).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, </a:t>
            </a:r>
          </a:p>
          <a:p>
            <a:pPr marL="187507" indent="0">
              <a:buNone/>
            </a:pPr>
            <a:r>
              <a:rPr lang="en-US" dirty="0"/>
              <a:t>	2). Norma </a:t>
            </a:r>
            <a:r>
              <a:rPr lang="en-US" dirty="0" err="1"/>
              <a:t>Kelompok</a:t>
            </a:r>
            <a:endParaRPr lang="en-US" dirty="0"/>
          </a:p>
          <a:p>
            <a:pPr lvl="0"/>
            <a:r>
              <a:rPr lang="en-US" dirty="0"/>
              <a:t>PEMECAHAN MASALAH DALAM KELOMPOK: </a:t>
            </a:r>
          </a:p>
          <a:p>
            <a:pPr marL="187507" lvl="0" indent="0">
              <a:buNone/>
            </a:pPr>
            <a:r>
              <a:rPr lang="en-US" dirty="0"/>
              <a:t>1).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2).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3).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07857"/>
      </p:ext>
    </p:extLst>
  </p:cSld>
  <p:clrMapOvr>
    <a:masterClrMapping/>
  </p:clrMapOvr>
  <p:transition spd="med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DESAIN ORGANISASI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1905000"/>
            <a:ext cx="7696200" cy="4419599"/>
          </a:xfrm>
        </p:spPr>
        <p:txBody>
          <a:bodyPr/>
          <a:lstStyle/>
          <a:p>
            <a:r>
              <a:rPr lang="en-US" dirty="0"/>
              <a:t>PANDANGAN KLASIK</a:t>
            </a:r>
          </a:p>
          <a:p>
            <a:r>
              <a:rPr lang="en-US" dirty="0"/>
              <a:t>PANDANGAN NEO KLASIK</a:t>
            </a:r>
          </a:p>
          <a:p>
            <a:r>
              <a:rPr lang="en-US" dirty="0"/>
              <a:t>PENDEKATAN SITUASIONAL</a:t>
            </a:r>
          </a:p>
          <a:p>
            <a:r>
              <a:rPr lang="en-US" dirty="0"/>
              <a:t>TIPE ORGANISASI</a:t>
            </a:r>
          </a:p>
          <a:p>
            <a:r>
              <a:rPr lang="en-US" dirty="0"/>
              <a:t>KOORDINASI</a:t>
            </a:r>
          </a:p>
          <a:p>
            <a:r>
              <a:rPr lang="en-US" dirty="0"/>
              <a:t>DESENTRALISASI &amp; SENTRALISASI</a:t>
            </a:r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0" y="178594"/>
            <a:ext cx="5029200" cy="1193006"/>
          </a:xfrm>
        </p:spPr>
        <p:txBody>
          <a:bodyPr/>
          <a:lstStyle/>
          <a:p>
            <a:pPr algn="r"/>
            <a:r>
              <a:rPr lang="en-US" sz="3200" dirty="0"/>
              <a:t>PANDANGAN KLASIK &amp; NEO KLASIK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648199"/>
          </a:xfrm>
        </p:spPr>
        <p:txBody>
          <a:bodyPr/>
          <a:lstStyle/>
          <a:p>
            <a:r>
              <a:rPr lang="en-US" dirty="0"/>
              <a:t>PANDANGAN KLASIK: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yang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hirarkis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formal yang </a:t>
            </a:r>
            <a:r>
              <a:rPr lang="en-US" dirty="0" err="1"/>
              <a:t>resmi</a:t>
            </a:r>
            <a:r>
              <a:rPr lang="en-US" dirty="0"/>
              <a:t>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paling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PANDANGAN NEO KLASIK: </a:t>
            </a:r>
            <a:r>
              <a:rPr lang="en-US" dirty="0" err="1"/>
              <a:t>Pandangan</a:t>
            </a:r>
            <a:r>
              <a:rPr lang="en-US" dirty="0"/>
              <a:t> neo-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menonjolkan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manusiawi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neo-</a:t>
            </a:r>
            <a:r>
              <a:rPr lang="en-US" dirty="0" err="1"/>
              <a:t>klasik</a:t>
            </a:r>
            <a:r>
              <a:rPr lang="en-US" dirty="0"/>
              <a:t>, 1). </a:t>
            </a:r>
            <a:r>
              <a:rPr lang="en-US" dirty="0" err="1"/>
              <a:t>Rensis</a:t>
            </a:r>
            <a:r>
              <a:rPr lang="en-US" dirty="0"/>
              <a:t> Likert, 2). Douglas McGregor, 3). Chris </a:t>
            </a:r>
            <a:r>
              <a:rPr lang="en-US" dirty="0" err="1"/>
              <a:t>Argyris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78594"/>
            <a:ext cx="6803233" cy="1040606"/>
          </a:xfrm>
        </p:spPr>
        <p:txBody>
          <a:bodyPr/>
          <a:lstStyle/>
          <a:p>
            <a:pPr algn="r"/>
            <a:r>
              <a:rPr lang="en-US" sz="3200" dirty="0"/>
              <a:t>PENDEKATAN SITUASIONAL &amp; TIPE ORGANISASI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724399"/>
          </a:xfrm>
        </p:spPr>
        <p:txBody>
          <a:bodyPr/>
          <a:lstStyle/>
          <a:p>
            <a:r>
              <a:rPr lang="en-US" dirty="0"/>
              <a:t>PENDEKATAN SITUASIONAL: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optimal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situasional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lain: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(</a:t>
            </a:r>
            <a:r>
              <a:rPr lang="en-US" dirty="0" err="1"/>
              <a:t>besar-kecil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Meliputi</a:t>
            </a:r>
            <a:r>
              <a:rPr lang="en-US" dirty="0"/>
              <a:t>: 1).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2).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Tugas-Teknologi</a:t>
            </a:r>
            <a:r>
              <a:rPr lang="en-US" dirty="0"/>
              <a:t>, 3).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, 4).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Reorganisasi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TIPE ORGANISASI: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, 1).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2).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3).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178594"/>
            <a:ext cx="6498433" cy="964406"/>
          </a:xfrm>
        </p:spPr>
        <p:txBody>
          <a:bodyPr/>
          <a:lstStyle/>
          <a:p>
            <a:r>
              <a:rPr lang="en-US" sz="3200" dirty="0"/>
              <a:t>KOORDINASI, DESENTRALISASI &amp; SENTRALISASI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828800"/>
            <a:ext cx="8610600" cy="4495799"/>
          </a:xfrm>
        </p:spPr>
        <p:txBody>
          <a:bodyPr/>
          <a:lstStyle/>
          <a:p>
            <a:r>
              <a:rPr lang="en-US" dirty="0"/>
              <a:t>KOORDINASI: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agar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</a:p>
          <a:p>
            <a:r>
              <a:rPr lang="en-US" dirty="0"/>
              <a:t>DESENTRALISASI: </a:t>
            </a:r>
            <a:r>
              <a:rPr lang="en-US" dirty="0" err="1"/>
              <a:t>Desentralisasi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pendelegasian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</a:p>
          <a:p>
            <a:r>
              <a:rPr lang="en-US" dirty="0"/>
              <a:t>SENTRALISASI: </a:t>
            </a:r>
            <a:r>
              <a:rPr lang="en-US" dirty="0" err="1"/>
              <a:t>Sentralisasi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78594"/>
            <a:ext cx="7086600" cy="1193006"/>
          </a:xfrm>
        </p:spPr>
        <p:txBody>
          <a:bodyPr/>
          <a:lstStyle/>
          <a:p>
            <a:pPr algn="r"/>
            <a:r>
              <a:rPr lang="en-US" sz="3200" dirty="0"/>
              <a:t>KOORDINASI DAN DESENTRALISASI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1" y="2057399"/>
            <a:ext cx="7239000" cy="4514427"/>
          </a:xfrm>
        </p:spPr>
        <p:txBody>
          <a:bodyPr/>
          <a:lstStyle/>
          <a:p>
            <a:pPr lvl="0"/>
            <a:r>
              <a:rPr lang="en-US" dirty="0"/>
              <a:t>KOORDINASI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 3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: 1).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2).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, 3).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Koordinasi</a:t>
            </a:r>
            <a:endParaRPr lang="en-US" dirty="0"/>
          </a:p>
          <a:p>
            <a:pPr lvl="0"/>
            <a:r>
              <a:rPr lang="en-US" dirty="0"/>
              <a:t>DESENTRALISASI: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Desentralisasi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1). </a:t>
            </a:r>
            <a:r>
              <a:rPr lang="en-US" dirty="0" err="1"/>
              <a:t>Lingkungan</a:t>
            </a:r>
            <a:r>
              <a:rPr lang="en-US" dirty="0"/>
              <a:t>, 2).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3). </a:t>
            </a:r>
            <a:r>
              <a:rPr lang="en-US" dirty="0" err="1"/>
              <a:t>Faktor</a:t>
            </a:r>
            <a:r>
              <a:rPr lang="en-US" dirty="0"/>
              <a:t> lain.</a:t>
            </a:r>
          </a:p>
          <a:p>
            <a:pPr marL="187507" lvl="0" indent="0">
              <a:buNone/>
            </a:pPr>
            <a:endParaRPr lang="en-US" dirty="0"/>
          </a:p>
          <a:p>
            <a:pPr marL="644707" lvl="0" indent="-457200">
              <a:buAutoNum type="arabicPeriod"/>
            </a:pPr>
            <a:endParaRPr lang="en-US" dirty="0"/>
          </a:p>
          <a:p>
            <a:pPr lvl="0"/>
            <a:endParaRPr lang="en-US" dirty="0"/>
          </a:p>
          <a:p>
            <a:pPr marL="187507" lvl="0" indent="0">
              <a:buNone/>
            </a:pPr>
            <a:endParaRPr lang="en-US" dirty="0"/>
          </a:p>
          <a:p>
            <a:pPr marL="187507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2683"/>
      </p:ext>
    </p:extLst>
  </p:cSld>
  <p:clrMapOvr>
    <a:masterClrMapping/>
  </p:clrMapOvr>
  <p:transition spd="med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497806"/>
          </a:xfrm>
        </p:spPr>
        <p:txBody>
          <a:bodyPr/>
          <a:lstStyle/>
          <a:p>
            <a:pPr algn="r"/>
            <a:r>
              <a:rPr lang="en-US" sz="3200" dirty="0"/>
              <a:t>WEWENANG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2057400"/>
            <a:ext cx="7108033" cy="4267199"/>
          </a:xfrm>
        </p:spPr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formal (</a:t>
            </a:r>
            <a:r>
              <a:rPr lang="en-US" dirty="0" err="1"/>
              <a:t>resmi</a:t>
            </a:r>
            <a:r>
              <a:rPr lang="en-US" dirty="0"/>
              <a:t>) yang </a:t>
            </a:r>
            <a:r>
              <a:rPr lang="en-US" dirty="0" err="1"/>
              <a:t>dipunyai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: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i="1" dirty="0"/>
              <a:t>(classical view)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i="1" dirty="0"/>
              <a:t>(acceptance view).</a:t>
            </a:r>
          </a:p>
          <a:p>
            <a:r>
              <a:rPr lang="en-US" i="1" dirty="0"/>
              <a:t>1). </a:t>
            </a:r>
            <a:r>
              <a:rPr lang="en-US" i="1" dirty="0" err="1"/>
              <a:t>Pandangan</a:t>
            </a:r>
            <a:r>
              <a:rPr lang="en-US" i="1" dirty="0"/>
              <a:t> </a:t>
            </a:r>
            <a:r>
              <a:rPr lang="en-US" i="1" dirty="0" err="1"/>
              <a:t>Klasik</a:t>
            </a:r>
            <a:r>
              <a:rPr lang="en-US" i="1" dirty="0"/>
              <a:t>, 2). </a:t>
            </a:r>
            <a:r>
              <a:rPr lang="en-US" i="1" dirty="0" err="1"/>
              <a:t>Pandangan</a:t>
            </a:r>
            <a:r>
              <a:rPr lang="en-US" i="1" dirty="0"/>
              <a:t> </a:t>
            </a:r>
            <a:r>
              <a:rPr lang="en-US" i="1" dirty="0" err="1"/>
              <a:t>Penerimaan</a:t>
            </a:r>
            <a:r>
              <a:rPr lang="en-US" i="1" dirty="0"/>
              <a:t>, 3).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, 4). </a:t>
            </a:r>
            <a:r>
              <a:rPr lang="en-US" dirty="0" err="1"/>
              <a:t>Delegasi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, 5).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5948"/>
      </p:ext>
    </p:extLst>
  </p:cSld>
  <p:clrMapOvr>
    <a:masterClrMapping/>
  </p:clrMapOvr>
  <p:transition spd="med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964406"/>
          </a:xfrm>
        </p:spPr>
        <p:txBody>
          <a:bodyPr/>
          <a:lstStyle/>
          <a:p>
            <a:pPr algn="r"/>
            <a:r>
              <a:rPr lang="en-US" sz="3200" dirty="0"/>
              <a:t>HUBUNGAN PELAPORAN &amp; PENGELOMPOKAN KERJA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904999"/>
            <a:ext cx="7848600" cy="4060033"/>
          </a:xfrm>
        </p:spPr>
        <p:txBody>
          <a:bodyPr/>
          <a:lstStyle/>
          <a:p>
            <a:pPr lvl="0"/>
            <a:r>
              <a:rPr lang="en-US" dirty="0"/>
              <a:t>HUBUNGAN PELAPORAN: 1).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(</a:t>
            </a:r>
            <a:r>
              <a:rPr lang="en-US" i="1" dirty="0"/>
              <a:t>Span of Control</a:t>
            </a:r>
            <a:r>
              <a:rPr lang="en-US" dirty="0"/>
              <a:t>), 2).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Formal.</a:t>
            </a:r>
          </a:p>
          <a:p>
            <a:pPr lvl="0"/>
            <a:r>
              <a:rPr lang="en-US" dirty="0"/>
              <a:t>PENGELOMPOKAN KERJA: 1).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2).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3).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4).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, 5). </a:t>
            </a:r>
            <a:r>
              <a:rPr lang="en-US" dirty="0" err="1"/>
              <a:t>Pengelompokkan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6).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93925"/>
      </p:ext>
    </p:extLst>
  </p:cSld>
  <p:clrMapOvr>
    <a:masterClrMapping/>
  </p:clrMapOvr>
  <p:transition spd="med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740</TotalTime>
  <Words>1014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KE III: PENGORGANISASIAN</vt:lpstr>
      <vt:lpstr>DESAIN ORGANISASI</vt:lpstr>
      <vt:lpstr>PANDANGAN KLASIK &amp; NEO KLASIK</vt:lpstr>
      <vt:lpstr>PENDEKATAN SITUASIONAL &amp; TIPE ORGANISASI</vt:lpstr>
      <vt:lpstr>KOORDINASI, DESENTRALISASI &amp; SENTRALISASI</vt:lpstr>
      <vt:lpstr>KOORDINASI DAN DESENTRALISASI</vt:lpstr>
      <vt:lpstr>WEWENANG</vt:lpstr>
      <vt:lpstr>HUBUNGAN PELAPORAN &amp; PENGELOMPOKAN KERJA</vt:lpstr>
      <vt:lpstr>DESAIN KERJA</vt:lpstr>
      <vt:lpstr>DESAIN ORGANISASI ADAPTIF</vt:lpstr>
      <vt:lpstr>DESAIN ORGANISASI KONTEMPORER</vt:lpstr>
      <vt:lpstr>DINAMIKA STRUKTUR ORGANISASI</vt:lpstr>
      <vt:lpstr>PERTEMUAN KE III:  PENYUSUNAN STAFF</vt:lpstr>
      <vt:lpstr>MANAJEMEN SDM</vt:lpstr>
      <vt:lpstr>PowerPoint Presentation</vt:lpstr>
      <vt:lpstr>PERUBAHAN ORGANISASI</vt:lpstr>
      <vt:lpstr>PowerPoint Presentation</vt:lpstr>
      <vt:lpstr>KELOMPOK</vt:lpstr>
      <vt:lpstr>MODEL &amp; ALASAN TERBENTUKNYA KELOMPOK</vt:lpstr>
      <vt:lpstr>PERKEMBANGAN KELOMPOK &amp; TIPE KELOMPOK</vt:lpstr>
      <vt:lpstr>KARAKTERISTIK &amp; PEMECAHAN MASALAH KELOMPOK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169</cp:revision>
  <dcterms:created xsi:type="dcterms:W3CDTF">2018-02-24T02:30:50Z</dcterms:created>
  <dcterms:modified xsi:type="dcterms:W3CDTF">2025-03-06T04:53:44Z</dcterms:modified>
</cp:coreProperties>
</file>