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27"/>
  </p:notesMasterIdLst>
  <p:sldIdLst>
    <p:sldId id="257" r:id="rId3"/>
    <p:sldId id="265" r:id="rId4"/>
    <p:sldId id="275" r:id="rId5"/>
    <p:sldId id="291" r:id="rId6"/>
    <p:sldId id="292" r:id="rId7"/>
    <p:sldId id="293" r:id="rId8"/>
    <p:sldId id="276" r:id="rId9"/>
    <p:sldId id="278" r:id="rId10"/>
    <p:sldId id="279" r:id="rId11"/>
    <p:sldId id="280" r:id="rId12"/>
    <p:sldId id="294" r:id="rId13"/>
    <p:sldId id="282" r:id="rId14"/>
    <p:sldId id="283" r:id="rId15"/>
    <p:sldId id="285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914400" y="2057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MATA KULIAH:</a:t>
            </a:r>
          </a:p>
          <a:p>
            <a:pPr algn="ctr"/>
            <a:r>
              <a:rPr lang="en-US" sz="3200" b="1"/>
              <a:t> </a:t>
            </a:r>
            <a:r>
              <a:rPr lang="en-US" sz="3200" b="1" dirty="0"/>
              <a:t>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428499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Prof. Dr. Asri Laksmi Riani, M.S </a:t>
            </a:r>
            <a:endParaRPr lang="en-US" sz="2400" b="1" dirty="0"/>
          </a:p>
          <a:p>
            <a:pPr algn="ctr"/>
            <a:r>
              <a:rPr lang="en-US" sz="2800" b="1" dirty="0"/>
              <a:t>JURUSAN MANAJEMEN</a:t>
            </a:r>
          </a:p>
          <a:p>
            <a:pPr algn="ctr"/>
            <a:r>
              <a:rPr lang="en-US" sz="2800" b="1" dirty="0"/>
              <a:t>FAKULTAS EKONOMI UNIVERSITAS TERBUKA</a:t>
            </a:r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78594"/>
            <a:ext cx="7010400" cy="1116806"/>
          </a:xfrm>
        </p:spPr>
        <p:txBody>
          <a:bodyPr/>
          <a:lstStyle/>
          <a:p>
            <a:pPr algn="r"/>
            <a:r>
              <a:rPr lang="en-US" sz="3200" dirty="0"/>
              <a:t>KOMUNIKASI DALAM ORGANISASI &amp; JARINGAN KOMUNIKASI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571999"/>
          </a:xfrm>
        </p:spPr>
        <p:txBody>
          <a:bodyPr/>
          <a:lstStyle/>
          <a:p>
            <a:r>
              <a:rPr lang="en-US" dirty="0"/>
              <a:t>KOMUNIKASI DALAM ORGANISASI: 1).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, 2). </a:t>
            </a:r>
            <a:r>
              <a:rPr lang="en-US" dirty="0" err="1"/>
              <a:t>Komunikasi</a:t>
            </a:r>
            <a:r>
              <a:rPr lang="en-US" dirty="0"/>
              <a:t> 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Lateral. </a:t>
            </a:r>
          </a:p>
          <a:p>
            <a:pPr lvl="0"/>
            <a:r>
              <a:rPr lang="en-US" dirty="0"/>
              <a:t>FAKTOR LAIN YANG MEMPENGARUHI EFEKTIVITAS KOMUNIKASI DALAM ORGANISASI: 1). </a:t>
            </a:r>
            <a:r>
              <a:rPr lang="en-US" dirty="0" err="1"/>
              <a:t>Saluran</a:t>
            </a:r>
            <a:r>
              <a:rPr lang="en-US" dirty="0"/>
              <a:t> Formal, 2).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, 3). </a:t>
            </a:r>
            <a:r>
              <a:rPr lang="en-US" dirty="0" err="1"/>
              <a:t>Spesialisasi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4).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r>
              <a:rPr lang="en-US" dirty="0"/>
              <a:t>JARINGAN INFORMASI ORGANISASI: 1).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2).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Anggur</a:t>
            </a:r>
            <a:r>
              <a:rPr lang="en-US" dirty="0"/>
              <a:t> (</a:t>
            </a:r>
            <a:r>
              <a:rPr lang="en-US" i="1" dirty="0"/>
              <a:t>grapevine</a:t>
            </a:r>
            <a:r>
              <a:rPr lang="en-US" dirty="0"/>
              <a:t>), 3). </a:t>
            </a:r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6551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KONFLIK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3999"/>
          </a:xfrm>
        </p:spPr>
        <p:txBody>
          <a:bodyPr/>
          <a:lstStyle/>
          <a:p>
            <a:endParaRPr lang="en-US" dirty="0"/>
          </a:p>
          <a:p>
            <a:pPr marL="187507" indent="0">
              <a:buNone/>
            </a:pPr>
            <a:r>
              <a:rPr lang="en-US" dirty="0"/>
              <a:t>	</a:t>
            </a:r>
            <a:r>
              <a:rPr lang="en-US" b="1" dirty="0"/>
              <a:t>POKOK BAHASAN</a:t>
            </a:r>
            <a:r>
              <a:rPr lang="en-US" dirty="0"/>
              <a:t>:</a:t>
            </a:r>
          </a:p>
          <a:p>
            <a:r>
              <a:rPr lang="en-US" dirty="0"/>
              <a:t>TIPE-TIPE KONFLIK</a:t>
            </a:r>
          </a:p>
          <a:p>
            <a:r>
              <a:rPr lang="en-US" dirty="0"/>
              <a:t>PENYEBAB KONFLIK</a:t>
            </a:r>
          </a:p>
          <a:p>
            <a:r>
              <a:rPr lang="en-US" dirty="0"/>
              <a:t>MANAJEMEN KONFLIK</a:t>
            </a:r>
          </a:p>
          <a:p>
            <a:r>
              <a:rPr lang="en-US" dirty="0"/>
              <a:t>STRATEGI MENGELOLA KONFLIK</a:t>
            </a:r>
          </a:p>
          <a:p>
            <a:r>
              <a:rPr lang="en-US" dirty="0"/>
              <a:t>NEGOSIASI UNTUK MENGELOLA KONFLIK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1580"/>
      </p:ext>
    </p:extLst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TIPE DAN PENYEBAB KONFLIK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981200"/>
            <a:ext cx="7924800" cy="4419599"/>
          </a:xfrm>
        </p:spPr>
        <p:txBody>
          <a:bodyPr/>
          <a:lstStyle/>
          <a:p>
            <a:r>
              <a:rPr lang="en-US" dirty="0"/>
              <a:t>TIPE-TIPE KONFLIK: 1). </a:t>
            </a:r>
            <a:r>
              <a:rPr lang="en-US" dirty="0" err="1"/>
              <a:t>Konflik</a:t>
            </a:r>
            <a:r>
              <a:rPr lang="en-US" dirty="0"/>
              <a:t> Interpersonal, 2). </a:t>
            </a:r>
            <a:r>
              <a:rPr lang="en-US" dirty="0" err="1"/>
              <a:t>Konflik</a:t>
            </a:r>
            <a:r>
              <a:rPr lang="en-US" dirty="0"/>
              <a:t> Intragroup, 3). </a:t>
            </a:r>
            <a:r>
              <a:rPr lang="en-US" dirty="0" err="1"/>
              <a:t>Konflik</a:t>
            </a:r>
            <a:r>
              <a:rPr lang="en-US" dirty="0"/>
              <a:t> Intergroup, 4).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i="1" dirty="0" err="1"/>
              <a:t>Interorganizational</a:t>
            </a:r>
            <a:endParaRPr lang="en-US" i="1" dirty="0"/>
          </a:p>
          <a:p>
            <a:pPr lvl="0"/>
            <a:r>
              <a:rPr lang="en-US" dirty="0"/>
              <a:t>PENYEBAB KONFLIK</a:t>
            </a:r>
            <a:r>
              <a:rPr lang="en-US" i="1" dirty="0"/>
              <a:t>:  1). </a:t>
            </a:r>
            <a:r>
              <a:rPr lang="en-US" dirty="0" err="1"/>
              <a:t>Ketergantungan</a:t>
            </a:r>
            <a:r>
              <a:rPr lang="en-US" dirty="0"/>
              <a:t>, 2).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3).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, 4). </a:t>
            </a:r>
            <a:r>
              <a:rPr lang="en-US" dirty="0" err="1"/>
              <a:t>Dinamika</a:t>
            </a:r>
            <a:r>
              <a:rPr lang="en-US" dirty="0"/>
              <a:t> interpersonal, 5). </a:t>
            </a:r>
            <a:r>
              <a:rPr lang="en-US" dirty="0" err="1"/>
              <a:t>Wewenang</a:t>
            </a:r>
            <a:r>
              <a:rPr lang="en-US" dirty="0"/>
              <a:t> Yang Overlap, 6). </a:t>
            </a:r>
            <a:r>
              <a:rPr lang="en-US" dirty="0" err="1"/>
              <a:t>Lainnya</a:t>
            </a:r>
            <a:r>
              <a:rPr lang="en-US" dirty="0"/>
              <a:t>..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93925"/>
      </p:ext>
    </p:extLst>
  </p:cSld>
  <p:clrMapOvr>
    <a:masterClrMapping/>
  </p:clrMapOvr>
  <p:transition spd="med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116806"/>
          </a:xfrm>
        </p:spPr>
        <p:txBody>
          <a:bodyPr/>
          <a:lstStyle/>
          <a:p>
            <a:pPr algn="r"/>
            <a:r>
              <a:rPr lang="en-US" sz="3200" dirty="0"/>
              <a:t>MANAJEMEN KONFLIK &amp; STRATEGI MENGELOLA KONFLIK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2970" y="1295400"/>
            <a:ext cx="7031830" cy="5181600"/>
          </a:xfrm>
        </p:spPr>
        <p:txBody>
          <a:bodyPr/>
          <a:lstStyle/>
          <a:p>
            <a:endParaRPr lang="en-US" dirty="0"/>
          </a:p>
          <a:p>
            <a:pPr lvl="0"/>
            <a:r>
              <a:rPr lang="en-US" dirty="0"/>
              <a:t>MANAJEMEN KONFLIK: 1).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2).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3).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STRATEGI MENGELOLA KONFLIK: 1).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2).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7051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dirty="0"/>
              <a:t>NEGOSIASI UNTUK MENGELOLA KONFLIK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19599"/>
          </a:xfrm>
        </p:spPr>
        <p:txBody>
          <a:bodyPr/>
          <a:lstStyle/>
          <a:p>
            <a:r>
              <a:rPr lang="en-US" dirty="0"/>
              <a:t>NEGOSIASI &amp; KARAKTERISTIKNYA: </a:t>
            </a:r>
            <a:r>
              <a:rPr lang="en-US" dirty="0" err="1"/>
              <a:t>Negosiasi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,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. </a:t>
            </a:r>
          </a:p>
          <a:p>
            <a:r>
              <a:rPr lang="en-US" dirty="0"/>
              <a:t>TIPE-TIPE NEGOSIASI: (1) </a:t>
            </a:r>
            <a:r>
              <a:rPr lang="en-US" dirty="0" err="1"/>
              <a:t>Negosiasi</a:t>
            </a:r>
            <a:r>
              <a:rPr lang="en-US" dirty="0"/>
              <a:t> </a:t>
            </a:r>
            <a:r>
              <a:rPr lang="en-US" dirty="0" err="1"/>
              <a:t>Distributif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(2) </a:t>
            </a:r>
            <a:r>
              <a:rPr lang="en-US" dirty="0" err="1"/>
              <a:t>Negosiasi</a:t>
            </a:r>
            <a:r>
              <a:rPr lang="en-US" dirty="0"/>
              <a:t> </a:t>
            </a:r>
            <a:r>
              <a:rPr lang="en-US" dirty="0" err="1"/>
              <a:t>Integratif</a:t>
            </a:r>
            <a:r>
              <a:rPr lang="en-US" dirty="0"/>
              <a:t>.</a:t>
            </a:r>
          </a:p>
          <a:p>
            <a:r>
              <a:rPr lang="en-US" dirty="0"/>
              <a:t>STRATEGI UNTUK MENDORONG NEGOSIASI INTEGRATIF: (1)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superordinate goals</a:t>
            </a:r>
            <a:r>
              <a:rPr lang="en-US" dirty="0"/>
              <a:t>), (2)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(3)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2436"/>
      </p:ext>
    </p:extLst>
  </p:cSld>
  <p:clrMapOvr>
    <a:masterClrMapping/>
  </p:clrMapOvr>
  <p:transition spd="med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793830" cy="583406"/>
          </a:xfrm>
        </p:spPr>
        <p:txBody>
          <a:bodyPr/>
          <a:lstStyle/>
          <a:p>
            <a:pPr algn="r"/>
            <a:r>
              <a:rPr lang="en-US" sz="3200" i="1"/>
              <a:t>PERTEMUAN IV</a:t>
            </a:r>
            <a:r>
              <a:rPr lang="en-US" sz="3200"/>
              <a:t>: </a:t>
            </a:r>
            <a:r>
              <a:rPr lang="en-US" sz="3200" dirty="0"/>
              <a:t>KEPEMIMPINAN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143000"/>
            <a:ext cx="8382000" cy="5257799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	</a:t>
            </a:r>
            <a:r>
              <a:rPr lang="en-US" b="1"/>
              <a:t>POKOK BAHASAN:</a:t>
            </a:r>
            <a:endParaRPr lang="en-US" b="1" dirty="0"/>
          </a:p>
          <a:p>
            <a:r>
              <a:rPr lang="en-US" dirty="0"/>
              <a:t>DEFINISI KEPEMIMPINAN</a:t>
            </a:r>
          </a:p>
          <a:p>
            <a:r>
              <a:rPr lang="en-US" dirty="0"/>
              <a:t>TEORI BAKAT/ SIFAT</a:t>
            </a:r>
          </a:p>
          <a:p>
            <a:r>
              <a:rPr lang="en-US" dirty="0"/>
              <a:t>TEORI KEPERILAKUAN</a:t>
            </a:r>
          </a:p>
          <a:p>
            <a:r>
              <a:rPr lang="en-US" dirty="0"/>
              <a:t>TEORI SITUASIONAL</a:t>
            </a:r>
          </a:p>
          <a:p>
            <a:r>
              <a:rPr lang="en-US" dirty="0"/>
              <a:t>TEORI KEPEMIMPINAN KONTEMPORER</a:t>
            </a:r>
          </a:p>
          <a:p>
            <a:r>
              <a:rPr lang="en-US" dirty="0"/>
              <a:t>KEPEMIMPINAN STRATEGIK</a:t>
            </a:r>
          </a:p>
          <a:p>
            <a:r>
              <a:rPr lang="en-US" dirty="0"/>
              <a:t>FUNGSI KEPEMIMPINAN STRATEGIK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61891"/>
      </p:ext>
    </p:extLst>
  </p:cSld>
  <p:clrMapOvr>
    <a:masterClrMapping/>
  </p:clrMapOvr>
  <p:transition spd="med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78594"/>
            <a:ext cx="6422233" cy="812006"/>
          </a:xfrm>
        </p:spPr>
        <p:txBody>
          <a:bodyPr/>
          <a:lstStyle/>
          <a:p>
            <a:pPr algn="r"/>
            <a:r>
              <a:rPr lang="en-US" sz="3200" dirty="0"/>
              <a:t>DEFINISI KEPEMIMPINAN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905000"/>
            <a:ext cx="7924800" cy="4419599"/>
          </a:xfrm>
        </p:spPr>
        <p:txBody>
          <a:bodyPr/>
          <a:lstStyle/>
          <a:p>
            <a:r>
              <a:rPr lang="en-US" dirty="0"/>
              <a:t>DEFINISI KEPEMIMPINAN: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orang lain,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dipimpin</a:t>
            </a:r>
            <a:r>
              <a:rPr lang="en-US" dirty="0"/>
              <a:t>.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i="1" dirty="0"/>
              <a:t>(power)</a:t>
            </a:r>
            <a:r>
              <a:rPr lang="en-US" dirty="0"/>
              <a:t>.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power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dipimpin</a:t>
            </a:r>
            <a:r>
              <a:rPr lang="en-US" dirty="0"/>
              <a:t>. </a:t>
            </a:r>
          </a:p>
          <a:p>
            <a:r>
              <a:rPr lang="en-US" dirty="0"/>
              <a:t>SUMBER-SUMBER KEKUASAAN: 1).</a:t>
            </a:r>
            <a:r>
              <a:rPr lang="en-US" i="1" dirty="0"/>
              <a:t>Reward</a:t>
            </a:r>
            <a:r>
              <a:rPr lang="en-US" dirty="0"/>
              <a:t> </a:t>
            </a:r>
            <a:r>
              <a:rPr lang="en-US" i="1" dirty="0"/>
              <a:t>power</a:t>
            </a:r>
            <a:r>
              <a:rPr lang="en-US" dirty="0"/>
              <a:t>, 2). Co</a:t>
            </a:r>
            <a:r>
              <a:rPr lang="en-US" i="1" dirty="0"/>
              <a:t>ercive power</a:t>
            </a:r>
            <a:r>
              <a:rPr lang="en-US" dirty="0"/>
              <a:t>, 3). L</a:t>
            </a:r>
            <a:r>
              <a:rPr lang="en-US" i="1" dirty="0"/>
              <a:t>egitimate power</a:t>
            </a:r>
            <a:r>
              <a:rPr lang="en-US" dirty="0"/>
              <a:t>,4).R</a:t>
            </a:r>
            <a:r>
              <a:rPr lang="en-US" i="1" dirty="0"/>
              <a:t>eferent power</a:t>
            </a:r>
            <a:r>
              <a:rPr lang="en-US" dirty="0"/>
              <a:t>, dan5). E</a:t>
            </a:r>
            <a:r>
              <a:rPr lang="en-US" i="1" dirty="0"/>
              <a:t>xpert power</a:t>
            </a:r>
            <a:r>
              <a:rPr lang="en-US" dirty="0"/>
              <a:t>. </a:t>
            </a:r>
          </a:p>
          <a:p>
            <a:pPr marL="187507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62152"/>
      </p:ext>
    </p:extLst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583406"/>
          </a:xfrm>
        </p:spPr>
        <p:txBody>
          <a:bodyPr/>
          <a:lstStyle/>
          <a:p>
            <a:pPr algn="r"/>
            <a:r>
              <a:rPr lang="en-US" sz="3200" dirty="0"/>
              <a:t>TEORI BAKAT/ SIFAT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1"/>
            <a:ext cx="8686800" cy="4364832"/>
          </a:xfrm>
        </p:spPr>
        <p:txBody>
          <a:bodyPr/>
          <a:lstStyle/>
          <a:p>
            <a:r>
              <a:rPr lang="en-US" dirty="0"/>
              <a:t>TEORI BAKAT/ </a:t>
            </a:r>
            <a:r>
              <a:rPr lang="en-US" dirty="0" err="1"/>
              <a:t>SIFAT:Teori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karakteristik-karakteristik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</a:p>
          <a:p>
            <a:r>
              <a:rPr lang="en-US" dirty="0" err="1"/>
              <a:t>Sifat-sifat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dipunyai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1).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, 2).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extrovert</a:t>
            </a:r>
            <a:r>
              <a:rPr lang="en-US" dirty="0"/>
              <a:t>, 3).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4).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5).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jangkung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Amerika </a:t>
            </a:r>
            <a:r>
              <a:rPr lang="en-US" dirty="0" err="1"/>
              <a:t>Serikat</a:t>
            </a:r>
            <a:r>
              <a:rPr lang="en-US" dirty="0"/>
              <a:t>)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para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7725382"/>
      </p:ext>
    </p:extLst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TEORI KEPERILAKUAN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399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,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: </a:t>
            </a:r>
          </a:p>
          <a:p>
            <a:pPr marL="187507" indent="0">
              <a:buNone/>
            </a:pPr>
            <a:r>
              <a:rPr lang="en-US" dirty="0"/>
              <a:t>(1)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i="1" dirty="0"/>
              <a:t>(task-related functions)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 marL="187507" indent="0">
              <a:buNone/>
            </a:pPr>
            <a:r>
              <a:rPr lang="en-US" dirty="0"/>
              <a:t>(2)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i="1" dirty="0"/>
              <a:t>(group maintenance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 err="1"/>
              <a:t>sosial</a:t>
            </a:r>
            <a:r>
              <a:rPr lang="en-US" i="1" dirty="0"/>
              <a:t> functions)</a:t>
            </a:r>
            <a:r>
              <a:rPr lang="en-US" dirty="0"/>
              <a:t>.</a:t>
            </a:r>
          </a:p>
          <a:p>
            <a:r>
              <a:rPr lang="en-US" dirty="0"/>
              <a:t>TEORI TERKAIT DENGAN KEPERILAKUAN MENCAKUP: 1).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Tannenbaum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Warren H. Schmidt, 2). Study Ohio State University, 3). Study The University of Michigan, 4). Kisi-Kisi </a:t>
            </a:r>
            <a:r>
              <a:rPr lang="en-US" dirty="0" err="1"/>
              <a:t>Manajerial</a:t>
            </a:r>
            <a:r>
              <a:rPr lang="en-US" dirty="0"/>
              <a:t> </a:t>
            </a:r>
          </a:p>
          <a:p>
            <a:pPr marL="187507" lvl="0" indent="0">
              <a:buNone/>
            </a:pP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79209"/>
      </p:ext>
    </p:extLst>
  </p:cSld>
  <p:clrMapOvr>
    <a:masterClrMapping/>
  </p:clrMapOvr>
  <p:transition spd="med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116806"/>
          </a:xfrm>
        </p:spPr>
        <p:txBody>
          <a:bodyPr/>
          <a:lstStyle/>
          <a:p>
            <a:pPr algn="r"/>
            <a:r>
              <a:rPr lang="en-US" sz="3200" dirty="0"/>
              <a:t>TEORI SITUASIONAL (CONTINGENCY)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057399"/>
            <a:ext cx="8305800" cy="3907633"/>
          </a:xfrm>
        </p:spPr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situasional</a:t>
            </a:r>
            <a:r>
              <a:rPr lang="en-US" dirty="0"/>
              <a:t> </a:t>
            </a:r>
            <a:r>
              <a:rPr lang="en-US" i="1" dirty="0"/>
              <a:t>(contingency)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 (1) </a:t>
            </a:r>
            <a:r>
              <a:rPr lang="en-US" dirty="0" err="1"/>
              <a:t>pekerjaan</a:t>
            </a:r>
            <a:r>
              <a:rPr lang="en-US" dirty="0"/>
              <a:t> (2) </a:t>
            </a:r>
            <a:r>
              <a:rPr lang="en-US" dirty="0" err="1"/>
              <a:t>pengharapan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sekerja</a:t>
            </a:r>
            <a:r>
              <a:rPr lang="en-US" dirty="0"/>
              <a:t> (3)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, </a:t>
            </a:r>
            <a:r>
              <a:rPr lang="en-US" dirty="0" err="1"/>
              <a:t>pengharapan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(4)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  <a:p>
            <a:r>
              <a:rPr lang="en-US" dirty="0"/>
              <a:t>TEORI SITUASIONAL KEPEMIMPINAN: 1). Model </a:t>
            </a:r>
            <a:r>
              <a:rPr lang="en-US" dirty="0" err="1"/>
              <a:t>Kepemimpinan</a:t>
            </a:r>
            <a:r>
              <a:rPr lang="en-US" dirty="0"/>
              <a:t> Hersey </a:t>
            </a:r>
            <a:r>
              <a:rPr lang="en-US" dirty="0" err="1"/>
              <a:t>dan</a:t>
            </a:r>
            <a:r>
              <a:rPr lang="en-US" dirty="0"/>
              <a:t> Blanchard, 2). Model Fiedler, 3).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Jalur-Tujuan</a:t>
            </a:r>
            <a:r>
              <a:rPr lang="en-US" dirty="0"/>
              <a:t> (</a:t>
            </a:r>
            <a:r>
              <a:rPr lang="en-US" i="1" dirty="0"/>
              <a:t>Path-Goal Theory</a:t>
            </a:r>
            <a:r>
              <a:rPr lang="en-US" dirty="0"/>
              <a:t>), 4). Model Vroom-</a:t>
            </a:r>
            <a:r>
              <a:rPr lang="en-US" dirty="0" err="1"/>
              <a:t>Yetton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Vroom-</a:t>
            </a:r>
            <a:r>
              <a:rPr lang="en-US" dirty="0" err="1"/>
              <a:t>Jago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28912"/>
      </p:ext>
    </p:extLst>
  </p:cSld>
  <p:clrMapOvr>
    <a:masterClrMapping/>
  </p:clrMapOvr>
  <p:transition spd="med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90600"/>
          </a:xfrm>
        </p:spPr>
        <p:txBody>
          <a:bodyPr/>
          <a:lstStyle/>
          <a:p>
            <a:pPr algn="r"/>
            <a:r>
              <a:rPr lang="en-US" sz="3200" i="1" dirty="0"/>
              <a:t>PERTEMUAN IV</a:t>
            </a:r>
            <a:r>
              <a:rPr lang="en-US" sz="3200" dirty="0"/>
              <a:t>: MOTIVASI, KOMUNIKASI &amp; MENGELOLA KONFLIK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505027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	</a:t>
            </a:r>
            <a:r>
              <a:rPr lang="en-US" b="1" dirty="0"/>
              <a:t>POKOK BAHASAN</a:t>
            </a:r>
            <a:r>
              <a:rPr lang="en-US" dirty="0"/>
              <a:t>:</a:t>
            </a:r>
          </a:p>
          <a:p>
            <a:r>
              <a:rPr lang="en-US" b="1" dirty="0"/>
              <a:t>MOTIVASI</a:t>
            </a:r>
            <a:r>
              <a:rPr lang="en-US" dirty="0"/>
              <a:t>: 1. BEBERAPA PENDEKATAN MOTIVASI, 2. TEORI ISI , 3. TEORI PROSES, 4. TEORI REINFORCEMENT, 5. PENDEKATAN SISTEM DALAM MOTIVASI</a:t>
            </a:r>
          </a:p>
          <a:p>
            <a:r>
              <a:rPr lang="en-US" b="1" dirty="0"/>
              <a:t>KOMUNIKASI</a:t>
            </a:r>
            <a:r>
              <a:rPr lang="en-US" dirty="0"/>
              <a:t>: 1. PENGERTIAN &amp; MODEL KOMUNIKASI, 2. HAMBATAN UNTUK KOMUNIKASI YANG EFEKTIF, 3. MENINGKATKAN KOMUNIKASI YANG EFEKTIF, 4. KOMUNIKASI DALAM ORGANISASI, 5. FAKTOR LAIN YANG MEMPENGARUHI EFEKTIVITAS KOMUNIKASI DALAM ORGANISASI, 6. JARINGAN KOMUNIKASI</a:t>
            </a:r>
          </a:p>
          <a:p>
            <a:r>
              <a:rPr lang="en-US" dirty="0"/>
              <a:t>KONFLIK: 1. TIPE KONFLIK, 2. PENYEBAB KONFLIK, 3. MANAJEMEN KONFLIK, 4. STRATEGI MENGELOLA KONFLIK</a:t>
            </a:r>
          </a:p>
          <a:p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116806"/>
          </a:xfrm>
        </p:spPr>
        <p:txBody>
          <a:bodyPr/>
          <a:lstStyle/>
          <a:p>
            <a:pPr algn="r"/>
            <a:r>
              <a:rPr lang="en-US" sz="3200" dirty="0"/>
              <a:t>TEORI KEPEMIMPINAN KONTEMPORER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1"/>
            <a:ext cx="8534400" cy="4517232"/>
          </a:xfrm>
        </p:spPr>
        <p:txBody>
          <a:bodyPr/>
          <a:lstStyle/>
          <a:p>
            <a:endParaRPr lang="en-US" dirty="0"/>
          </a:p>
          <a:p>
            <a:pPr marL="187507" lvl="0" indent="0">
              <a:buNone/>
            </a:pPr>
            <a:r>
              <a:rPr lang="en-US" dirty="0"/>
              <a:t>1).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Transformasional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Karismatik</a:t>
            </a:r>
            <a:endParaRPr lang="en-US" dirty="0"/>
          </a:p>
          <a:p>
            <a:pPr marL="187507" lvl="0" indent="0">
              <a:buNone/>
            </a:pPr>
            <a:r>
              <a:rPr lang="en-US" dirty="0"/>
              <a:t>2).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Psikoanalisis</a:t>
            </a:r>
            <a:endParaRPr lang="en-US" dirty="0"/>
          </a:p>
          <a:p>
            <a:pPr marL="187507" lvl="0" indent="0">
              <a:buNone/>
            </a:pPr>
            <a:r>
              <a:rPr lang="en-US" dirty="0"/>
              <a:t>3).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Romantis</a:t>
            </a:r>
            <a:endParaRPr lang="en-US" dirty="0"/>
          </a:p>
          <a:p>
            <a:pPr marL="187507" lvl="0" indent="0">
              <a:buNone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06780"/>
      </p:ext>
    </p:extLst>
  </p:cSld>
  <p:clrMapOvr>
    <a:masterClrMapping/>
  </p:clrMapOvr>
  <p:transition spd="med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735806"/>
          </a:xfrm>
        </p:spPr>
        <p:txBody>
          <a:bodyPr/>
          <a:lstStyle/>
          <a:p>
            <a:pPr algn="r"/>
            <a:r>
              <a:rPr lang="en-US" sz="3200" dirty="0"/>
              <a:t>KEPEMIMPINAN STRATEGIK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228600" y="1524000"/>
            <a:ext cx="9525000" cy="4876799"/>
          </a:xfrm>
        </p:spPr>
        <p:txBody>
          <a:bodyPr/>
          <a:lstStyle/>
          <a:p>
            <a:r>
              <a:rPr lang="en-US" dirty="0"/>
              <a:t>DEFINISI KEPEMIMPINAN STRATEGIK: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strategik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, </a:t>
            </a:r>
            <a:r>
              <a:rPr lang="en-US" dirty="0" err="1"/>
              <a:t>berfikir</a:t>
            </a:r>
            <a:r>
              <a:rPr lang="en-US" dirty="0"/>
              <a:t> </a:t>
            </a:r>
            <a:r>
              <a:rPr lang="en-US" dirty="0" err="1"/>
              <a:t>strategik</a:t>
            </a:r>
            <a:r>
              <a:rPr lang="en-US" dirty="0"/>
              <a:t>,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. </a:t>
            </a:r>
          </a:p>
          <a:p>
            <a:r>
              <a:rPr lang="en-US" dirty="0"/>
              <a:t>KARAKTERISTIK KEPEMIMPINAN STRATEGIK: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strategik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: (1) </a:t>
            </a:r>
            <a:r>
              <a:rPr lang="en-US" dirty="0" err="1"/>
              <a:t>Cakupan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(2) </a:t>
            </a:r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lama, (3)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organisasional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. </a:t>
            </a:r>
          </a:p>
          <a:p>
            <a:r>
              <a:rPr lang="en-US" dirty="0"/>
              <a:t>FUNGSI KEPEMIMPINAN STRATEGIK: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strategik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: (1) </a:t>
            </a:r>
            <a:r>
              <a:rPr lang="en-US" dirty="0" err="1"/>
              <a:t>Perencanaan</a:t>
            </a:r>
            <a:r>
              <a:rPr lang="en-US" dirty="0"/>
              <a:t>, (2) </a:t>
            </a:r>
            <a:r>
              <a:rPr lang="en-US" dirty="0" err="1"/>
              <a:t>Pelaksanaan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(3) </a:t>
            </a:r>
            <a:r>
              <a:rPr lang="en-US" dirty="0" err="1"/>
              <a:t>Evaluasi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85625"/>
      </p:ext>
    </p:extLst>
  </p:cSld>
  <p:clrMapOvr>
    <a:masterClrMapping/>
  </p:clrMapOvr>
  <p:transition spd="med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178594"/>
            <a:ext cx="6117433" cy="1116806"/>
          </a:xfrm>
        </p:spPr>
        <p:txBody>
          <a:bodyPr/>
          <a:lstStyle/>
          <a:p>
            <a:pPr algn="r"/>
            <a:r>
              <a:rPr lang="en-US" sz="3200" dirty="0"/>
              <a:t>KEPEMIMPINAN STRATEGIK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1"/>
            <a:ext cx="8610600" cy="4288632"/>
          </a:xfrm>
        </p:spPr>
        <p:txBody>
          <a:bodyPr/>
          <a:lstStyle/>
          <a:p>
            <a:r>
              <a:rPr lang="en-US" dirty="0"/>
              <a:t>DEFINISI KEPEMIMPINAN STTRATEGIK</a:t>
            </a:r>
          </a:p>
          <a:p>
            <a:r>
              <a:rPr lang="en-US" dirty="0"/>
              <a:t>TINGKATAN KEPEMIMPINAN</a:t>
            </a:r>
          </a:p>
          <a:p>
            <a:r>
              <a:rPr lang="en-US" dirty="0"/>
              <a:t>MENGAPA KEPEMIMPINAN STRATEGIK DIPERLUKAN?</a:t>
            </a:r>
          </a:p>
          <a:p>
            <a:r>
              <a:rPr lang="en-US" dirty="0"/>
              <a:t>KARAKTERISTIK KEPEMIMPINAN STRATEGIK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26769"/>
      </p:ext>
    </p:extLst>
  </p:cSld>
  <p:clrMapOvr>
    <a:masterClrMapping/>
  </p:clrMapOvr>
  <p:transition spd="med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178594"/>
            <a:ext cx="6727033" cy="964406"/>
          </a:xfrm>
        </p:spPr>
        <p:txBody>
          <a:bodyPr/>
          <a:lstStyle/>
          <a:p>
            <a:pPr algn="r"/>
            <a:r>
              <a:rPr lang="en-US" sz="3200" dirty="0"/>
              <a:t>FUNGSI KEPEMIMPINAN STRATEGIK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799"/>
            <a:ext cx="8382000" cy="4136233"/>
          </a:xfrm>
        </p:spPr>
        <p:txBody>
          <a:bodyPr/>
          <a:lstStyle/>
          <a:p>
            <a:pPr lvl="0"/>
            <a:r>
              <a:rPr lang="en-US" dirty="0"/>
              <a:t>PERENCANAAN: 1).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2).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, 3). </a:t>
            </a:r>
            <a:r>
              <a:rPr lang="en-US" dirty="0" err="1"/>
              <a:t>Mengidentifikasi</a:t>
            </a:r>
            <a:r>
              <a:rPr lang="en-US" dirty="0"/>
              <a:t> Driver </a:t>
            </a:r>
            <a:r>
              <a:rPr lang="en-US" dirty="0" err="1"/>
              <a:t>Strategik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, 4).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dirty="0"/>
          </a:p>
          <a:p>
            <a:r>
              <a:rPr lang="en-US" dirty="0"/>
              <a:t>PELAKSANAAN: 1).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2).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3).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/>
              <a:t>EVALUASI KEPEMIMPINAN STRATEGIK: 1). </a:t>
            </a:r>
            <a:r>
              <a:rPr lang="en-US" dirty="0" err="1"/>
              <a:t>Kurang</a:t>
            </a:r>
            <a:r>
              <a:rPr lang="en-US" dirty="0"/>
              <a:t> focus, 2).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Taktik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3). </a:t>
            </a:r>
            <a:r>
              <a:rPr lang="en-US" dirty="0" err="1"/>
              <a:t>Pandangan</a:t>
            </a:r>
            <a:r>
              <a:rPr lang="en-US" dirty="0"/>
              <a:t> Yang </a:t>
            </a:r>
            <a:r>
              <a:rPr lang="en-US" dirty="0" err="1"/>
              <a:t>Sempit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86674"/>
      </p:ext>
    </p:extLst>
  </p:cSld>
  <p:clrMapOvr>
    <a:masterClrMapping/>
  </p:clrMapOvr>
  <p:transition spd="med"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MOTIVASI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799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		</a:t>
            </a:r>
            <a:r>
              <a:rPr lang="en-US" b="1" dirty="0"/>
              <a:t>POKOK BAHASAN:</a:t>
            </a:r>
          </a:p>
          <a:p>
            <a:r>
              <a:rPr lang="en-US" dirty="0"/>
              <a:t>PENDEKATAN MOTIVASI</a:t>
            </a:r>
          </a:p>
          <a:p>
            <a:r>
              <a:rPr lang="en-US" dirty="0"/>
              <a:t>TEORI ISI &amp; TEORI PROSES</a:t>
            </a:r>
          </a:p>
          <a:p>
            <a:r>
              <a:rPr lang="en-US" dirty="0"/>
              <a:t>TEORI REINFORCEMENT</a:t>
            </a:r>
          </a:p>
          <a:p>
            <a:r>
              <a:rPr lang="en-US" dirty="0"/>
              <a:t>PENDEKATAN SISTEM DALAM MOTIVASI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735806"/>
          </a:xfrm>
        </p:spPr>
        <p:txBody>
          <a:bodyPr/>
          <a:lstStyle/>
          <a:p>
            <a:pPr algn="r"/>
            <a:r>
              <a:rPr lang="en-US" sz="3200" dirty="0"/>
              <a:t>PENDEKATAN MOTIVASI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199"/>
          </a:xfrm>
        </p:spPr>
        <p:txBody>
          <a:bodyPr/>
          <a:lstStyle/>
          <a:p>
            <a:r>
              <a:rPr lang="en-US" dirty="0"/>
              <a:t>Ada 3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:</a:t>
            </a:r>
          </a:p>
          <a:p>
            <a:pPr marL="644707" indent="-457200">
              <a:buAutoNum type="arabicPeriod"/>
            </a:pPr>
            <a:r>
              <a:rPr lang="en-US" dirty="0"/>
              <a:t>PENDEKATAN TRADISIONAL: </a:t>
            </a:r>
          </a:p>
          <a:p>
            <a:pPr marL="644707" indent="-457200">
              <a:buAutoNum type="arabicPeriod"/>
            </a:pPr>
            <a:r>
              <a:rPr lang="en-US" dirty="0"/>
              <a:t>PENDEKATAN HUBUNGAN MANUSIAWI (HUMAN RELATION)</a:t>
            </a:r>
          </a:p>
          <a:p>
            <a:pPr marL="644707" lvl="0" indent="-457200">
              <a:buFont typeface="Gill Sans"/>
              <a:buAutoNum type="arabicPeriod"/>
            </a:pPr>
            <a:r>
              <a:rPr lang="en-US" dirty="0"/>
              <a:t>PENDEKATAN </a:t>
            </a:r>
            <a:r>
              <a:rPr lang="en-US" i="1" dirty="0"/>
              <a:t>HUMAN RESOURCE MANAGEMENT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9674"/>
      </p:ext>
    </p:extLst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793830" cy="735806"/>
          </a:xfrm>
        </p:spPr>
        <p:txBody>
          <a:bodyPr/>
          <a:lstStyle/>
          <a:p>
            <a:pPr algn="r"/>
            <a:r>
              <a:rPr lang="en-US" sz="3200" dirty="0"/>
              <a:t>TEORI ISI &amp; TEORI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343399"/>
          </a:xfrm>
        </p:spPr>
        <p:txBody>
          <a:bodyPr/>
          <a:lstStyle/>
          <a:p>
            <a:pPr lvl="0"/>
            <a:r>
              <a:rPr lang="en-US" dirty="0"/>
              <a:t>TEORI ISI: 1).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Maslow, 2).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Alderfer</a:t>
            </a:r>
            <a:r>
              <a:rPr lang="en-US" dirty="0"/>
              <a:t> (ERG), 3).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David McClelland, 4).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Herzberg, 5).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Isi, 6). </a:t>
            </a:r>
          </a:p>
          <a:p>
            <a:pPr lvl="0"/>
            <a:r>
              <a:rPr lang="en-US" dirty="0"/>
              <a:t>TEORI PROSES: 1).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Pengharapan</a:t>
            </a:r>
            <a:r>
              <a:rPr lang="en-US" dirty="0"/>
              <a:t> Vroom, 2). Model Porter-Lawler, 3).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(</a:t>
            </a:r>
            <a:r>
              <a:rPr lang="en-US" i="1" dirty="0"/>
              <a:t>Equity Approach</a:t>
            </a:r>
            <a:r>
              <a:rPr lang="en-US" dirty="0"/>
              <a:t>), 4).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(</a:t>
            </a:r>
            <a:r>
              <a:rPr lang="en-US" i="1" dirty="0"/>
              <a:t>Goal Setting Theory</a:t>
            </a:r>
            <a:r>
              <a:rPr lang="en-US" dirty="0"/>
              <a:t>), 5).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Proses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75226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735806"/>
          </a:xfrm>
        </p:spPr>
        <p:txBody>
          <a:bodyPr/>
          <a:lstStyle/>
          <a:p>
            <a:pPr algn="r"/>
            <a:r>
              <a:rPr lang="en-US" sz="3200" dirty="0"/>
              <a:t>TEORI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571999"/>
          </a:xfrm>
        </p:spPr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i="1" dirty="0"/>
              <a:t>reinforcement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balasan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balasan</a:t>
            </a:r>
            <a:r>
              <a:rPr lang="en-US" dirty="0"/>
              <a:t> yang </a:t>
            </a:r>
            <a:r>
              <a:rPr lang="en-US" dirty="0" err="1"/>
              <a:t>menyenangkan</a:t>
            </a:r>
            <a:r>
              <a:rPr lang="en-US" dirty="0"/>
              <a:t> (</a:t>
            </a:r>
            <a:r>
              <a:rPr lang="en-US" i="1" dirty="0"/>
              <a:t>rewarding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di masa </a:t>
            </a:r>
            <a:r>
              <a:rPr lang="en-US" dirty="0" err="1"/>
              <a:t>mendatang</a:t>
            </a:r>
            <a:r>
              <a:rPr lang="en-US" dirty="0"/>
              <a:t>. </a:t>
            </a:r>
          </a:p>
          <a:p>
            <a:pPr marL="644707" lvl="0" indent="-457200">
              <a:buAutoNum type="arabicPeriod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reinforcement</a:t>
            </a:r>
            <a:r>
              <a:rPr lang="en-US" dirty="0"/>
              <a:t>: (1) </a:t>
            </a:r>
            <a:r>
              <a:rPr lang="en-US" dirty="0" err="1"/>
              <a:t>positif</a:t>
            </a:r>
            <a:r>
              <a:rPr lang="en-US" dirty="0"/>
              <a:t>, (2) </a:t>
            </a:r>
            <a:r>
              <a:rPr lang="en-US" dirty="0" err="1"/>
              <a:t>penghindaran</a:t>
            </a:r>
            <a:r>
              <a:rPr lang="en-US" i="1" dirty="0"/>
              <a:t> (avoidance)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(3)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i="1" dirty="0"/>
              <a:t>(punishment)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(4) </a:t>
            </a:r>
            <a:r>
              <a:rPr lang="en-US" dirty="0" err="1"/>
              <a:t>pemadaman</a:t>
            </a:r>
            <a:r>
              <a:rPr lang="en-US" i="1" dirty="0"/>
              <a:t> (extinction)</a:t>
            </a:r>
            <a:r>
              <a:rPr lang="en-US" dirty="0"/>
              <a:t>. </a:t>
            </a:r>
          </a:p>
          <a:p>
            <a:pPr marL="644707" indent="-457200">
              <a:buFont typeface="Gill Sans"/>
              <a:buAutoNum type="arabicPeriod"/>
            </a:pP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(</a:t>
            </a:r>
            <a:r>
              <a:rPr lang="en-US" i="1" dirty="0"/>
              <a:t>Reinforcement</a:t>
            </a:r>
            <a:r>
              <a:rPr lang="en-US" dirty="0"/>
              <a:t>):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terulang</a:t>
            </a:r>
            <a:r>
              <a:rPr lang="en-US" dirty="0"/>
              <a:t>. </a:t>
            </a:r>
          </a:p>
          <a:p>
            <a:pPr marL="644707" lvl="0" indent="-457200">
              <a:buAutoNum type="arabicPeriod"/>
            </a:pPr>
            <a:endParaRPr lang="en-US" dirty="0"/>
          </a:p>
          <a:p>
            <a:pPr marL="644707" lvl="0" indent="-457200">
              <a:buAutoNum type="arabicPeriod"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04438"/>
      </p:ext>
    </p:extLst>
  </p:cSld>
  <p:clrMapOvr>
    <a:masterClrMapping/>
  </p:clrMapOvr>
  <p:transition spd="med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KOMUNIKASI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76400" y="838200"/>
            <a:ext cx="7239000" cy="5486401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</a:t>
            </a:r>
            <a:r>
              <a:rPr lang="en-US" b="1" dirty="0"/>
              <a:t>POKOK BAHASAN</a:t>
            </a:r>
            <a:r>
              <a:rPr lang="en-US" dirty="0"/>
              <a:t>:</a:t>
            </a:r>
          </a:p>
          <a:p>
            <a:r>
              <a:rPr lang="en-US" dirty="0"/>
              <a:t>PENGERTIAN</a:t>
            </a:r>
          </a:p>
          <a:p>
            <a:r>
              <a:rPr lang="en-US" dirty="0"/>
              <a:t>MODEL KOMUNIKASI</a:t>
            </a:r>
          </a:p>
          <a:p>
            <a:r>
              <a:rPr lang="en-US" dirty="0"/>
              <a:t>HAMBATAN UNTUK KOMUNIKASI YANG EFEKTIF</a:t>
            </a:r>
          </a:p>
          <a:p>
            <a:r>
              <a:rPr lang="en-US" dirty="0"/>
              <a:t>MENINGKATKAN EFEKTIVITAS KOMUNIKASI</a:t>
            </a:r>
          </a:p>
          <a:p>
            <a:r>
              <a:rPr lang="en-US" dirty="0"/>
              <a:t>KOMUNIKASI DALAM ORGANISASI</a:t>
            </a:r>
          </a:p>
          <a:p>
            <a:r>
              <a:rPr lang="en-US" dirty="0"/>
              <a:t>FAKTOR YANG BERPENGARUH PADA EFEKTIVITAS KOMUNIKASI</a:t>
            </a:r>
          </a:p>
          <a:p>
            <a:r>
              <a:rPr lang="en-US" dirty="0"/>
              <a:t>JARINGAN INFORMASI DALAM ORGANISASI</a:t>
            </a:r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78594"/>
            <a:ext cx="6879433" cy="964406"/>
          </a:xfrm>
        </p:spPr>
        <p:txBody>
          <a:bodyPr/>
          <a:lstStyle/>
          <a:p>
            <a:pPr algn="r"/>
            <a:r>
              <a:rPr lang="en-US" sz="3200" dirty="0"/>
              <a:t>PENGERTIAN &amp; MODEL KOMUNIKASI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981200"/>
            <a:ext cx="8305800" cy="4343399"/>
          </a:xfrm>
        </p:spPr>
        <p:txBody>
          <a:bodyPr/>
          <a:lstStyle/>
          <a:p>
            <a:r>
              <a:rPr lang="en-US" dirty="0"/>
              <a:t>PENGERTIAN KOMUNIKASI: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MODEL KOMUNIKASI: 1). </a:t>
            </a:r>
            <a:r>
              <a:rPr lang="en-US" dirty="0" err="1"/>
              <a:t>Pengirim</a:t>
            </a:r>
            <a:r>
              <a:rPr lang="en-US" i="1" dirty="0"/>
              <a:t> (Sender), 2). Encoding, 3). </a:t>
            </a:r>
            <a:r>
              <a:rPr lang="en-US" dirty="0" err="1"/>
              <a:t>Pesan</a:t>
            </a:r>
            <a:r>
              <a:rPr lang="en-US" dirty="0"/>
              <a:t>, 4). Media </a:t>
            </a:r>
            <a:r>
              <a:rPr lang="en-US" dirty="0" err="1"/>
              <a:t>Komunikasi</a:t>
            </a:r>
            <a:r>
              <a:rPr lang="en-US" dirty="0"/>
              <a:t>, 5). </a:t>
            </a:r>
            <a:r>
              <a:rPr lang="en-US" dirty="0" err="1"/>
              <a:t>Penerima</a:t>
            </a:r>
            <a:r>
              <a:rPr lang="en-US" dirty="0"/>
              <a:t>, 6). </a:t>
            </a:r>
            <a:r>
              <a:rPr lang="en-US" i="1" dirty="0"/>
              <a:t>Decoding, 7). </a:t>
            </a:r>
            <a:r>
              <a:rPr lang="en-US" dirty="0" err="1"/>
              <a:t>Gangguan</a:t>
            </a:r>
            <a:r>
              <a:rPr lang="en-US" dirty="0"/>
              <a:t>, 8).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(</a:t>
            </a:r>
            <a:r>
              <a:rPr lang="en-US" i="1" dirty="0"/>
              <a:t>feed back</a:t>
            </a:r>
            <a:r>
              <a:rPr lang="en-US" dirty="0"/>
              <a:t>)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0"/>
            <a:ext cx="7543800" cy="1600200"/>
          </a:xfrm>
        </p:spPr>
        <p:txBody>
          <a:bodyPr/>
          <a:lstStyle/>
          <a:p>
            <a:pPr algn="r"/>
            <a:r>
              <a:rPr lang="en-US" sz="3200" dirty="0"/>
              <a:t>HAMBATAN UNTUK KOMUNIKASI YANG EFEKTIF &amp; MENINGKATKAN EFEKTIVITAS KOMUNIKASI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81200"/>
            <a:ext cx="8153400" cy="4419599"/>
          </a:xfrm>
        </p:spPr>
        <p:txBody>
          <a:bodyPr/>
          <a:lstStyle/>
          <a:p>
            <a:pPr lvl="0"/>
            <a:r>
              <a:rPr lang="en-US" dirty="0"/>
              <a:t>HAMBATAN KOMUNIKASI YANG EFEKTIF: 1). </a:t>
            </a:r>
            <a:r>
              <a:rPr lang="en-US" dirty="0" err="1"/>
              <a:t>Persepsi</a:t>
            </a:r>
            <a:r>
              <a:rPr lang="en-US" dirty="0"/>
              <a:t>, 2). </a:t>
            </a:r>
            <a:r>
              <a:rPr lang="en-US" dirty="0" err="1"/>
              <a:t>Perbedaan</a:t>
            </a:r>
            <a:r>
              <a:rPr lang="en-US" dirty="0"/>
              <a:t> Bahasa, 3). </a:t>
            </a:r>
            <a:r>
              <a:rPr lang="en-US" dirty="0" err="1"/>
              <a:t>Komunikasi</a:t>
            </a:r>
            <a:r>
              <a:rPr lang="en-US" dirty="0"/>
              <a:t> Non-Verbal, 4).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, 5). </a:t>
            </a:r>
            <a:r>
              <a:rPr lang="en-US" dirty="0" err="1"/>
              <a:t>Ketidakpercayaan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MENINGKATKAN EFEKTIVITAS KOMUNIKASI: 1).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, 2). </a:t>
            </a:r>
            <a:r>
              <a:rPr lang="en-US" dirty="0" err="1"/>
              <a:t>Karakterisitik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, 3).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, 4).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2683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798</TotalTime>
  <Words>1365</Words>
  <Application>Microsoft Office PowerPoint</Application>
  <PresentationFormat>On-screen Show (4:3)</PresentationFormat>
  <Paragraphs>150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IV: MOTIVASI, KOMUNIKASI &amp; MENGELOLA KONFLIK</vt:lpstr>
      <vt:lpstr>MOTIVASI</vt:lpstr>
      <vt:lpstr>PENDEKATAN MOTIVASI</vt:lpstr>
      <vt:lpstr>TEORI ISI &amp; TEORI PROSES</vt:lpstr>
      <vt:lpstr>TEORI REINFORCEMENT</vt:lpstr>
      <vt:lpstr>KOMUNIKASI</vt:lpstr>
      <vt:lpstr>PENGERTIAN &amp; MODEL KOMUNIKASI</vt:lpstr>
      <vt:lpstr>HAMBATAN UNTUK KOMUNIKASI YANG EFEKTIF &amp; MENINGKATKAN EFEKTIVITAS KOMUNIKASI</vt:lpstr>
      <vt:lpstr>KOMUNIKASI DALAM ORGANISASI &amp; JARINGAN KOMUNIKASI</vt:lpstr>
      <vt:lpstr>KONFLIK</vt:lpstr>
      <vt:lpstr>TIPE DAN PENYEBAB KONFLIK</vt:lpstr>
      <vt:lpstr>MANAJEMEN KONFLIK &amp; STRATEGI MENGELOLA KONFLIK</vt:lpstr>
      <vt:lpstr>NEGOSIASI UNTUK MENGELOLA KONFLIK</vt:lpstr>
      <vt:lpstr>PERTEMUAN IV: KEPEMIMPINAN</vt:lpstr>
      <vt:lpstr>DEFINISI KEPEMIMPINAN</vt:lpstr>
      <vt:lpstr>TEORI BAKAT/ SIFAT</vt:lpstr>
      <vt:lpstr>TEORI KEPERILAKUAN</vt:lpstr>
      <vt:lpstr>TEORI SITUASIONAL (CONTINGENCY)</vt:lpstr>
      <vt:lpstr>TEORI KEPEMIMPINAN KONTEMPORER</vt:lpstr>
      <vt:lpstr>KEPEMIMPINAN STRATEGIK</vt:lpstr>
      <vt:lpstr>KEPEMIMPINAN STRATEGIK</vt:lpstr>
      <vt:lpstr>FUNGSI KEPEMIMPINAN STRATEGIK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176</cp:revision>
  <dcterms:created xsi:type="dcterms:W3CDTF">2018-02-24T02:30:50Z</dcterms:created>
  <dcterms:modified xsi:type="dcterms:W3CDTF">2025-03-06T05:00:09Z</dcterms:modified>
</cp:coreProperties>
</file>