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14"/>
  </p:notesMasterIdLst>
  <p:sldIdLst>
    <p:sldId id="257" r:id="rId3"/>
    <p:sldId id="265" r:id="rId4"/>
    <p:sldId id="277" r:id="rId5"/>
    <p:sldId id="278" r:id="rId6"/>
    <p:sldId id="292" r:id="rId7"/>
    <p:sldId id="293" r:id="rId8"/>
    <p:sldId id="275" r:id="rId9"/>
    <p:sldId id="294" r:id="rId10"/>
    <p:sldId id="291" r:id="rId11"/>
    <p:sldId id="276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29" d="100"/>
          <a:sy n="29" d="100"/>
        </p:scale>
        <p:origin x="9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5AA93-CEF1-447E-944D-F1BBCD7FAE5D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AA3D6BC-8B61-4B3F-A4FD-7B4093124D12}">
      <dgm:prSet phldrT="[Text]"/>
      <dgm:spPr/>
      <dgm:t>
        <a:bodyPr/>
        <a:lstStyle/>
        <a:p>
          <a:r>
            <a:rPr lang="en-US" dirty="0" err="1"/>
            <a:t>Laporan</a:t>
          </a:r>
          <a:r>
            <a:rPr lang="en-US" dirty="0"/>
            <a:t> </a:t>
          </a:r>
          <a:r>
            <a:rPr lang="en-US" dirty="0" err="1"/>
            <a:t>Keuangan</a:t>
          </a:r>
          <a:endParaRPr lang="en-US" dirty="0"/>
        </a:p>
      </dgm:t>
    </dgm:pt>
    <dgm:pt modelId="{415B9337-3D35-437D-BE93-43321210DF08}" type="parTrans" cxnId="{C8F98797-D9CE-456D-B467-0555D30B84F7}">
      <dgm:prSet/>
      <dgm:spPr/>
      <dgm:t>
        <a:bodyPr/>
        <a:lstStyle/>
        <a:p>
          <a:endParaRPr lang="en-US"/>
        </a:p>
      </dgm:t>
    </dgm:pt>
    <dgm:pt modelId="{3E3DE2BE-83BF-40AA-B53F-6441B300ED3C}" type="sibTrans" cxnId="{C8F98797-D9CE-456D-B467-0555D30B84F7}">
      <dgm:prSet/>
      <dgm:spPr/>
      <dgm:t>
        <a:bodyPr/>
        <a:lstStyle/>
        <a:p>
          <a:endParaRPr lang="en-US"/>
        </a:p>
      </dgm:t>
    </dgm:pt>
    <dgm:pt modelId="{817A64E2-A9AD-4C85-B476-229E84ECABC3}">
      <dgm:prSet phldrT="[Text]"/>
      <dgm:spPr/>
      <dgm:t>
        <a:bodyPr/>
        <a:lstStyle/>
        <a:p>
          <a:r>
            <a:rPr lang="en-US" dirty="0" err="1"/>
            <a:t>Sacara</a:t>
          </a:r>
          <a:r>
            <a:rPr lang="en-US" dirty="0"/>
            <a:t> </a:t>
          </a:r>
          <a:r>
            <a:rPr lang="en-US" dirty="0" err="1"/>
            <a:t>umum</a:t>
          </a:r>
          <a:r>
            <a:rPr lang="en-US" dirty="0"/>
            <a:t> </a:t>
          </a:r>
          <a:r>
            <a:rPr lang="en-US" dirty="0" err="1"/>
            <a:t>ada</a:t>
          </a:r>
          <a:r>
            <a:rPr lang="en-US" dirty="0"/>
            <a:t> </a:t>
          </a:r>
          <a:r>
            <a:rPr lang="en-US" dirty="0" err="1"/>
            <a:t>tiga</a:t>
          </a:r>
          <a:r>
            <a:rPr lang="en-US" dirty="0"/>
            <a:t> </a:t>
          </a:r>
          <a:r>
            <a:rPr lang="en-US" dirty="0" err="1"/>
            <a:t>bentuk</a:t>
          </a:r>
          <a:r>
            <a:rPr lang="en-US" dirty="0"/>
            <a:t> </a:t>
          </a:r>
          <a:r>
            <a:rPr lang="en-US" dirty="0" err="1"/>
            <a:t>laporan</a:t>
          </a:r>
          <a:r>
            <a:rPr lang="en-US" dirty="0"/>
            <a:t> </a:t>
          </a:r>
          <a:r>
            <a:rPr lang="en-US" dirty="0" err="1"/>
            <a:t>keuangan</a:t>
          </a:r>
          <a:r>
            <a:rPr lang="en-US" dirty="0"/>
            <a:t>, </a:t>
          </a:r>
          <a:r>
            <a:rPr lang="en-US" dirty="0" err="1"/>
            <a:t>yaitu</a:t>
          </a:r>
          <a:r>
            <a:rPr lang="en-US" dirty="0"/>
            <a:t> (1) </a:t>
          </a:r>
          <a:r>
            <a:rPr lang="en-US" dirty="0" err="1"/>
            <a:t>neraca</a:t>
          </a:r>
          <a:r>
            <a:rPr lang="en-US" dirty="0"/>
            <a:t>, (2) </a:t>
          </a:r>
          <a:r>
            <a:rPr lang="en-US" dirty="0" err="1"/>
            <a:t>laporan</a:t>
          </a:r>
          <a:r>
            <a:rPr lang="en-US" dirty="0"/>
            <a:t> </a:t>
          </a:r>
          <a:r>
            <a:rPr lang="en-US" dirty="0" err="1"/>
            <a:t>rugi-laba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(3) </a:t>
          </a:r>
          <a:r>
            <a:rPr lang="en-US" dirty="0" err="1"/>
            <a:t>laporan</a:t>
          </a:r>
          <a:r>
            <a:rPr lang="en-US" dirty="0"/>
            <a:t> </a:t>
          </a:r>
          <a:r>
            <a:rPr lang="en-US" dirty="0" err="1"/>
            <a:t>aliran</a:t>
          </a:r>
          <a:r>
            <a:rPr lang="en-US" dirty="0"/>
            <a:t> </a:t>
          </a:r>
          <a:r>
            <a:rPr lang="en-US" dirty="0" err="1"/>
            <a:t>kas</a:t>
          </a:r>
          <a:r>
            <a:rPr lang="en-US" dirty="0"/>
            <a:t>. </a:t>
          </a:r>
        </a:p>
      </dgm:t>
    </dgm:pt>
    <dgm:pt modelId="{B16788E0-0313-4F50-AC6E-23E73EA93C41}" type="parTrans" cxnId="{B3F73459-9885-4C3A-9E7A-64C911F9A65A}">
      <dgm:prSet/>
      <dgm:spPr/>
      <dgm:t>
        <a:bodyPr/>
        <a:lstStyle/>
        <a:p>
          <a:endParaRPr lang="en-US"/>
        </a:p>
      </dgm:t>
    </dgm:pt>
    <dgm:pt modelId="{7D39E590-BBEF-48DF-B929-F87461D98468}" type="sibTrans" cxnId="{B3F73459-9885-4C3A-9E7A-64C911F9A65A}">
      <dgm:prSet/>
      <dgm:spPr/>
      <dgm:t>
        <a:bodyPr/>
        <a:lstStyle/>
        <a:p>
          <a:endParaRPr lang="en-US"/>
        </a:p>
      </dgm:t>
    </dgm:pt>
    <dgm:pt modelId="{C2815F03-6F76-42BC-B160-877E1801DF0E}">
      <dgm:prSet phldrT="[Text]"/>
      <dgm:spPr/>
      <dgm:t>
        <a:bodyPr/>
        <a:lstStyle/>
        <a:p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Laporan</a:t>
          </a:r>
          <a:r>
            <a:rPr lang="en-US" dirty="0"/>
            <a:t> </a:t>
          </a:r>
          <a:r>
            <a:rPr lang="en-US" dirty="0" err="1"/>
            <a:t>Keuangan</a:t>
          </a:r>
          <a:endParaRPr lang="en-US" dirty="0"/>
        </a:p>
      </dgm:t>
    </dgm:pt>
    <dgm:pt modelId="{60BD876A-C9BC-445F-93B7-CAD53840925C}" type="parTrans" cxnId="{CB181EA7-777B-4D1F-9FCC-A2970A1D4FD5}">
      <dgm:prSet/>
      <dgm:spPr/>
      <dgm:t>
        <a:bodyPr/>
        <a:lstStyle/>
        <a:p>
          <a:endParaRPr lang="en-US"/>
        </a:p>
      </dgm:t>
    </dgm:pt>
    <dgm:pt modelId="{9A5B46ED-50F4-4377-8375-A10165AB3932}" type="sibTrans" cxnId="{CB181EA7-777B-4D1F-9FCC-A2970A1D4FD5}">
      <dgm:prSet/>
      <dgm:spPr/>
      <dgm:t>
        <a:bodyPr/>
        <a:lstStyle/>
        <a:p>
          <a:endParaRPr lang="en-US"/>
        </a:p>
      </dgm:t>
    </dgm:pt>
    <dgm:pt modelId="{D732AF72-E6CE-4F66-AA85-DDD0FB21F855}">
      <dgm:prSet phldrT="[Text]"/>
      <dgm:spPr/>
      <dgm:t>
        <a:bodyPr/>
        <a:lstStyle/>
        <a:p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rasio</a:t>
          </a:r>
          <a:r>
            <a:rPr lang="en-US" dirty="0"/>
            <a:t>: </a:t>
          </a:r>
          <a:r>
            <a:rPr lang="en-US" dirty="0" err="1"/>
            <a:t>bertujuan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menghilangkan</a:t>
          </a:r>
          <a:r>
            <a:rPr lang="en-US" dirty="0"/>
            <a:t> bias </a:t>
          </a:r>
          <a:r>
            <a:rPr lang="en-US" dirty="0" err="1"/>
            <a:t>ukuran</a:t>
          </a:r>
          <a:r>
            <a:rPr lang="en-US" dirty="0"/>
            <a:t> </a:t>
          </a:r>
          <a:r>
            <a:rPr lang="en-US" dirty="0" err="1"/>
            <a:t>semacam</a:t>
          </a:r>
          <a:r>
            <a:rPr lang="en-US" dirty="0"/>
            <a:t> </a:t>
          </a:r>
          <a:r>
            <a:rPr lang="en-US" dirty="0" err="1"/>
            <a:t>itu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evaluasi</a:t>
          </a:r>
          <a:r>
            <a:rPr lang="en-US" dirty="0"/>
            <a:t> </a:t>
          </a:r>
          <a:r>
            <a:rPr lang="en-US" dirty="0" err="1"/>
            <a:t>prestasi</a:t>
          </a:r>
          <a:r>
            <a:rPr lang="en-US" dirty="0"/>
            <a:t> </a:t>
          </a:r>
          <a:r>
            <a:rPr lang="en-US" dirty="0" err="1"/>
            <a:t>keuangan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. Ada lima </a:t>
          </a:r>
          <a:r>
            <a:rPr lang="en-US" dirty="0" err="1"/>
            <a:t>kelompok</a:t>
          </a:r>
          <a:r>
            <a:rPr lang="en-US" dirty="0"/>
            <a:t> </a:t>
          </a:r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keuangan</a:t>
          </a:r>
          <a:r>
            <a:rPr lang="en-US" dirty="0"/>
            <a:t>, </a:t>
          </a:r>
          <a:r>
            <a:rPr lang="en-US" dirty="0" err="1"/>
            <a:t>yaitu</a:t>
          </a:r>
          <a:r>
            <a:rPr lang="en-US" dirty="0"/>
            <a:t> </a:t>
          </a:r>
          <a:r>
            <a:rPr lang="en-US" dirty="0" err="1"/>
            <a:t>rasio</a:t>
          </a:r>
          <a:r>
            <a:rPr lang="en-US" dirty="0"/>
            <a:t> </a:t>
          </a:r>
          <a:r>
            <a:rPr lang="en-US" dirty="0" err="1"/>
            <a:t>likuiditas</a:t>
          </a:r>
          <a:r>
            <a:rPr lang="en-US" dirty="0"/>
            <a:t>, </a:t>
          </a:r>
          <a:r>
            <a:rPr lang="en-US" dirty="0" err="1"/>
            <a:t>rasio</a:t>
          </a:r>
          <a:r>
            <a:rPr lang="en-US" dirty="0"/>
            <a:t> </a:t>
          </a:r>
          <a:r>
            <a:rPr lang="en-US" dirty="0" err="1"/>
            <a:t>solvabilitas</a:t>
          </a:r>
          <a:r>
            <a:rPr lang="en-US" dirty="0"/>
            <a:t>, </a:t>
          </a:r>
          <a:r>
            <a:rPr lang="en-US" dirty="0" err="1"/>
            <a:t>rasio</a:t>
          </a:r>
          <a:r>
            <a:rPr lang="en-US" dirty="0"/>
            <a:t> </a:t>
          </a:r>
          <a:r>
            <a:rPr lang="en-US" dirty="0" err="1"/>
            <a:t>aktivitas</a:t>
          </a:r>
          <a:r>
            <a:rPr lang="en-US" dirty="0"/>
            <a:t>, </a:t>
          </a:r>
          <a:r>
            <a:rPr lang="en-US" dirty="0" err="1"/>
            <a:t>rasio</a:t>
          </a:r>
          <a:r>
            <a:rPr lang="en-US" dirty="0"/>
            <a:t> </a:t>
          </a:r>
          <a:r>
            <a:rPr lang="en-US" dirty="0" err="1"/>
            <a:t>profitabilitas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rasio</a:t>
          </a:r>
          <a:r>
            <a:rPr lang="en-US" dirty="0"/>
            <a:t> </a:t>
          </a:r>
          <a:r>
            <a:rPr lang="en-US" dirty="0" err="1"/>
            <a:t>pasar</a:t>
          </a:r>
          <a:r>
            <a:rPr lang="en-US" dirty="0"/>
            <a:t>.</a:t>
          </a:r>
        </a:p>
      </dgm:t>
    </dgm:pt>
    <dgm:pt modelId="{F0441DC3-A83E-4D79-8A90-9DD5CBE6B171}" type="parTrans" cxnId="{3BFD83FE-3468-4E26-9AEC-F47B55FE20A3}">
      <dgm:prSet/>
      <dgm:spPr/>
      <dgm:t>
        <a:bodyPr/>
        <a:lstStyle/>
        <a:p>
          <a:endParaRPr lang="en-US"/>
        </a:p>
      </dgm:t>
    </dgm:pt>
    <dgm:pt modelId="{5DACDC92-AAD1-4CE4-9417-9E34269BB6C8}" type="sibTrans" cxnId="{3BFD83FE-3468-4E26-9AEC-F47B55FE20A3}">
      <dgm:prSet/>
      <dgm:spPr/>
      <dgm:t>
        <a:bodyPr/>
        <a:lstStyle/>
        <a:p>
          <a:endParaRPr lang="en-US"/>
        </a:p>
      </dgm:t>
    </dgm:pt>
    <dgm:pt modelId="{4C2BF452-75A6-4B5D-8D1D-CFB90448B323}">
      <dgm:prSet phldrT="[Text]"/>
      <dgm:spPr/>
      <dgm:t>
        <a:bodyPr/>
        <a:lstStyle/>
        <a:p>
          <a:r>
            <a:rPr lang="en-US" dirty="0" err="1"/>
            <a:t>Perbandingan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keuangan</a:t>
          </a:r>
          <a:r>
            <a:rPr lang="en-US" dirty="0"/>
            <a:t>: </a:t>
          </a:r>
          <a:r>
            <a:rPr lang="en-US" dirty="0" err="1"/>
            <a:t>prestasi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perlu</a:t>
          </a:r>
          <a:r>
            <a:rPr lang="en-US" dirty="0"/>
            <a:t> </a:t>
          </a:r>
          <a:r>
            <a:rPr lang="en-US" dirty="0" err="1"/>
            <a:t>dibandingkan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standar</a:t>
          </a:r>
          <a:r>
            <a:rPr lang="en-US" dirty="0"/>
            <a:t> </a:t>
          </a:r>
          <a:r>
            <a:rPr lang="en-US" dirty="0" err="1"/>
            <a:t>tertentu</a:t>
          </a:r>
          <a:r>
            <a:rPr lang="en-US" dirty="0"/>
            <a:t>. Salah </a:t>
          </a:r>
          <a:r>
            <a:rPr lang="en-US" dirty="0" err="1"/>
            <a:t>satu</a:t>
          </a:r>
          <a:r>
            <a:rPr lang="en-US" dirty="0"/>
            <a:t> </a:t>
          </a:r>
          <a:r>
            <a:rPr lang="en-US" dirty="0" err="1"/>
            <a:t>standar</a:t>
          </a:r>
          <a:r>
            <a:rPr lang="en-US" dirty="0"/>
            <a:t> yang </a:t>
          </a:r>
          <a:r>
            <a:rPr lang="en-US" dirty="0" err="1"/>
            <a:t>dipakai</a:t>
          </a:r>
          <a:r>
            <a:rPr lang="en-US" dirty="0"/>
            <a:t> </a:t>
          </a:r>
          <a:r>
            <a:rPr lang="en-US" dirty="0" err="1"/>
            <a:t>adalah</a:t>
          </a:r>
          <a:r>
            <a:rPr lang="en-US" dirty="0"/>
            <a:t> rata-rata </a:t>
          </a:r>
          <a:r>
            <a:rPr lang="en-US" dirty="0" err="1"/>
            <a:t>industri</a:t>
          </a:r>
          <a:r>
            <a:rPr lang="en-US" dirty="0"/>
            <a:t>, </a:t>
          </a:r>
          <a:r>
            <a:rPr lang="en-US" dirty="0" err="1"/>
            <a:t>yaitu</a:t>
          </a:r>
          <a:r>
            <a:rPr lang="en-US" dirty="0"/>
            <a:t> rata-rata </a:t>
          </a:r>
          <a:r>
            <a:rPr lang="en-US" dirty="0" err="1"/>
            <a:t>angka</a:t>
          </a:r>
          <a:r>
            <a:rPr lang="en-US" dirty="0"/>
            <a:t> yang </a:t>
          </a:r>
          <a:r>
            <a:rPr lang="en-US" dirty="0" err="1"/>
            <a:t>dicapai</a:t>
          </a:r>
          <a:r>
            <a:rPr lang="en-US" dirty="0"/>
            <a:t> </a:t>
          </a:r>
          <a:r>
            <a:rPr lang="en-US" dirty="0" err="1"/>
            <a:t>oleh</a:t>
          </a:r>
          <a:r>
            <a:rPr lang="en-US" dirty="0"/>
            <a:t> </a:t>
          </a:r>
          <a:r>
            <a:rPr lang="en-US" dirty="0" err="1"/>
            <a:t>perusahaan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industri</a:t>
          </a:r>
          <a:r>
            <a:rPr lang="en-US" dirty="0"/>
            <a:t> </a:t>
          </a:r>
          <a:r>
            <a:rPr lang="en-US" dirty="0" err="1"/>
            <a:t>tertentu</a:t>
          </a:r>
          <a:r>
            <a:rPr lang="en-US" dirty="0"/>
            <a:t>.</a:t>
          </a:r>
        </a:p>
      </dgm:t>
    </dgm:pt>
    <dgm:pt modelId="{8694D3D9-375C-4B02-9074-55B9AB8EBA9C}" type="parTrans" cxnId="{132C099B-B252-4DF4-87D8-8AAAB0477DDB}">
      <dgm:prSet/>
      <dgm:spPr/>
      <dgm:t>
        <a:bodyPr/>
        <a:lstStyle/>
        <a:p>
          <a:endParaRPr lang="en-US"/>
        </a:p>
      </dgm:t>
    </dgm:pt>
    <dgm:pt modelId="{2221789E-56F4-4F21-9D3D-69C16F6A0C22}" type="sibTrans" cxnId="{132C099B-B252-4DF4-87D8-8AAAB0477DDB}">
      <dgm:prSet/>
      <dgm:spPr/>
      <dgm:t>
        <a:bodyPr/>
        <a:lstStyle/>
        <a:p>
          <a:endParaRPr lang="en-US"/>
        </a:p>
      </dgm:t>
    </dgm:pt>
    <dgm:pt modelId="{0045767E-1F7A-41FB-9123-AD1DA96DF56F}">
      <dgm:prSet phldrT="[Text]"/>
      <dgm:spPr/>
      <dgm:t>
        <a:bodyPr/>
        <a:lstStyle/>
        <a:p>
          <a:r>
            <a:rPr lang="en-US" dirty="0" err="1"/>
            <a:t>Ketiga</a:t>
          </a:r>
          <a:r>
            <a:rPr lang="en-US" dirty="0"/>
            <a:t> </a:t>
          </a:r>
          <a:r>
            <a:rPr lang="en-US" dirty="0" err="1"/>
            <a:t>laporan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mempunyai</a:t>
          </a:r>
          <a:r>
            <a:rPr lang="en-US" dirty="0"/>
            <a:t> </a:t>
          </a:r>
          <a:r>
            <a:rPr lang="en-US" dirty="0" err="1"/>
            <a:t>bentuk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tujuan</a:t>
          </a:r>
          <a:r>
            <a:rPr lang="en-US" dirty="0"/>
            <a:t> </a:t>
          </a:r>
          <a:r>
            <a:rPr lang="en-US" dirty="0" err="1"/>
            <a:t>sendiri</a:t>
          </a:r>
          <a:r>
            <a:rPr lang="en-US" dirty="0"/>
            <a:t>, </a:t>
          </a:r>
          <a:r>
            <a:rPr lang="en-US" dirty="0" err="1"/>
            <a:t>meskipun</a:t>
          </a:r>
          <a:r>
            <a:rPr lang="en-US" dirty="0"/>
            <a:t> </a:t>
          </a:r>
          <a:r>
            <a:rPr lang="en-US" dirty="0" err="1"/>
            <a:t>ketiganya</a:t>
          </a:r>
          <a:r>
            <a:rPr lang="en-US" dirty="0"/>
            <a:t> </a:t>
          </a:r>
          <a:r>
            <a:rPr lang="en-US" dirty="0" err="1"/>
            <a:t>saling</a:t>
          </a:r>
          <a:r>
            <a:rPr lang="en-US" dirty="0"/>
            <a:t> </a:t>
          </a:r>
          <a:r>
            <a:rPr lang="en-US" dirty="0" err="1"/>
            <a:t>berkaitan</a:t>
          </a:r>
          <a:r>
            <a:rPr lang="en-US" dirty="0"/>
            <a:t>.</a:t>
          </a:r>
        </a:p>
      </dgm:t>
    </dgm:pt>
    <dgm:pt modelId="{15CFD3C8-62C0-4B93-9C73-4C8A86F13E7A}" type="parTrans" cxnId="{B4C425E5-65B0-4EB1-ACA5-238672A9DB2F}">
      <dgm:prSet/>
      <dgm:spPr/>
    </dgm:pt>
    <dgm:pt modelId="{6BBC8F5C-DFF5-402A-ACA3-097759412809}" type="sibTrans" cxnId="{B4C425E5-65B0-4EB1-ACA5-238672A9DB2F}">
      <dgm:prSet/>
      <dgm:spPr/>
    </dgm:pt>
    <dgm:pt modelId="{A5629971-4DB8-4195-9F3B-6B9DC0F27A6C}">
      <dgm:prSet phldrT="[Text]"/>
      <dgm:spPr/>
      <dgm:t>
        <a:bodyPr/>
        <a:lstStyle/>
        <a:p>
          <a:r>
            <a:rPr lang="en-US" dirty="0" err="1"/>
            <a:t>Laporan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ditujukan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memberi</a:t>
          </a:r>
          <a:r>
            <a:rPr lang="en-US" dirty="0"/>
            <a:t> </a:t>
          </a:r>
          <a:r>
            <a:rPr lang="en-US" dirty="0" err="1"/>
            <a:t>informasi</a:t>
          </a:r>
          <a:r>
            <a:rPr lang="en-US" dirty="0"/>
            <a:t> yang </a:t>
          </a:r>
          <a:r>
            <a:rPr lang="en-US" dirty="0" err="1"/>
            <a:t>relevan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pengambilan</a:t>
          </a:r>
          <a:r>
            <a:rPr lang="en-US" dirty="0"/>
            <a:t> </a:t>
          </a:r>
          <a:r>
            <a:rPr lang="en-US" dirty="0" err="1"/>
            <a:t>keputusan</a:t>
          </a:r>
          <a:r>
            <a:rPr lang="en-US" dirty="0"/>
            <a:t> </a:t>
          </a:r>
          <a:r>
            <a:rPr lang="en-US" dirty="0" err="1"/>
            <a:t>kepada</a:t>
          </a:r>
          <a:r>
            <a:rPr lang="en-US" dirty="0"/>
            <a:t> </a:t>
          </a:r>
          <a:r>
            <a:rPr lang="en-US" dirty="0" err="1"/>
            <a:t>pembacanya</a:t>
          </a:r>
          <a:r>
            <a:rPr lang="en-US" dirty="0"/>
            <a:t>.</a:t>
          </a:r>
        </a:p>
      </dgm:t>
    </dgm:pt>
    <dgm:pt modelId="{FC48BD41-81E8-431E-AB52-F397D8B150BE}" type="parTrans" cxnId="{5D77E8ED-C6FC-4ACA-BA93-F15A9EFD5D1D}">
      <dgm:prSet/>
      <dgm:spPr/>
    </dgm:pt>
    <dgm:pt modelId="{0509E61E-26F7-4D3F-841A-4F1F88CEF6D9}" type="sibTrans" cxnId="{5D77E8ED-C6FC-4ACA-BA93-F15A9EFD5D1D}">
      <dgm:prSet/>
      <dgm:spPr/>
    </dgm:pt>
    <dgm:pt modelId="{C38C1CF4-2FF3-421D-95E4-020B575FEC79}" type="pres">
      <dgm:prSet presAssocID="{B605AA93-CEF1-447E-944D-F1BBCD7FAE5D}" presName="Name0" presStyleCnt="0">
        <dgm:presLayoutVars>
          <dgm:dir/>
          <dgm:animLvl val="lvl"/>
          <dgm:resizeHandles val="exact"/>
        </dgm:presLayoutVars>
      </dgm:prSet>
      <dgm:spPr/>
    </dgm:pt>
    <dgm:pt modelId="{C938DAB4-23FD-4F81-BD42-224500865B61}" type="pres">
      <dgm:prSet presAssocID="{8AA3D6BC-8B61-4B3F-A4FD-7B4093124D12}" presName="composite" presStyleCnt="0"/>
      <dgm:spPr/>
    </dgm:pt>
    <dgm:pt modelId="{369ECFA8-2D18-4C78-84A8-75B5ABA441D0}" type="pres">
      <dgm:prSet presAssocID="{8AA3D6BC-8B61-4B3F-A4FD-7B4093124D1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3ADF190-80E9-47C6-9A9F-7CD0673F94EB}" type="pres">
      <dgm:prSet presAssocID="{8AA3D6BC-8B61-4B3F-A4FD-7B4093124D12}" presName="desTx" presStyleLbl="alignAccFollowNode1" presStyleIdx="0" presStyleCnt="2">
        <dgm:presLayoutVars>
          <dgm:bulletEnabled val="1"/>
        </dgm:presLayoutVars>
      </dgm:prSet>
      <dgm:spPr/>
    </dgm:pt>
    <dgm:pt modelId="{9A5E1D0F-90DB-469C-9285-50EEB15AF694}" type="pres">
      <dgm:prSet presAssocID="{3E3DE2BE-83BF-40AA-B53F-6441B300ED3C}" presName="space" presStyleCnt="0"/>
      <dgm:spPr/>
    </dgm:pt>
    <dgm:pt modelId="{BDDF9E8A-C474-48D8-9387-D2D37D453396}" type="pres">
      <dgm:prSet presAssocID="{C2815F03-6F76-42BC-B160-877E1801DF0E}" presName="composite" presStyleCnt="0"/>
      <dgm:spPr/>
    </dgm:pt>
    <dgm:pt modelId="{5E601502-F6EC-4EA8-B44B-4B9EA6D7D866}" type="pres">
      <dgm:prSet presAssocID="{C2815F03-6F76-42BC-B160-877E1801DF0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265881D-609F-4D6A-ABEA-0CD1F9BA6171}" type="pres">
      <dgm:prSet presAssocID="{C2815F03-6F76-42BC-B160-877E1801DF0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09B82F-CA4B-47D4-9B93-FE3EE4045D10}" type="presOf" srcId="{0045767E-1F7A-41FB-9123-AD1DA96DF56F}" destId="{73ADF190-80E9-47C6-9A9F-7CD0673F94EB}" srcOrd="0" destOrd="1" presId="urn:microsoft.com/office/officeart/2005/8/layout/hList1"/>
    <dgm:cxn modelId="{B3F73459-9885-4C3A-9E7A-64C911F9A65A}" srcId="{8AA3D6BC-8B61-4B3F-A4FD-7B4093124D12}" destId="{817A64E2-A9AD-4C85-B476-229E84ECABC3}" srcOrd="0" destOrd="0" parTransId="{B16788E0-0313-4F50-AC6E-23E73EA93C41}" sibTransId="{7D39E590-BBEF-48DF-B929-F87461D98468}"/>
    <dgm:cxn modelId="{FCEDD159-A9A0-4D4B-A11F-22210AE680DF}" type="presOf" srcId="{4C2BF452-75A6-4B5D-8D1D-CFB90448B323}" destId="{1265881D-609F-4D6A-ABEA-0CD1F9BA6171}" srcOrd="0" destOrd="1" presId="urn:microsoft.com/office/officeart/2005/8/layout/hList1"/>
    <dgm:cxn modelId="{A46C1F82-76F2-43C6-AE3D-EF9005E9AD5C}" type="presOf" srcId="{817A64E2-A9AD-4C85-B476-229E84ECABC3}" destId="{73ADF190-80E9-47C6-9A9F-7CD0673F94EB}" srcOrd="0" destOrd="0" presId="urn:microsoft.com/office/officeart/2005/8/layout/hList1"/>
    <dgm:cxn modelId="{C8F98797-D9CE-456D-B467-0555D30B84F7}" srcId="{B605AA93-CEF1-447E-944D-F1BBCD7FAE5D}" destId="{8AA3D6BC-8B61-4B3F-A4FD-7B4093124D12}" srcOrd="0" destOrd="0" parTransId="{415B9337-3D35-437D-BE93-43321210DF08}" sibTransId="{3E3DE2BE-83BF-40AA-B53F-6441B300ED3C}"/>
    <dgm:cxn modelId="{132C099B-B252-4DF4-87D8-8AAAB0477DDB}" srcId="{C2815F03-6F76-42BC-B160-877E1801DF0E}" destId="{4C2BF452-75A6-4B5D-8D1D-CFB90448B323}" srcOrd="1" destOrd="0" parTransId="{8694D3D9-375C-4B02-9074-55B9AB8EBA9C}" sibTransId="{2221789E-56F4-4F21-9D3D-69C16F6A0C22}"/>
    <dgm:cxn modelId="{CB181EA7-777B-4D1F-9FCC-A2970A1D4FD5}" srcId="{B605AA93-CEF1-447E-944D-F1BBCD7FAE5D}" destId="{C2815F03-6F76-42BC-B160-877E1801DF0E}" srcOrd="1" destOrd="0" parTransId="{60BD876A-C9BC-445F-93B7-CAD53840925C}" sibTransId="{9A5B46ED-50F4-4377-8375-A10165AB3932}"/>
    <dgm:cxn modelId="{5DD5ABC1-65E7-4D21-AAAC-48E03C6F211F}" type="presOf" srcId="{C2815F03-6F76-42BC-B160-877E1801DF0E}" destId="{5E601502-F6EC-4EA8-B44B-4B9EA6D7D866}" srcOrd="0" destOrd="0" presId="urn:microsoft.com/office/officeart/2005/8/layout/hList1"/>
    <dgm:cxn modelId="{589E78CC-4609-4260-AF55-4F54F686AA7D}" type="presOf" srcId="{D732AF72-E6CE-4F66-AA85-DDD0FB21F855}" destId="{1265881D-609F-4D6A-ABEA-0CD1F9BA6171}" srcOrd="0" destOrd="0" presId="urn:microsoft.com/office/officeart/2005/8/layout/hList1"/>
    <dgm:cxn modelId="{B250C1D1-A470-48AE-A844-A646C2104EED}" type="presOf" srcId="{A5629971-4DB8-4195-9F3B-6B9DC0F27A6C}" destId="{73ADF190-80E9-47C6-9A9F-7CD0673F94EB}" srcOrd="0" destOrd="2" presId="urn:microsoft.com/office/officeart/2005/8/layout/hList1"/>
    <dgm:cxn modelId="{9E248EDA-9331-495E-B94D-A0DD33B3CCF7}" type="presOf" srcId="{B605AA93-CEF1-447E-944D-F1BBCD7FAE5D}" destId="{C38C1CF4-2FF3-421D-95E4-020B575FEC79}" srcOrd="0" destOrd="0" presId="urn:microsoft.com/office/officeart/2005/8/layout/hList1"/>
    <dgm:cxn modelId="{B4C425E5-65B0-4EB1-ACA5-238672A9DB2F}" srcId="{8AA3D6BC-8B61-4B3F-A4FD-7B4093124D12}" destId="{0045767E-1F7A-41FB-9123-AD1DA96DF56F}" srcOrd="1" destOrd="0" parTransId="{15CFD3C8-62C0-4B93-9C73-4C8A86F13E7A}" sibTransId="{6BBC8F5C-DFF5-402A-ACA3-097759412809}"/>
    <dgm:cxn modelId="{5D77E8ED-C6FC-4ACA-BA93-F15A9EFD5D1D}" srcId="{8AA3D6BC-8B61-4B3F-A4FD-7B4093124D12}" destId="{A5629971-4DB8-4195-9F3B-6B9DC0F27A6C}" srcOrd="2" destOrd="0" parTransId="{FC48BD41-81E8-431E-AB52-F397D8B150BE}" sibTransId="{0509E61E-26F7-4D3F-841A-4F1F88CEF6D9}"/>
    <dgm:cxn modelId="{C299EDF3-10DB-40E0-8F00-722553B1AC8E}" type="presOf" srcId="{8AA3D6BC-8B61-4B3F-A4FD-7B4093124D12}" destId="{369ECFA8-2D18-4C78-84A8-75B5ABA441D0}" srcOrd="0" destOrd="0" presId="urn:microsoft.com/office/officeart/2005/8/layout/hList1"/>
    <dgm:cxn modelId="{3BFD83FE-3468-4E26-9AEC-F47B55FE20A3}" srcId="{C2815F03-6F76-42BC-B160-877E1801DF0E}" destId="{D732AF72-E6CE-4F66-AA85-DDD0FB21F855}" srcOrd="0" destOrd="0" parTransId="{F0441DC3-A83E-4D79-8A90-9DD5CBE6B171}" sibTransId="{5DACDC92-AAD1-4CE4-9417-9E34269BB6C8}"/>
    <dgm:cxn modelId="{5C5022A0-0208-4898-AF6D-FDB06DDDD997}" type="presParOf" srcId="{C38C1CF4-2FF3-421D-95E4-020B575FEC79}" destId="{C938DAB4-23FD-4F81-BD42-224500865B61}" srcOrd="0" destOrd="0" presId="urn:microsoft.com/office/officeart/2005/8/layout/hList1"/>
    <dgm:cxn modelId="{E8FC6C65-0CDF-451F-BBEA-02059C1C6A1D}" type="presParOf" srcId="{C938DAB4-23FD-4F81-BD42-224500865B61}" destId="{369ECFA8-2D18-4C78-84A8-75B5ABA441D0}" srcOrd="0" destOrd="0" presId="urn:microsoft.com/office/officeart/2005/8/layout/hList1"/>
    <dgm:cxn modelId="{41316D9F-EE21-492B-B289-0274FAC087EE}" type="presParOf" srcId="{C938DAB4-23FD-4F81-BD42-224500865B61}" destId="{73ADF190-80E9-47C6-9A9F-7CD0673F94EB}" srcOrd="1" destOrd="0" presId="urn:microsoft.com/office/officeart/2005/8/layout/hList1"/>
    <dgm:cxn modelId="{14F125CC-A1C4-43C0-96BE-BD05F84E64BD}" type="presParOf" srcId="{C38C1CF4-2FF3-421D-95E4-020B575FEC79}" destId="{9A5E1D0F-90DB-469C-9285-50EEB15AF694}" srcOrd="1" destOrd="0" presId="urn:microsoft.com/office/officeart/2005/8/layout/hList1"/>
    <dgm:cxn modelId="{D3383535-6B19-4988-921A-3FD62501288B}" type="presParOf" srcId="{C38C1CF4-2FF3-421D-95E4-020B575FEC79}" destId="{BDDF9E8A-C474-48D8-9387-D2D37D453396}" srcOrd="2" destOrd="0" presId="urn:microsoft.com/office/officeart/2005/8/layout/hList1"/>
    <dgm:cxn modelId="{62C33249-8625-4386-81DE-E5CE7956D31E}" type="presParOf" srcId="{BDDF9E8A-C474-48D8-9387-D2D37D453396}" destId="{5E601502-F6EC-4EA8-B44B-4B9EA6D7D866}" srcOrd="0" destOrd="0" presId="urn:microsoft.com/office/officeart/2005/8/layout/hList1"/>
    <dgm:cxn modelId="{413436A0-7134-4009-8EBC-580EED59C565}" type="presParOf" srcId="{BDDF9E8A-C474-48D8-9387-D2D37D453396}" destId="{1265881D-609F-4D6A-ABEA-0CD1F9BA61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5AA93-CEF1-447E-944D-F1BBCD7FAE5D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AA3D6BC-8B61-4B3F-A4FD-7B4093124D12}">
      <dgm:prSet phldrT="[Text]"/>
      <dgm:spPr/>
      <dgm:t>
        <a:bodyPr/>
        <a:lstStyle/>
        <a:p>
          <a:r>
            <a:rPr lang="en-US" dirty="0" err="1"/>
            <a:t>Penganggaran</a:t>
          </a:r>
          <a:endParaRPr lang="en-US" dirty="0"/>
        </a:p>
      </dgm:t>
    </dgm:pt>
    <dgm:pt modelId="{415B9337-3D35-437D-BE93-43321210DF08}" type="parTrans" cxnId="{C8F98797-D9CE-456D-B467-0555D30B84F7}">
      <dgm:prSet/>
      <dgm:spPr/>
      <dgm:t>
        <a:bodyPr/>
        <a:lstStyle/>
        <a:p>
          <a:endParaRPr lang="en-US"/>
        </a:p>
      </dgm:t>
    </dgm:pt>
    <dgm:pt modelId="{3E3DE2BE-83BF-40AA-B53F-6441B300ED3C}" type="sibTrans" cxnId="{C8F98797-D9CE-456D-B467-0555D30B84F7}">
      <dgm:prSet/>
      <dgm:spPr/>
      <dgm:t>
        <a:bodyPr/>
        <a:lstStyle/>
        <a:p>
          <a:endParaRPr lang="en-US"/>
        </a:p>
      </dgm:t>
    </dgm:pt>
    <dgm:pt modelId="{817A64E2-A9AD-4C85-B476-229E84ECABC3}">
      <dgm:prSet phldrT="[Text]"/>
      <dgm:spPr/>
      <dgm:t>
        <a:bodyPr/>
        <a:lstStyle/>
        <a:p>
          <a:r>
            <a:rPr lang="en-US" dirty="0"/>
            <a:t>Proses </a:t>
          </a:r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aktivitas</a:t>
          </a:r>
          <a:r>
            <a:rPr lang="en-US" dirty="0"/>
            <a:t> </a:t>
          </a:r>
          <a:r>
            <a:rPr lang="en-US" dirty="0" err="1"/>
            <a:t>selama</a:t>
          </a:r>
          <a:r>
            <a:rPr lang="en-US" dirty="0"/>
            <a:t> </a:t>
          </a:r>
          <a:r>
            <a:rPr lang="en-US" dirty="0" err="1"/>
            <a:t>jangka</a:t>
          </a:r>
          <a:r>
            <a:rPr lang="en-US" dirty="0"/>
            <a:t> </a:t>
          </a:r>
          <a:r>
            <a:rPr lang="en-US" dirty="0" err="1"/>
            <a:t>waktu</a:t>
          </a:r>
          <a:r>
            <a:rPr lang="en-US" dirty="0"/>
            <a:t> </a:t>
          </a:r>
          <a:r>
            <a:rPr lang="en-US" dirty="0" err="1"/>
            <a:t>tertentu</a:t>
          </a:r>
          <a:r>
            <a:rPr lang="en-US" dirty="0"/>
            <a:t>, yang </a:t>
          </a:r>
          <a:r>
            <a:rPr lang="en-US" dirty="0" err="1"/>
            <a:t>dinyatakan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angka-angka</a:t>
          </a:r>
          <a:r>
            <a:rPr lang="en-US" dirty="0"/>
            <a:t>.</a:t>
          </a:r>
        </a:p>
      </dgm:t>
    </dgm:pt>
    <dgm:pt modelId="{B16788E0-0313-4F50-AC6E-23E73EA93C41}" type="parTrans" cxnId="{B3F73459-9885-4C3A-9E7A-64C911F9A65A}">
      <dgm:prSet/>
      <dgm:spPr/>
      <dgm:t>
        <a:bodyPr/>
        <a:lstStyle/>
        <a:p>
          <a:endParaRPr lang="en-US"/>
        </a:p>
      </dgm:t>
    </dgm:pt>
    <dgm:pt modelId="{7D39E590-BBEF-48DF-B929-F87461D98468}" type="sibTrans" cxnId="{B3F73459-9885-4C3A-9E7A-64C911F9A65A}">
      <dgm:prSet/>
      <dgm:spPr/>
      <dgm:t>
        <a:bodyPr/>
        <a:lstStyle/>
        <a:p>
          <a:endParaRPr lang="en-US"/>
        </a:p>
      </dgm:t>
    </dgm:pt>
    <dgm:pt modelId="{C2815F03-6F76-42BC-B160-877E1801DF0E}">
      <dgm:prSet phldrT="[Text]"/>
      <dgm:spPr/>
      <dgm:t>
        <a:bodyPr/>
        <a:lstStyle/>
        <a:p>
          <a:r>
            <a:rPr lang="en-US" dirty="0" err="1"/>
            <a:t>Pemeriksaan</a:t>
          </a:r>
          <a:r>
            <a:rPr lang="en-US" dirty="0"/>
            <a:t> </a:t>
          </a:r>
          <a:r>
            <a:rPr lang="en-US" dirty="0" err="1"/>
            <a:t>Keuangan</a:t>
          </a:r>
          <a:endParaRPr lang="en-US" dirty="0"/>
        </a:p>
      </dgm:t>
    </dgm:pt>
    <dgm:pt modelId="{60BD876A-C9BC-445F-93B7-CAD53840925C}" type="parTrans" cxnId="{CB181EA7-777B-4D1F-9FCC-A2970A1D4FD5}">
      <dgm:prSet/>
      <dgm:spPr/>
      <dgm:t>
        <a:bodyPr/>
        <a:lstStyle/>
        <a:p>
          <a:endParaRPr lang="en-US"/>
        </a:p>
      </dgm:t>
    </dgm:pt>
    <dgm:pt modelId="{9A5B46ED-50F4-4377-8375-A10165AB3932}" type="sibTrans" cxnId="{CB181EA7-777B-4D1F-9FCC-A2970A1D4FD5}">
      <dgm:prSet/>
      <dgm:spPr/>
      <dgm:t>
        <a:bodyPr/>
        <a:lstStyle/>
        <a:p>
          <a:endParaRPr lang="en-US"/>
        </a:p>
      </dgm:t>
    </dgm:pt>
    <dgm:pt modelId="{D732AF72-E6CE-4F66-AA85-DDD0FB21F855}">
      <dgm:prSet phldrT="[Text]"/>
      <dgm:spPr/>
      <dgm:t>
        <a:bodyPr/>
        <a:lstStyle/>
        <a:p>
          <a:r>
            <a:rPr lang="en-US" dirty="0"/>
            <a:t>Ada </a:t>
          </a:r>
          <a:r>
            <a:rPr lang="en-US" dirty="0" err="1"/>
            <a:t>dua</a:t>
          </a:r>
          <a:r>
            <a:rPr lang="en-US" dirty="0"/>
            <a:t> </a:t>
          </a:r>
          <a:r>
            <a:rPr lang="en-US" dirty="0" err="1"/>
            <a:t>jenis</a:t>
          </a:r>
          <a:r>
            <a:rPr lang="en-US" dirty="0"/>
            <a:t> </a:t>
          </a:r>
          <a:r>
            <a:rPr lang="en-US" dirty="0" err="1"/>
            <a:t>pemeriksaan</a:t>
          </a:r>
          <a:r>
            <a:rPr lang="en-US" dirty="0"/>
            <a:t> </a:t>
          </a:r>
          <a:r>
            <a:rPr lang="en-US" dirty="0" err="1"/>
            <a:t>keuangan</a:t>
          </a:r>
          <a:r>
            <a:rPr lang="en-US" dirty="0"/>
            <a:t>: </a:t>
          </a:r>
          <a:r>
            <a:rPr lang="en-US" dirty="0" err="1"/>
            <a:t>pemeriksaan</a:t>
          </a:r>
          <a:r>
            <a:rPr lang="en-US" dirty="0"/>
            <a:t> </a:t>
          </a:r>
          <a:r>
            <a:rPr lang="en-US" dirty="0" err="1"/>
            <a:t>keuangan</a:t>
          </a:r>
          <a:r>
            <a:rPr lang="en-US" dirty="0"/>
            <a:t> </a:t>
          </a:r>
          <a:r>
            <a:rPr lang="en-US" dirty="0" err="1"/>
            <a:t>eksternal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pemeriksaan</a:t>
          </a:r>
          <a:r>
            <a:rPr lang="en-US" dirty="0"/>
            <a:t> </a:t>
          </a:r>
          <a:r>
            <a:rPr lang="en-US" dirty="0" err="1"/>
            <a:t>keuangan</a:t>
          </a:r>
          <a:r>
            <a:rPr lang="en-US" dirty="0"/>
            <a:t> internal.</a:t>
          </a:r>
        </a:p>
      </dgm:t>
    </dgm:pt>
    <dgm:pt modelId="{F0441DC3-A83E-4D79-8A90-9DD5CBE6B171}" type="parTrans" cxnId="{3BFD83FE-3468-4E26-9AEC-F47B55FE20A3}">
      <dgm:prSet/>
      <dgm:spPr/>
      <dgm:t>
        <a:bodyPr/>
        <a:lstStyle/>
        <a:p>
          <a:endParaRPr lang="en-US"/>
        </a:p>
      </dgm:t>
    </dgm:pt>
    <dgm:pt modelId="{5DACDC92-AAD1-4CE4-9417-9E34269BB6C8}" type="sibTrans" cxnId="{3BFD83FE-3468-4E26-9AEC-F47B55FE20A3}">
      <dgm:prSet/>
      <dgm:spPr/>
      <dgm:t>
        <a:bodyPr/>
        <a:lstStyle/>
        <a:p>
          <a:endParaRPr lang="en-US"/>
        </a:p>
      </dgm:t>
    </dgm:pt>
    <dgm:pt modelId="{B5521D35-5860-40C1-B375-F894FB39335D}">
      <dgm:prSet phldrT="[Text]"/>
      <dgm:spPr/>
      <dgm:t>
        <a:bodyPr/>
        <a:lstStyle/>
        <a:p>
          <a:r>
            <a:rPr lang="en-US" dirty="0" err="1"/>
            <a:t>Tipe-tipe</a:t>
          </a:r>
          <a:r>
            <a:rPr lang="en-US" dirty="0"/>
            <a:t> </a:t>
          </a:r>
          <a:r>
            <a:rPr lang="en-US" dirty="0" err="1"/>
            <a:t>anggaran</a:t>
          </a:r>
          <a:r>
            <a:rPr lang="en-US" dirty="0"/>
            <a:t> </a:t>
          </a:r>
          <a:r>
            <a:rPr lang="en-US" dirty="0" err="1"/>
            <a:t>antara</a:t>
          </a:r>
          <a:r>
            <a:rPr lang="en-US" dirty="0"/>
            <a:t> lain: </a:t>
          </a:r>
          <a:r>
            <a:rPr lang="en-US" dirty="0" err="1"/>
            <a:t>anggaran</a:t>
          </a:r>
          <a:r>
            <a:rPr lang="en-US" dirty="0"/>
            <a:t> </a:t>
          </a:r>
          <a:r>
            <a:rPr lang="en-US" dirty="0" err="1"/>
            <a:t>operasional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anggaran</a:t>
          </a:r>
          <a:r>
            <a:rPr lang="en-US" dirty="0"/>
            <a:t> </a:t>
          </a:r>
          <a:r>
            <a:rPr lang="en-US" dirty="0" err="1"/>
            <a:t>keuangan</a:t>
          </a:r>
          <a:r>
            <a:rPr lang="en-US" dirty="0"/>
            <a:t>.</a:t>
          </a:r>
        </a:p>
      </dgm:t>
    </dgm:pt>
    <dgm:pt modelId="{527CD65D-890F-4A6F-831B-068AF8538B6C}" type="parTrans" cxnId="{738EB5B1-A2BF-4CCE-BAEE-809963B71C93}">
      <dgm:prSet/>
      <dgm:spPr/>
      <dgm:t>
        <a:bodyPr/>
        <a:lstStyle/>
        <a:p>
          <a:endParaRPr lang="en-US"/>
        </a:p>
      </dgm:t>
    </dgm:pt>
    <dgm:pt modelId="{4E09C71C-2F2F-472A-A0FB-2E86C122440E}" type="sibTrans" cxnId="{738EB5B1-A2BF-4CCE-BAEE-809963B71C93}">
      <dgm:prSet/>
      <dgm:spPr/>
      <dgm:t>
        <a:bodyPr/>
        <a:lstStyle/>
        <a:p>
          <a:endParaRPr lang="en-US"/>
        </a:p>
      </dgm:t>
    </dgm:pt>
    <dgm:pt modelId="{A4C2479A-8A65-4063-BFA9-FB09CB937E93}">
      <dgm:prSet phldrT="[Text]"/>
      <dgm:spPr/>
      <dgm:t>
        <a:bodyPr/>
        <a:lstStyle/>
        <a:p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perencanaan</a:t>
          </a:r>
          <a:r>
            <a:rPr lang="en-US" dirty="0"/>
            <a:t> </a:t>
          </a:r>
          <a:r>
            <a:rPr lang="en-US" dirty="0" err="1"/>
            <a:t>anggaran</a:t>
          </a:r>
          <a:r>
            <a:rPr lang="en-US" dirty="0"/>
            <a:t>, </a:t>
          </a:r>
          <a:r>
            <a:rPr lang="en-US" dirty="0" err="1"/>
            <a:t>ada</a:t>
          </a:r>
          <a:r>
            <a:rPr lang="en-US" dirty="0"/>
            <a:t> </a:t>
          </a:r>
          <a:r>
            <a:rPr lang="en-US" dirty="0" err="1"/>
            <a:t>tiga</a:t>
          </a:r>
          <a:r>
            <a:rPr lang="en-US" dirty="0"/>
            <a:t> </a:t>
          </a:r>
          <a:r>
            <a:rPr lang="en-US" dirty="0" err="1"/>
            <a:t>jenis</a:t>
          </a:r>
          <a:r>
            <a:rPr lang="en-US" dirty="0"/>
            <a:t> </a:t>
          </a:r>
          <a:r>
            <a:rPr lang="en-US" dirty="0" err="1"/>
            <a:t>biaya</a:t>
          </a:r>
          <a:r>
            <a:rPr lang="en-US" dirty="0"/>
            <a:t> yang </a:t>
          </a:r>
          <a:r>
            <a:rPr lang="en-US" dirty="0" err="1"/>
            <a:t>harus</a:t>
          </a:r>
          <a:r>
            <a:rPr lang="en-US" dirty="0"/>
            <a:t> </a:t>
          </a:r>
          <a:r>
            <a:rPr lang="en-US" dirty="0" err="1"/>
            <a:t>diperhitungkan</a:t>
          </a:r>
          <a:r>
            <a:rPr lang="en-US" dirty="0"/>
            <a:t>: </a:t>
          </a:r>
          <a:r>
            <a:rPr lang="en-US" dirty="0" err="1"/>
            <a:t>biaya</a:t>
          </a:r>
          <a:r>
            <a:rPr lang="en-US" dirty="0"/>
            <a:t> </a:t>
          </a:r>
          <a:r>
            <a:rPr lang="en-US" dirty="0" err="1"/>
            <a:t>tetap</a:t>
          </a:r>
          <a:r>
            <a:rPr lang="en-US" dirty="0"/>
            <a:t>, </a:t>
          </a:r>
          <a:r>
            <a:rPr lang="en-US" dirty="0" err="1"/>
            <a:t>biaya</a:t>
          </a:r>
          <a:r>
            <a:rPr lang="en-US" dirty="0"/>
            <a:t> variable,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biaya</a:t>
          </a:r>
          <a:r>
            <a:rPr lang="en-US" dirty="0"/>
            <a:t> semi-variable.</a:t>
          </a:r>
        </a:p>
      </dgm:t>
    </dgm:pt>
    <dgm:pt modelId="{072DB283-2A31-44ED-80EE-F30976B54413}" type="parTrans" cxnId="{FE74EBB3-16C1-4FDB-8FDE-84776DE32BE5}">
      <dgm:prSet/>
      <dgm:spPr/>
      <dgm:t>
        <a:bodyPr/>
        <a:lstStyle/>
        <a:p>
          <a:endParaRPr lang="en-US"/>
        </a:p>
      </dgm:t>
    </dgm:pt>
    <dgm:pt modelId="{E24A92FE-2465-4766-B6F9-BFC11D30BD59}" type="sibTrans" cxnId="{FE74EBB3-16C1-4FDB-8FDE-84776DE32BE5}">
      <dgm:prSet/>
      <dgm:spPr/>
      <dgm:t>
        <a:bodyPr/>
        <a:lstStyle/>
        <a:p>
          <a:endParaRPr lang="en-US"/>
        </a:p>
      </dgm:t>
    </dgm:pt>
    <dgm:pt modelId="{E3A88144-22BD-4851-AAD6-5BE9FC42B7D0}">
      <dgm:prSet phldrT="[Text]"/>
      <dgm:spPr/>
      <dgm:t>
        <a:bodyPr/>
        <a:lstStyle/>
        <a:p>
          <a:r>
            <a:rPr lang="en-US" dirty="0" err="1"/>
            <a:t>Perbedaan</a:t>
          </a:r>
          <a:r>
            <a:rPr lang="en-US" dirty="0"/>
            <a:t> </a:t>
          </a:r>
          <a:r>
            <a:rPr lang="en-US" dirty="0" err="1"/>
            <a:t>antara</a:t>
          </a:r>
          <a:r>
            <a:rPr lang="en-US" dirty="0"/>
            <a:t> </a:t>
          </a:r>
          <a:r>
            <a:rPr lang="en-US" dirty="0" err="1"/>
            <a:t>akuntansi</a:t>
          </a:r>
          <a:r>
            <a:rPr lang="en-US" dirty="0"/>
            <a:t> </a:t>
          </a:r>
          <a:r>
            <a:rPr lang="en-US" dirty="0" err="1"/>
            <a:t>keuangan</a:t>
          </a:r>
          <a:r>
            <a:rPr lang="en-US" dirty="0"/>
            <a:t> internal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eksternal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dilihat</a:t>
          </a:r>
          <a:r>
            <a:rPr lang="en-US" dirty="0"/>
            <a:t> </a:t>
          </a:r>
          <a:r>
            <a:rPr lang="en-US" dirty="0" err="1"/>
            <a:t>pada</a:t>
          </a:r>
          <a:r>
            <a:rPr lang="en-US" dirty="0"/>
            <a:t> </a:t>
          </a:r>
          <a:r>
            <a:rPr lang="en-US" dirty="0" err="1"/>
            <a:t>gambar</a:t>
          </a:r>
          <a:r>
            <a:rPr lang="en-US" dirty="0"/>
            <a:t>.</a:t>
          </a:r>
        </a:p>
      </dgm:t>
    </dgm:pt>
    <dgm:pt modelId="{0F7C537B-D123-4E58-B94B-A39BFB5F01F8}" type="parTrans" cxnId="{540B1687-7F58-45A2-926A-D276EA13688D}">
      <dgm:prSet/>
      <dgm:spPr/>
      <dgm:t>
        <a:bodyPr/>
        <a:lstStyle/>
        <a:p>
          <a:endParaRPr lang="en-US"/>
        </a:p>
      </dgm:t>
    </dgm:pt>
    <dgm:pt modelId="{BA94FEA0-E7C3-4211-94E7-2CA23CD458EF}" type="sibTrans" cxnId="{540B1687-7F58-45A2-926A-D276EA13688D}">
      <dgm:prSet/>
      <dgm:spPr/>
      <dgm:t>
        <a:bodyPr/>
        <a:lstStyle/>
        <a:p>
          <a:endParaRPr lang="en-US"/>
        </a:p>
      </dgm:t>
    </dgm:pt>
    <dgm:pt modelId="{C38C1CF4-2FF3-421D-95E4-020B575FEC79}" type="pres">
      <dgm:prSet presAssocID="{B605AA93-CEF1-447E-944D-F1BBCD7FAE5D}" presName="Name0" presStyleCnt="0">
        <dgm:presLayoutVars>
          <dgm:dir/>
          <dgm:animLvl val="lvl"/>
          <dgm:resizeHandles val="exact"/>
        </dgm:presLayoutVars>
      </dgm:prSet>
      <dgm:spPr/>
    </dgm:pt>
    <dgm:pt modelId="{C938DAB4-23FD-4F81-BD42-224500865B61}" type="pres">
      <dgm:prSet presAssocID="{8AA3D6BC-8B61-4B3F-A4FD-7B4093124D12}" presName="composite" presStyleCnt="0"/>
      <dgm:spPr/>
    </dgm:pt>
    <dgm:pt modelId="{369ECFA8-2D18-4C78-84A8-75B5ABA441D0}" type="pres">
      <dgm:prSet presAssocID="{8AA3D6BC-8B61-4B3F-A4FD-7B4093124D1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3ADF190-80E9-47C6-9A9F-7CD0673F94EB}" type="pres">
      <dgm:prSet presAssocID="{8AA3D6BC-8B61-4B3F-A4FD-7B4093124D12}" presName="desTx" presStyleLbl="alignAccFollowNode1" presStyleIdx="0" presStyleCnt="2">
        <dgm:presLayoutVars>
          <dgm:bulletEnabled val="1"/>
        </dgm:presLayoutVars>
      </dgm:prSet>
      <dgm:spPr/>
    </dgm:pt>
    <dgm:pt modelId="{9A5E1D0F-90DB-469C-9285-50EEB15AF694}" type="pres">
      <dgm:prSet presAssocID="{3E3DE2BE-83BF-40AA-B53F-6441B300ED3C}" presName="space" presStyleCnt="0"/>
      <dgm:spPr/>
    </dgm:pt>
    <dgm:pt modelId="{BDDF9E8A-C474-48D8-9387-D2D37D453396}" type="pres">
      <dgm:prSet presAssocID="{C2815F03-6F76-42BC-B160-877E1801DF0E}" presName="composite" presStyleCnt="0"/>
      <dgm:spPr/>
    </dgm:pt>
    <dgm:pt modelId="{5E601502-F6EC-4EA8-B44B-4B9EA6D7D866}" type="pres">
      <dgm:prSet presAssocID="{C2815F03-6F76-42BC-B160-877E1801DF0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265881D-609F-4D6A-ABEA-0CD1F9BA6171}" type="pres">
      <dgm:prSet presAssocID="{C2815F03-6F76-42BC-B160-877E1801DF0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FC92F0A-E2E6-4621-84F4-BB50116257ED}" type="presOf" srcId="{E3A88144-22BD-4851-AAD6-5BE9FC42B7D0}" destId="{1265881D-609F-4D6A-ABEA-0CD1F9BA6171}" srcOrd="0" destOrd="1" presId="urn:microsoft.com/office/officeart/2005/8/layout/hList1"/>
    <dgm:cxn modelId="{C8311D3E-4500-4ABF-8A22-95973303BC0E}" type="presOf" srcId="{B5521D35-5860-40C1-B375-F894FB39335D}" destId="{73ADF190-80E9-47C6-9A9F-7CD0673F94EB}" srcOrd="0" destOrd="1" presId="urn:microsoft.com/office/officeart/2005/8/layout/hList1"/>
    <dgm:cxn modelId="{96C21C43-C601-451D-A676-0364CB5296E5}" type="presOf" srcId="{A4C2479A-8A65-4063-BFA9-FB09CB937E93}" destId="{73ADF190-80E9-47C6-9A9F-7CD0673F94EB}" srcOrd="0" destOrd="2" presId="urn:microsoft.com/office/officeart/2005/8/layout/hList1"/>
    <dgm:cxn modelId="{B3F73459-9885-4C3A-9E7A-64C911F9A65A}" srcId="{8AA3D6BC-8B61-4B3F-A4FD-7B4093124D12}" destId="{817A64E2-A9AD-4C85-B476-229E84ECABC3}" srcOrd="0" destOrd="0" parTransId="{B16788E0-0313-4F50-AC6E-23E73EA93C41}" sibTransId="{7D39E590-BBEF-48DF-B929-F87461D98468}"/>
    <dgm:cxn modelId="{A46C1F82-76F2-43C6-AE3D-EF9005E9AD5C}" type="presOf" srcId="{817A64E2-A9AD-4C85-B476-229E84ECABC3}" destId="{73ADF190-80E9-47C6-9A9F-7CD0673F94EB}" srcOrd="0" destOrd="0" presId="urn:microsoft.com/office/officeart/2005/8/layout/hList1"/>
    <dgm:cxn modelId="{540B1687-7F58-45A2-926A-D276EA13688D}" srcId="{C2815F03-6F76-42BC-B160-877E1801DF0E}" destId="{E3A88144-22BD-4851-AAD6-5BE9FC42B7D0}" srcOrd="1" destOrd="0" parTransId="{0F7C537B-D123-4E58-B94B-A39BFB5F01F8}" sibTransId="{BA94FEA0-E7C3-4211-94E7-2CA23CD458EF}"/>
    <dgm:cxn modelId="{C8F98797-D9CE-456D-B467-0555D30B84F7}" srcId="{B605AA93-CEF1-447E-944D-F1BBCD7FAE5D}" destId="{8AA3D6BC-8B61-4B3F-A4FD-7B4093124D12}" srcOrd="0" destOrd="0" parTransId="{415B9337-3D35-437D-BE93-43321210DF08}" sibTransId="{3E3DE2BE-83BF-40AA-B53F-6441B300ED3C}"/>
    <dgm:cxn modelId="{CB181EA7-777B-4D1F-9FCC-A2970A1D4FD5}" srcId="{B605AA93-CEF1-447E-944D-F1BBCD7FAE5D}" destId="{C2815F03-6F76-42BC-B160-877E1801DF0E}" srcOrd="1" destOrd="0" parTransId="{60BD876A-C9BC-445F-93B7-CAD53840925C}" sibTransId="{9A5B46ED-50F4-4377-8375-A10165AB3932}"/>
    <dgm:cxn modelId="{738EB5B1-A2BF-4CCE-BAEE-809963B71C93}" srcId="{8AA3D6BC-8B61-4B3F-A4FD-7B4093124D12}" destId="{B5521D35-5860-40C1-B375-F894FB39335D}" srcOrd="1" destOrd="0" parTransId="{527CD65D-890F-4A6F-831B-068AF8538B6C}" sibTransId="{4E09C71C-2F2F-472A-A0FB-2E86C122440E}"/>
    <dgm:cxn modelId="{FE74EBB3-16C1-4FDB-8FDE-84776DE32BE5}" srcId="{8AA3D6BC-8B61-4B3F-A4FD-7B4093124D12}" destId="{A4C2479A-8A65-4063-BFA9-FB09CB937E93}" srcOrd="2" destOrd="0" parTransId="{072DB283-2A31-44ED-80EE-F30976B54413}" sibTransId="{E24A92FE-2465-4766-B6F9-BFC11D30BD59}"/>
    <dgm:cxn modelId="{5DD5ABC1-65E7-4D21-AAAC-48E03C6F211F}" type="presOf" srcId="{C2815F03-6F76-42BC-B160-877E1801DF0E}" destId="{5E601502-F6EC-4EA8-B44B-4B9EA6D7D866}" srcOrd="0" destOrd="0" presId="urn:microsoft.com/office/officeart/2005/8/layout/hList1"/>
    <dgm:cxn modelId="{589E78CC-4609-4260-AF55-4F54F686AA7D}" type="presOf" srcId="{D732AF72-E6CE-4F66-AA85-DDD0FB21F855}" destId="{1265881D-609F-4D6A-ABEA-0CD1F9BA6171}" srcOrd="0" destOrd="0" presId="urn:microsoft.com/office/officeart/2005/8/layout/hList1"/>
    <dgm:cxn modelId="{9E248EDA-9331-495E-B94D-A0DD33B3CCF7}" type="presOf" srcId="{B605AA93-CEF1-447E-944D-F1BBCD7FAE5D}" destId="{C38C1CF4-2FF3-421D-95E4-020B575FEC79}" srcOrd="0" destOrd="0" presId="urn:microsoft.com/office/officeart/2005/8/layout/hList1"/>
    <dgm:cxn modelId="{C299EDF3-10DB-40E0-8F00-722553B1AC8E}" type="presOf" srcId="{8AA3D6BC-8B61-4B3F-A4FD-7B4093124D12}" destId="{369ECFA8-2D18-4C78-84A8-75B5ABA441D0}" srcOrd="0" destOrd="0" presId="urn:microsoft.com/office/officeart/2005/8/layout/hList1"/>
    <dgm:cxn modelId="{3BFD83FE-3468-4E26-9AEC-F47B55FE20A3}" srcId="{C2815F03-6F76-42BC-B160-877E1801DF0E}" destId="{D732AF72-E6CE-4F66-AA85-DDD0FB21F855}" srcOrd="0" destOrd="0" parTransId="{F0441DC3-A83E-4D79-8A90-9DD5CBE6B171}" sibTransId="{5DACDC92-AAD1-4CE4-9417-9E34269BB6C8}"/>
    <dgm:cxn modelId="{5C5022A0-0208-4898-AF6D-FDB06DDDD997}" type="presParOf" srcId="{C38C1CF4-2FF3-421D-95E4-020B575FEC79}" destId="{C938DAB4-23FD-4F81-BD42-224500865B61}" srcOrd="0" destOrd="0" presId="urn:microsoft.com/office/officeart/2005/8/layout/hList1"/>
    <dgm:cxn modelId="{E8FC6C65-0CDF-451F-BBEA-02059C1C6A1D}" type="presParOf" srcId="{C938DAB4-23FD-4F81-BD42-224500865B61}" destId="{369ECFA8-2D18-4C78-84A8-75B5ABA441D0}" srcOrd="0" destOrd="0" presId="urn:microsoft.com/office/officeart/2005/8/layout/hList1"/>
    <dgm:cxn modelId="{41316D9F-EE21-492B-B289-0274FAC087EE}" type="presParOf" srcId="{C938DAB4-23FD-4F81-BD42-224500865B61}" destId="{73ADF190-80E9-47C6-9A9F-7CD0673F94EB}" srcOrd="1" destOrd="0" presId="urn:microsoft.com/office/officeart/2005/8/layout/hList1"/>
    <dgm:cxn modelId="{14F125CC-A1C4-43C0-96BE-BD05F84E64BD}" type="presParOf" srcId="{C38C1CF4-2FF3-421D-95E4-020B575FEC79}" destId="{9A5E1D0F-90DB-469C-9285-50EEB15AF694}" srcOrd="1" destOrd="0" presId="urn:microsoft.com/office/officeart/2005/8/layout/hList1"/>
    <dgm:cxn modelId="{D3383535-6B19-4988-921A-3FD62501288B}" type="presParOf" srcId="{C38C1CF4-2FF3-421D-95E4-020B575FEC79}" destId="{BDDF9E8A-C474-48D8-9387-D2D37D453396}" srcOrd="2" destOrd="0" presId="urn:microsoft.com/office/officeart/2005/8/layout/hList1"/>
    <dgm:cxn modelId="{62C33249-8625-4386-81DE-E5CE7956D31E}" type="presParOf" srcId="{BDDF9E8A-C474-48D8-9387-D2D37D453396}" destId="{5E601502-F6EC-4EA8-B44B-4B9EA6D7D866}" srcOrd="0" destOrd="0" presId="urn:microsoft.com/office/officeart/2005/8/layout/hList1"/>
    <dgm:cxn modelId="{413436A0-7134-4009-8EBC-580EED59C565}" type="presParOf" srcId="{BDDF9E8A-C474-48D8-9387-D2D37D453396}" destId="{1265881D-609F-4D6A-ABEA-0CD1F9BA61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ECFA8-2D18-4C78-84A8-75B5ABA441D0}">
      <dsp:nvSpPr>
        <dsp:cNvPr id="0" name=""/>
        <dsp:cNvSpPr/>
      </dsp:nvSpPr>
      <dsp:spPr>
        <a:xfrm>
          <a:off x="42" y="150562"/>
          <a:ext cx="4059212" cy="518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Laporan</a:t>
          </a:r>
          <a:r>
            <a:rPr lang="en-US" sz="1800" kern="1200" dirty="0"/>
            <a:t> </a:t>
          </a:r>
          <a:r>
            <a:rPr lang="en-US" sz="1800" kern="1200" dirty="0" err="1"/>
            <a:t>Keuangan</a:t>
          </a:r>
          <a:endParaRPr lang="en-US" sz="1800" kern="1200" dirty="0"/>
        </a:p>
      </dsp:txBody>
      <dsp:txXfrm>
        <a:off x="42" y="150562"/>
        <a:ext cx="4059212" cy="518400"/>
      </dsp:txXfrm>
    </dsp:sp>
    <dsp:sp modelId="{73ADF190-80E9-47C6-9A9F-7CD0673F94EB}">
      <dsp:nvSpPr>
        <dsp:cNvPr id="0" name=""/>
        <dsp:cNvSpPr/>
      </dsp:nvSpPr>
      <dsp:spPr>
        <a:xfrm>
          <a:off x="42" y="668962"/>
          <a:ext cx="4059212" cy="407632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Sacara</a:t>
          </a:r>
          <a:r>
            <a:rPr lang="en-US" sz="1800" kern="1200" dirty="0"/>
            <a:t> </a:t>
          </a:r>
          <a:r>
            <a:rPr lang="en-US" sz="1800" kern="1200" dirty="0" err="1"/>
            <a:t>umum</a:t>
          </a:r>
          <a:r>
            <a:rPr lang="en-US" sz="1800" kern="1200" dirty="0"/>
            <a:t> </a:t>
          </a:r>
          <a:r>
            <a:rPr lang="en-US" sz="1800" kern="1200" dirty="0" err="1"/>
            <a:t>ada</a:t>
          </a:r>
          <a:r>
            <a:rPr lang="en-US" sz="1800" kern="1200" dirty="0"/>
            <a:t> </a:t>
          </a:r>
          <a:r>
            <a:rPr lang="en-US" sz="1800" kern="1200" dirty="0" err="1"/>
            <a:t>tiga</a:t>
          </a:r>
          <a:r>
            <a:rPr lang="en-US" sz="1800" kern="1200" dirty="0"/>
            <a:t> </a:t>
          </a:r>
          <a:r>
            <a:rPr lang="en-US" sz="1800" kern="1200" dirty="0" err="1"/>
            <a:t>bentuk</a:t>
          </a:r>
          <a:r>
            <a:rPr lang="en-US" sz="1800" kern="1200" dirty="0"/>
            <a:t> </a:t>
          </a:r>
          <a:r>
            <a:rPr lang="en-US" sz="1800" kern="1200" dirty="0" err="1"/>
            <a:t>laporan</a:t>
          </a:r>
          <a:r>
            <a:rPr lang="en-US" sz="1800" kern="1200" dirty="0"/>
            <a:t> </a:t>
          </a:r>
          <a:r>
            <a:rPr lang="en-US" sz="1800" kern="1200" dirty="0" err="1"/>
            <a:t>keuangan</a:t>
          </a:r>
          <a:r>
            <a:rPr lang="en-US" sz="1800" kern="1200" dirty="0"/>
            <a:t>, </a:t>
          </a:r>
          <a:r>
            <a:rPr lang="en-US" sz="1800" kern="1200" dirty="0" err="1"/>
            <a:t>yaitu</a:t>
          </a:r>
          <a:r>
            <a:rPr lang="en-US" sz="1800" kern="1200" dirty="0"/>
            <a:t> (1) </a:t>
          </a:r>
          <a:r>
            <a:rPr lang="en-US" sz="1800" kern="1200" dirty="0" err="1"/>
            <a:t>neraca</a:t>
          </a:r>
          <a:r>
            <a:rPr lang="en-US" sz="1800" kern="1200" dirty="0"/>
            <a:t>, (2) </a:t>
          </a:r>
          <a:r>
            <a:rPr lang="en-US" sz="1800" kern="1200" dirty="0" err="1"/>
            <a:t>laporan</a:t>
          </a:r>
          <a:r>
            <a:rPr lang="en-US" sz="1800" kern="1200" dirty="0"/>
            <a:t> </a:t>
          </a:r>
          <a:r>
            <a:rPr lang="en-US" sz="1800" kern="1200" dirty="0" err="1"/>
            <a:t>rugi-laba</a:t>
          </a:r>
          <a:r>
            <a:rPr lang="en-US" sz="1800" kern="1200" dirty="0"/>
            <a:t>, </a:t>
          </a:r>
          <a:r>
            <a:rPr lang="en-US" sz="1800" kern="1200" dirty="0" err="1"/>
            <a:t>dan</a:t>
          </a:r>
          <a:r>
            <a:rPr lang="en-US" sz="1800" kern="1200" dirty="0"/>
            <a:t> (3) </a:t>
          </a:r>
          <a:r>
            <a:rPr lang="en-US" sz="1800" kern="1200" dirty="0" err="1"/>
            <a:t>laporan</a:t>
          </a:r>
          <a:r>
            <a:rPr lang="en-US" sz="1800" kern="1200" dirty="0"/>
            <a:t> </a:t>
          </a:r>
          <a:r>
            <a:rPr lang="en-US" sz="1800" kern="1200" dirty="0" err="1"/>
            <a:t>aliran</a:t>
          </a:r>
          <a:r>
            <a:rPr lang="en-US" sz="1800" kern="1200" dirty="0"/>
            <a:t> </a:t>
          </a:r>
          <a:r>
            <a:rPr lang="en-US" sz="1800" kern="1200" dirty="0" err="1"/>
            <a:t>kas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Ketiga</a:t>
          </a:r>
          <a:r>
            <a:rPr lang="en-US" sz="1800" kern="1200" dirty="0"/>
            <a:t> </a:t>
          </a:r>
          <a:r>
            <a:rPr lang="en-US" sz="1800" kern="1200" dirty="0" err="1"/>
            <a:t>laporan</a:t>
          </a:r>
          <a:r>
            <a:rPr lang="en-US" sz="1800" kern="1200" dirty="0"/>
            <a:t> </a:t>
          </a:r>
          <a:r>
            <a:rPr lang="en-US" sz="1800" kern="1200" dirty="0" err="1"/>
            <a:t>tersebut</a:t>
          </a:r>
          <a:r>
            <a:rPr lang="en-US" sz="1800" kern="1200" dirty="0"/>
            <a:t> </a:t>
          </a:r>
          <a:r>
            <a:rPr lang="en-US" sz="1800" kern="1200" dirty="0" err="1"/>
            <a:t>mempunyai</a:t>
          </a:r>
          <a:r>
            <a:rPr lang="en-US" sz="1800" kern="1200" dirty="0"/>
            <a:t> </a:t>
          </a:r>
          <a:r>
            <a:rPr lang="en-US" sz="1800" kern="1200" dirty="0" err="1"/>
            <a:t>bentuk</a:t>
          </a:r>
          <a:r>
            <a:rPr lang="en-US" sz="1800" kern="1200" dirty="0"/>
            <a:t>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tujuan</a:t>
          </a:r>
          <a:r>
            <a:rPr lang="en-US" sz="1800" kern="1200" dirty="0"/>
            <a:t> </a:t>
          </a:r>
          <a:r>
            <a:rPr lang="en-US" sz="1800" kern="1200" dirty="0" err="1"/>
            <a:t>sendiri</a:t>
          </a:r>
          <a:r>
            <a:rPr lang="en-US" sz="1800" kern="1200" dirty="0"/>
            <a:t>, </a:t>
          </a:r>
          <a:r>
            <a:rPr lang="en-US" sz="1800" kern="1200" dirty="0" err="1"/>
            <a:t>meskipun</a:t>
          </a:r>
          <a:r>
            <a:rPr lang="en-US" sz="1800" kern="1200" dirty="0"/>
            <a:t> </a:t>
          </a:r>
          <a:r>
            <a:rPr lang="en-US" sz="1800" kern="1200" dirty="0" err="1"/>
            <a:t>ketiganya</a:t>
          </a:r>
          <a:r>
            <a:rPr lang="en-US" sz="1800" kern="1200" dirty="0"/>
            <a:t> </a:t>
          </a:r>
          <a:r>
            <a:rPr lang="en-US" sz="1800" kern="1200" dirty="0" err="1"/>
            <a:t>saling</a:t>
          </a:r>
          <a:r>
            <a:rPr lang="en-US" sz="1800" kern="1200" dirty="0"/>
            <a:t> </a:t>
          </a:r>
          <a:r>
            <a:rPr lang="en-US" sz="1800" kern="1200" dirty="0" err="1"/>
            <a:t>berkaitan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Laporan</a:t>
          </a:r>
          <a:r>
            <a:rPr lang="en-US" sz="1800" kern="1200" dirty="0"/>
            <a:t> </a:t>
          </a:r>
          <a:r>
            <a:rPr lang="en-US" sz="1800" kern="1200" dirty="0" err="1"/>
            <a:t>tersebut</a:t>
          </a:r>
          <a:r>
            <a:rPr lang="en-US" sz="1800" kern="1200" dirty="0"/>
            <a:t> </a:t>
          </a:r>
          <a:r>
            <a:rPr lang="en-US" sz="1800" kern="1200" dirty="0" err="1"/>
            <a:t>ditujukan</a:t>
          </a:r>
          <a:r>
            <a:rPr lang="en-US" sz="1800" kern="1200" dirty="0"/>
            <a:t>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memberi</a:t>
          </a:r>
          <a:r>
            <a:rPr lang="en-US" sz="1800" kern="1200" dirty="0"/>
            <a:t> </a:t>
          </a:r>
          <a:r>
            <a:rPr lang="en-US" sz="1800" kern="1200" dirty="0" err="1"/>
            <a:t>informasi</a:t>
          </a:r>
          <a:r>
            <a:rPr lang="en-US" sz="1800" kern="1200" dirty="0"/>
            <a:t> yang </a:t>
          </a:r>
          <a:r>
            <a:rPr lang="en-US" sz="1800" kern="1200" dirty="0" err="1"/>
            <a:t>relevan</a:t>
          </a:r>
          <a:r>
            <a:rPr lang="en-US" sz="1800" kern="1200" dirty="0"/>
            <a:t>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pengambilan</a:t>
          </a:r>
          <a:r>
            <a:rPr lang="en-US" sz="1800" kern="1200" dirty="0"/>
            <a:t> </a:t>
          </a:r>
          <a:r>
            <a:rPr lang="en-US" sz="1800" kern="1200" dirty="0" err="1"/>
            <a:t>keputusan</a:t>
          </a:r>
          <a:r>
            <a:rPr lang="en-US" sz="1800" kern="1200" dirty="0"/>
            <a:t> </a:t>
          </a:r>
          <a:r>
            <a:rPr lang="en-US" sz="1800" kern="1200" dirty="0" err="1"/>
            <a:t>kepada</a:t>
          </a:r>
          <a:r>
            <a:rPr lang="en-US" sz="1800" kern="1200" dirty="0"/>
            <a:t> </a:t>
          </a:r>
          <a:r>
            <a:rPr lang="en-US" sz="1800" kern="1200" dirty="0" err="1"/>
            <a:t>pembacanya</a:t>
          </a:r>
          <a:r>
            <a:rPr lang="en-US" sz="1800" kern="1200" dirty="0"/>
            <a:t>.</a:t>
          </a:r>
        </a:p>
      </dsp:txBody>
      <dsp:txXfrm>
        <a:off x="42" y="668962"/>
        <a:ext cx="4059212" cy="4076325"/>
      </dsp:txXfrm>
    </dsp:sp>
    <dsp:sp modelId="{5E601502-F6EC-4EA8-B44B-4B9EA6D7D866}">
      <dsp:nvSpPr>
        <dsp:cNvPr id="0" name=""/>
        <dsp:cNvSpPr/>
      </dsp:nvSpPr>
      <dsp:spPr>
        <a:xfrm>
          <a:off x="4627544" y="150562"/>
          <a:ext cx="4059212" cy="518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Analisis</a:t>
          </a:r>
          <a:r>
            <a:rPr lang="en-US" sz="1800" kern="1200" dirty="0"/>
            <a:t> </a:t>
          </a:r>
          <a:r>
            <a:rPr lang="en-US" sz="1800" kern="1200" dirty="0" err="1"/>
            <a:t>Laporan</a:t>
          </a:r>
          <a:r>
            <a:rPr lang="en-US" sz="1800" kern="1200" dirty="0"/>
            <a:t> </a:t>
          </a:r>
          <a:r>
            <a:rPr lang="en-US" sz="1800" kern="1200" dirty="0" err="1"/>
            <a:t>Keuangan</a:t>
          </a:r>
          <a:endParaRPr lang="en-US" sz="1800" kern="1200" dirty="0"/>
        </a:p>
      </dsp:txBody>
      <dsp:txXfrm>
        <a:off x="4627544" y="150562"/>
        <a:ext cx="4059212" cy="518400"/>
      </dsp:txXfrm>
    </dsp:sp>
    <dsp:sp modelId="{1265881D-609F-4D6A-ABEA-0CD1F9BA6171}">
      <dsp:nvSpPr>
        <dsp:cNvPr id="0" name=""/>
        <dsp:cNvSpPr/>
      </dsp:nvSpPr>
      <dsp:spPr>
        <a:xfrm>
          <a:off x="4627544" y="668962"/>
          <a:ext cx="4059212" cy="407632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Analisis</a:t>
          </a:r>
          <a:r>
            <a:rPr lang="en-US" sz="1800" kern="1200" dirty="0"/>
            <a:t> </a:t>
          </a:r>
          <a:r>
            <a:rPr lang="en-US" sz="1800" kern="1200" dirty="0" err="1"/>
            <a:t>rasio</a:t>
          </a:r>
          <a:r>
            <a:rPr lang="en-US" sz="1800" kern="1200" dirty="0"/>
            <a:t>: </a:t>
          </a:r>
          <a:r>
            <a:rPr lang="en-US" sz="1800" kern="1200" dirty="0" err="1"/>
            <a:t>bertujuan</a:t>
          </a:r>
          <a:r>
            <a:rPr lang="en-US" sz="1800" kern="1200" dirty="0"/>
            <a:t> </a:t>
          </a:r>
          <a:r>
            <a:rPr lang="en-US" sz="1800" kern="1200" dirty="0" err="1"/>
            <a:t>untuk</a:t>
          </a:r>
          <a:r>
            <a:rPr lang="en-US" sz="1800" kern="1200" dirty="0"/>
            <a:t> </a:t>
          </a:r>
          <a:r>
            <a:rPr lang="en-US" sz="1800" kern="1200" dirty="0" err="1"/>
            <a:t>menghilangkan</a:t>
          </a:r>
          <a:r>
            <a:rPr lang="en-US" sz="1800" kern="1200" dirty="0"/>
            <a:t> bias </a:t>
          </a:r>
          <a:r>
            <a:rPr lang="en-US" sz="1800" kern="1200" dirty="0" err="1"/>
            <a:t>ukuran</a:t>
          </a:r>
          <a:r>
            <a:rPr lang="en-US" sz="1800" kern="1200" dirty="0"/>
            <a:t> </a:t>
          </a:r>
          <a:r>
            <a:rPr lang="en-US" sz="1800" kern="1200" dirty="0" err="1"/>
            <a:t>semacam</a:t>
          </a:r>
          <a:r>
            <a:rPr lang="en-US" sz="1800" kern="1200" dirty="0"/>
            <a:t> </a:t>
          </a:r>
          <a:r>
            <a:rPr lang="en-US" sz="1800" kern="1200" dirty="0" err="1"/>
            <a:t>itu</a:t>
          </a:r>
          <a:r>
            <a:rPr lang="en-US" sz="1800" kern="1200" dirty="0"/>
            <a:t>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evaluasi</a:t>
          </a:r>
          <a:r>
            <a:rPr lang="en-US" sz="1800" kern="1200" dirty="0"/>
            <a:t> </a:t>
          </a:r>
          <a:r>
            <a:rPr lang="en-US" sz="1800" kern="1200" dirty="0" err="1"/>
            <a:t>prestasi</a:t>
          </a:r>
          <a:r>
            <a:rPr lang="en-US" sz="1800" kern="1200" dirty="0"/>
            <a:t> </a:t>
          </a:r>
          <a:r>
            <a:rPr lang="en-US" sz="1800" kern="1200" dirty="0" err="1"/>
            <a:t>keuangan</a:t>
          </a:r>
          <a:r>
            <a:rPr lang="en-US" sz="1800" kern="1200" dirty="0"/>
            <a:t> </a:t>
          </a:r>
          <a:r>
            <a:rPr lang="en-US" sz="1800" kern="1200" dirty="0" err="1"/>
            <a:t>organisasi</a:t>
          </a:r>
          <a:r>
            <a:rPr lang="en-US" sz="1800" kern="1200" dirty="0"/>
            <a:t>. Ada lima </a:t>
          </a:r>
          <a:r>
            <a:rPr lang="en-US" sz="1800" kern="1200" dirty="0" err="1"/>
            <a:t>kelompok</a:t>
          </a:r>
          <a:r>
            <a:rPr lang="en-US" sz="1800" kern="1200" dirty="0"/>
            <a:t> </a:t>
          </a:r>
          <a:r>
            <a:rPr lang="en-US" sz="1800" kern="1200" dirty="0" err="1"/>
            <a:t>analisis</a:t>
          </a:r>
          <a:r>
            <a:rPr lang="en-US" sz="1800" kern="1200" dirty="0"/>
            <a:t> </a:t>
          </a:r>
          <a:r>
            <a:rPr lang="en-US" sz="1800" kern="1200" dirty="0" err="1"/>
            <a:t>keuangan</a:t>
          </a:r>
          <a:r>
            <a:rPr lang="en-US" sz="1800" kern="1200" dirty="0"/>
            <a:t>, </a:t>
          </a:r>
          <a:r>
            <a:rPr lang="en-US" sz="1800" kern="1200" dirty="0" err="1"/>
            <a:t>yaitu</a:t>
          </a:r>
          <a:r>
            <a:rPr lang="en-US" sz="1800" kern="1200" dirty="0"/>
            <a:t> </a:t>
          </a:r>
          <a:r>
            <a:rPr lang="en-US" sz="1800" kern="1200" dirty="0" err="1"/>
            <a:t>rasio</a:t>
          </a:r>
          <a:r>
            <a:rPr lang="en-US" sz="1800" kern="1200" dirty="0"/>
            <a:t> </a:t>
          </a:r>
          <a:r>
            <a:rPr lang="en-US" sz="1800" kern="1200" dirty="0" err="1"/>
            <a:t>likuiditas</a:t>
          </a:r>
          <a:r>
            <a:rPr lang="en-US" sz="1800" kern="1200" dirty="0"/>
            <a:t>, </a:t>
          </a:r>
          <a:r>
            <a:rPr lang="en-US" sz="1800" kern="1200" dirty="0" err="1"/>
            <a:t>rasio</a:t>
          </a:r>
          <a:r>
            <a:rPr lang="en-US" sz="1800" kern="1200" dirty="0"/>
            <a:t> </a:t>
          </a:r>
          <a:r>
            <a:rPr lang="en-US" sz="1800" kern="1200" dirty="0" err="1"/>
            <a:t>solvabilitas</a:t>
          </a:r>
          <a:r>
            <a:rPr lang="en-US" sz="1800" kern="1200" dirty="0"/>
            <a:t>, </a:t>
          </a:r>
          <a:r>
            <a:rPr lang="en-US" sz="1800" kern="1200" dirty="0" err="1"/>
            <a:t>rasio</a:t>
          </a:r>
          <a:r>
            <a:rPr lang="en-US" sz="1800" kern="1200" dirty="0"/>
            <a:t> </a:t>
          </a:r>
          <a:r>
            <a:rPr lang="en-US" sz="1800" kern="1200" dirty="0" err="1"/>
            <a:t>aktivitas</a:t>
          </a:r>
          <a:r>
            <a:rPr lang="en-US" sz="1800" kern="1200" dirty="0"/>
            <a:t>, </a:t>
          </a:r>
          <a:r>
            <a:rPr lang="en-US" sz="1800" kern="1200" dirty="0" err="1"/>
            <a:t>rasio</a:t>
          </a:r>
          <a:r>
            <a:rPr lang="en-US" sz="1800" kern="1200" dirty="0"/>
            <a:t> </a:t>
          </a:r>
          <a:r>
            <a:rPr lang="en-US" sz="1800" kern="1200" dirty="0" err="1"/>
            <a:t>profitabilitas</a:t>
          </a:r>
          <a:r>
            <a:rPr lang="en-US" sz="1800" kern="1200" dirty="0"/>
            <a:t>, </a:t>
          </a:r>
          <a:r>
            <a:rPr lang="en-US" sz="1800" kern="1200" dirty="0" err="1"/>
            <a:t>dan</a:t>
          </a:r>
          <a:r>
            <a:rPr lang="en-US" sz="1800" kern="1200" dirty="0"/>
            <a:t> </a:t>
          </a:r>
          <a:r>
            <a:rPr lang="en-US" sz="1800" kern="1200" dirty="0" err="1"/>
            <a:t>rasio</a:t>
          </a:r>
          <a:r>
            <a:rPr lang="en-US" sz="1800" kern="1200" dirty="0"/>
            <a:t> </a:t>
          </a:r>
          <a:r>
            <a:rPr lang="en-US" sz="1800" kern="1200" dirty="0" err="1"/>
            <a:t>pasar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Perbandingan</a:t>
          </a:r>
          <a:r>
            <a:rPr lang="en-US" sz="1800" kern="1200" dirty="0"/>
            <a:t>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analisis</a:t>
          </a:r>
          <a:r>
            <a:rPr lang="en-US" sz="1800" kern="1200" dirty="0"/>
            <a:t> </a:t>
          </a:r>
          <a:r>
            <a:rPr lang="en-US" sz="1800" kern="1200" dirty="0" err="1"/>
            <a:t>keuangan</a:t>
          </a:r>
          <a:r>
            <a:rPr lang="en-US" sz="1800" kern="1200" dirty="0"/>
            <a:t>: </a:t>
          </a:r>
          <a:r>
            <a:rPr lang="en-US" sz="1800" kern="1200" dirty="0" err="1"/>
            <a:t>prestasi</a:t>
          </a:r>
          <a:r>
            <a:rPr lang="en-US" sz="1800" kern="1200" dirty="0"/>
            <a:t> </a:t>
          </a:r>
          <a:r>
            <a:rPr lang="en-US" sz="1800" kern="1200" dirty="0" err="1"/>
            <a:t>organisasi</a:t>
          </a:r>
          <a:r>
            <a:rPr lang="en-US" sz="1800" kern="1200" dirty="0"/>
            <a:t> </a:t>
          </a:r>
          <a:r>
            <a:rPr lang="en-US" sz="1800" kern="1200" dirty="0" err="1"/>
            <a:t>perlu</a:t>
          </a:r>
          <a:r>
            <a:rPr lang="en-US" sz="1800" kern="1200" dirty="0"/>
            <a:t> </a:t>
          </a:r>
          <a:r>
            <a:rPr lang="en-US" sz="1800" kern="1200" dirty="0" err="1"/>
            <a:t>dibandingkan</a:t>
          </a:r>
          <a:r>
            <a:rPr lang="en-US" sz="1800" kern="1200" dirty="0"/>
            <a:t>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standar</a:t>
          </a:r>
          <a:r>
            <a:rPr lang="en-US" sz="1800" kern="1200" dirty="0"/>
            <a:t> </a:t>
          </a:r>
          <a:r>
            <a:rPr lang="en-US" sz="1800" kern="1200" dirty="0" err="1"/>
            <a:t>tertentu</a:t>
          </a:r>
          <a:r>
            <a:rPr lang="en-US" sz="1800" kern="1200" dirty="0"/>
            <a:t>. Salah </a:t>
          </a:r>
          <a:r>
            <a:rPr lang="en-US" sz="1800" kern="1200" dirty="0" err="1"/>
            <a:t>satu</a:t>
          </a:r>
          <a:r>
            <a:rPr lang="en-US" sz="1800" kern="1200" dirty="0"/>
            <a:t> </a:t>
          </a:r>
          <a:r>
            <a:rPr lang="en-US" sz="1800" kern="1200" dirty="0" err="1"/>
            <a:t>standar</a:t>
          </a:r>
          <a:r>
            <a:rPr lang="en-US" sz="1800" kern="1200" dirty="0"/>
            <a:t> yang </a:t>
          </a:r>
          <a:r>
            <a:rPr lang="en-US" sz="1800" kern="1200" dirty="0" err="1"/>
            <a:t>dipakai</a:t>
          </a:r>
          <a:r>
            <a:rPr lang="en-US" sz="1800" kern="1200" dirty="0"/>
            <a:t> </a:t>
          </a:r>
          <a:r>
            <a:rPr lang="en-US" sz="1800" kern="1200" dirty="0" err="1"/>
            <a:t>adalah</a:t>
          </a:r>
          <a:r>
            <a:rPr lang="en-US" sz="1800" kern="1200" dirty="0"/>
            <a:t> rata-rata </a:t>
          </a:r>
          <a:r>
            <a:rPr lang="en-US" sz="1800" kern="1200" dirty="0" err="1"/>
            <a:t>industri</a:t>
          </a:r>
          <a:r>
            <a:rPr lang="en-US" sz="1800" kern="1200" dirty="0"/>
            <a:t>, </a:t>
          </a:r>
          <a:r>
            <a:rPr lang="en-US" sz="1800" kern="1200" dirty="0" err="1"/>
            <a:t>yaitu</a:t>
          </a:r>
          <a:r>
            <a:rPr lang="en-US" sz="1800" kern="1200" dirty="0"/>
            <a:t> rata-rata </a:t>
          </a:r>
          <a:r>
            <a:rPr lang="en-US" sz="1800" kern="1200" dirty="0" err="1"/>
            <a:t>angka</a:t>
          </a:r>
          <a:r>
            <a:rPr lang="en-US" sz="1800" kern="1200" dirty="0"/>
            <a:t> yang </a:t>
          </a:r>
          <a:r>
            <a:rPr lang="en-US" sz="1800" kern="1200" dirty="0" err="1"/>
            <a:t>dicapai</a:t>
          </a:r>
          <a:r>
            <a:rPr lang="en-US" sz="1800" kern="1200" dirty="0"/>
            <a:t> </a:t>
          </a:r>
          <a:r>
            <a:rPr lang="en-US" sz="1800" kern="1200" dirty="0" err="1"/>
            <a:t>oleh</a:t>
          </a:r>
          <a:r>
            <a:rPr lang="en-US" sz="1800" kern="1200" dirty="0"/>
            <a:t> </a:t>
          </a:r>
          <a:r>
            <a:rPr lang="en-US" sz="1800" kern="1200" dirty="0" err="1"/>
            <a:t>perusahaan</a:t>
          </a:r>
          <a:r>
            <a:rPr lang="en-US" sz="1800" kern="1200" dirty="0"/>
            <a:t> </a:t>
          </a:r>
          <a:r>
            <a:rPr lang="en-US" sz="1800" kern="1200" dirty="0" err="1"/>
            <a:t>dalam</a:t>
          </a:r>
          <a:r>
            <a:rPr lang="en-US" sz="1800" kern="1200" dirty="0"/>
            <a:t> </a:t>
          </a:r>
          <a:r>
            <a:rPr lang="en-US" sz="1800" kern="1200" dirty="0" err="1"/>
            <a:t>industri</a:t>
          </a:r>
          <a:r>
            <a:rPr lang="en-US" sz="1800" kern="1200" dirty="0"/>
            <a:t> </a:t>
          </a:r>
          <a:r>
            <a:rPr lang="en-US" sz="1800" kern="1200" dirty="0" err="1"/>
            <a:t>tertentu</a:t>
          </a:r>
          <a:r>
            <a:rPr lang="en-US" sz="1800" kern="1200" dirty="0"/>
            <a:t>.</a:t>
          </a:r>
        </a:p>
      </dsp:txBody>
      <dsp:txXfrm>
        <a:off x="4627544" y="668962"/>
        <a:ext cx="4059212" cy="4076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ECFA8-2D18-4C78-84A8-75B5ABA441D0}">
      <dsp:nvSpPr>
        <dsp:cNvPr id="0" name=""/>
        <dsp:cNvSpPr/>
      </dsp:nvSpPr>
      <dsp:spPr>
        <a:xfrm>
          <a:off x="26" y="94368"/>
          <a:ext cx="2492499" cy="6005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Penganggaran</a:t>
          </a:r>
          <a:endParaRPr lang="en-US" sz="1700" kern="1200" dirty="0"/>
        </a:p>
      </dsp:txBody>
      <dsp:txXfrm>
        <a:off x="26" y="94368"/>
        <a:ext cx="2492499" cy="600593"/>
      </dsp:txXfrm>
    </dsp:sp>
    <dsp:sp modelId="{73ADF190-80E9-47C6-9A9F-7CD0673F94EB}">
      <dsp:nvSpPr>
        <dsp:cNvPr id="0" name=""/>
        <dsp:cNvSpPr/>
      </dsp:nvSpPr>
      <dsp:spPr>
        <a:xfrm>
          <a:off x="26" y="694961"/>
          <a:ext cx="2492499" cy="41065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Proses </a:t>
          </a:r>
          <a:r>
            <a:rPr lang="en-US" sz="1700" kern="1200" dirty="0" err="1"/>
            <a:t>perencanaan</a:t>
          </a:r>
          <a:r>
            <a:rPr lang="en-US" sz="1700" kern="1200" dirty="0"/>
            <a:t> </a:t>
          </a:r>
          <a:r>
            <a:rPr lang="en-US" sz="1700" kern="1200" dirty="0" err="1"/>
            <a:t>aktivitas</a:t>
          </a:r>
          <a:r>
            <a:rPr lang="en-US" sz="1700" kern="1200" dirty="0"/>
            <a:t> </a:t>
          </a:r>
          <a:r>
            <a:rPr lang="en-US" sz="1700" kern="1200" dirty="0" err="1"/>
            <a:t>selama</a:t>
          </a:r>
          <a:r>
            <a:rPr lang="en-US" sz="1700" kern="1200" dirty="0"/>
            <a:t> </a:t>
          </a:r>
          <a:r>
            <a:rPr lang="en-US" sz="1700" kern="1200" dirty="0" err="1"/>
            <a:t>jangka</a:t>
          </a:r>
          <a:r>
            <a:rPr lang="en-US" sz="1700" kern="1200" dirty="0"/>
            <a:t> </a:t>
          </a:r>
          <a:r>
            <a:rPr lang="en-US" sz="1700" kern="1200" dirty="0" err="1"/>
            <a:t>waktu</a:t>
          </a:r>
          <a:r>
            <a:rPr lang="en-US" sz="1700" kern="1200" dirty="0"/>
            <a:t> </a:t>
          </a:r>
          <a:r>
            <a:rPr lang="en-US" sz="1700" kern="1200" dirty="0" err="1"/>
            <a:t>tertentu</a:t>
          </a:r>
          <a:r>
            <a:rPr lang="en-US" sz="1700" kern="1200" dirty="0"/>
            <a:t>, yang </a:t>
          </a:r>
          <a:r>
            <a:rPr lang="en-US" sz="1700" kern="1200" dirty="0" err="1"/>
            <a:t>dinyatakan</a:t>
          </a:r>
          <a:r>
            <a:rPr lang="en-US" sz="1700" kern="1200" dirty="0"/>
            <a:t> </a:t>
          </a:r>
          <a:r>
            <a:rPr lang="en-US" sz="1700" kern="1200" dirty="0" err="1"/>
            <a:t>dengan</a:t>
          </a:r>
          <a:r>
            <a:rPr lang="en-US" sz="1700" kern="1200" dirty="0"/>
            <a:t> </a:t>
          </a:r>
          <a:r>
            <a:rPr lang="en-US" sz="1700" kern="1200" dirty="0" err="1"/>
            <a:t>angka-angka</a:t>
          </a:r>
          <a:r>
            <a:rPr lang="en-US" sz="17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Tipe-tipe</a:t>
          </a:r>
          <a:r>
            <a:rPr lang="en-US" sz="1700" kern="1200" dirty="0"/>
            <a:t> </a:t>
          </a:r>
          <a:r>
            <a:rPr lang="en-US" sz="1700" kern="1200" dirty="0" err="1"/>
            <a:t>anggaran</a:t>
          </a:r>
          <a:r>
            <a:rPr lang="en-US" sz="1700" kern="1200" dirty="0"/>
            <a:t> </a:t>
          </a:r>
          <a:r>
            <a:rPr lang="en-US" sz="1700" kern="1200" dirty="0" err="1"/>
            <a:t>antara</a:t>
          </a:r>
          <a:r>
            <a:rPr lang="en-US" sz="1700" kern="1200" dirty="0"/>
            <a:t> lain: </a:t>
          </a:r>
          <a:r>
            <a:rPr lang="en-US" sz="1700" kern="1200" dirty="0" err="1"/>
            <a:t>anggaran</a:t>
          </a:r>
          <a:r>
            <a:rPr lang="en-US" sz="1700" kern="1200" dirty="0"/>
            <a:t> </a:t>
          </a:r>
          <a:r>
            <a:rPr lang="en-US" sz="1700" kern="1200" dirty="0" err="1"/>
            <a:t>operasional</a:t>
          </a:r>
          <a:r>
            <a:rPr lang="en-US" sz="1700" kern="1200" dirty="0"/>
            <a:t>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anggaran</a:t>
          </a:r>
          <a:r>
            <a:rPr lang="en-US" sz="1700" kern="1200" dirty="0"/>
            <a:t> </a:t>
          </a:r>
          <a:r>
            <a:rPr lang="en-US" sz="1700" kern="1200" dirty="0" err="1"/>
            <a:t>keuangan</a:t>
          </a:r>
          <a:r>
            <a:rPr lang="en-US" sz="17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Dalam</a:t>
          </a:r>
          <a:r>
            <a:rPr lang="en-US" sz="1700" kern="1200" dirty="0"/>
            <a:t> </a:t>
          </a:r>
          <a:r>
            <a:rPr lang="en-US" sz="1700" kern="1200" dirty="0" err="1"/>
            <a:t>perencanaan</a:t>
          </a:r>
          <a:r>
            <a:rPr lang="en-US" sz="1700" kern="1200" dirty="0"/>
            <a:t> </a:t>
          </a:r>
          <a:r>
            <a:rPr lang="en-US" sz="1700" kern="1200" dirty="0" err="1"/>
            <a:t>anggaran</a:t>
          </a:r>
          <a:r>
            <a:rPr lang="en-US" sz="1700" kern="1200" dirty="0"/>
            <a:t>, </a:t>
          </a:r>
          <a:r>
            <a:rPr lang="en-US" sz="1700" kern="1200" dirty="0" err="1"/>
            <a:t>ada</a:t>
          </a:r>
          <a:r>
            <a:rPr lang="en-US" sz="1700" kern="1200" dirty="0"/>
            <a:t> </a:t>
          </a:r>
          <a:r>
            <a:rPr lang="en-US" sz="1700" kern="1200" dirty="0" err="1"/>
            <a:t>tiga</a:t>
          </a:r>
          <a:r>
            <a:rPr lang="en-US" sz="1700" kern="1200" dirty="0"/>
            <a:t> </a:t>
          </a:r>
          <a:r>
            <a:rPr lang="en-US" sz="1700" kern="1200" dirty="0" err="1"/>
            <a:t>jenis</a:t>
          </a:r>
          <a:r>
            <a:rPr lang="en-US" sz="1700" kern="1200" dirty="0"/>
            <a:t> </a:t>
          </a:r>
          <a:r>
            <a:rPr lang="en-US" sz="1700" kern="1200" dirty="0" err="1"/>
            <a:t>biaya</a:t>
          </a:r>
          <a:r>
            <a:rPr lang="en-US" sz="1700" kern="1200" dirty="0"/>
            <a:t> yang </a:t>
          </a:r>
          <a:r>
            <a:rPr lang="en-US" sz="1700" kern="1200" dirty="0" err="1"/>
            <a:t>harus</a:t>
          </a:r>
          <a:r>
            <a:rPr lang="en-US" sz="1700" kern="1200" dirty="0"/>
            <a:t> </a:t>
          </a:r>
          <a:r>
            <a:rPr lang="en-US" sz="1700" kern="1200" dirty="0" err="1"/>
            <a:t>diperhitungkan</a:t>
          </a:r>
          <a:r>
            <a:rPr lang="en-US" sz="1700" kern="1200" dirty="0"/>
            <a:t>: </a:t>
          </a:r>
          <a:r>
            <a:rPr lang="en-US" sz="1700" kern="1200" dirty="0" err="1"/>
            <a:t>biaya</a:t>
          </a:r>
          <a:r>
            <a:rPr lang="en-US" sz="1700" kern="1200" dirty="0"/>
            <a:t> </a:t>
          </a:r>
          <a:r>
            <a:rPr lang="en-US" sz="1700" kern="1200" dirty="0" err="1"/>
            <a:t>tetap</a:t>
          </a:r>
          <a:r>
            <a:rPr lang="en-US" sz="1700" kern="1200" dirty="0"/>
            <a:t>, </a:t>
          </a:r>
          <a:r>
            <a:rPr lang="en-US" sz="1700" kern="1200" dirty="0" err="1"/>
            <a:t>biaya</a:t>
          </a:r>
          <a:r>
            <a:rPr lang="en-US" sz="1700" kern="1200" dirty="0"/>
            <a:t> variable,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biaya</a:t>
          </a:r>
          <a:r>
            <a:rPr lang="en-US" sz="1700" kern="1200" dirty="0"/>
            <a:t> semi-variable.</a:t>
          </a:r>
        </a:p>
      </dsp:txBody>
      <dsp:txXfrm>
        <a:off x="26" y="694961"/>
        <a:ext cx="2492499" cy="4106520"/>
      </dsp:txXfrm>
    </dsp:sp>
    <dsp:sp modelId="{5E601502-F6EC-4EA8-B44B-4B9EA6D7D866}">
      <dsp:nvSpPr>
        <dsp:cNvPr id="0" name=""/>
        <dsp:cNvSpPr/>
      </dsp:nvSpPr>
      <dsp:spPr>
        <a:xfrm>
          <a:off x="2841474" y="94368"/>
          <a:ext cx="2492499" cy="6005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Pemeriksaan</a:t>
          </a:r>
          <a:r>
            <a:rPr lang="en-US" sz="1700" kern="1200" dirty="0"/>
            <a:t> </a:t>
          </a:r>
          <a:r>
            <a:rPr lang="en-US" sz="1700" kern="1200" dirty="0" err="1"/>
            <a:t>Keuangan</a:t>
          </a:r>
          <a:endParaRPr lang="en-US" sz="1700" kern="1200" dirty="0"/>
        </a:p>
      </dsp:txBody>
      <dsp:txXfrm>
        <a:off x="2841474" y="94368"/>
        <a:ext cx="2492499" cy="600593"/>
      </dsp:txXfrm>
    </dsp:sp>
    <dsp:sp modelId="{1265881D-609F-4D6A-ABEA-0CD1F9BA6171}">
      <dsp:nvSpPr>
        <dsp:cNvPr id="0" name=""/>
        <dsp:cNvSpPr/>
      </dsp:nvSpPr>
      <dsp:spPr>
        <a:xfrm>
          <a:off x="2841474" y="694961"/>
          <a:ext cx="2492499" cy="410652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Ada </a:t>
          </a:r>
          <a:r>
            <a:rPr lang="en-US" sz="1700" kern="1200" dirty="0" err="1"/>
            <a:t>dua</a:t>
          </a:r>
          <a:r>
            <a:rPr lang="en-US" sz="1700" kern="1200" dirty="0"/>
            <a:t> </a:t>
          </a:r>
          <a:r>
            <a:rPr lang="en-US" sz="1700" kern="1200" dirty="0" err="1"/>
            <a:t>jenis</a:t>
          </a:r>
          <a:r>
            <a:rPr lang="en-US" sz="1700" kern="1200" dirty="0"/>
            <a:t> </a:t>
          </a:r>
          <a:r>
            <a:rPr lang="en-US" sz="1700" kern="1200" dirty="0" err="1"/>
            <a:t>pemeriksaan</a:t>
          </a:r>
          <a:r>
            <a:rPr lang="en-US" sz="1700" kern="1200" dirty="0"/>
            <a:t> </a:t>
          </a:r>
          <a:r>
            <a:rPr lang="en-US" sz="1700" kern="1200" dirty="0" err="1"/>
            <a:t>keuangan</a:t>
          </a:r>
          <a:r>
            <a:rPr lang="en-US" sz="1700" kern="1200" dirty="0"/>
            <a:t>: </a:t>
          </a:r>
          <a:r>
            <a:rPr lang="en-US" sz="1700" kern="1200" dirty="0" err="1"/>
            <a:t>pemeriksaan</a:t>
          </a:r>
          <a:r>
            <a:rPr lang="en-US" sz="1700" kern="1200" dirty="0"/>
            <a:t> </a:t>
          </a:r>
          <a:r>
            <a:rPr lang="en-US" sz="1700" kern="1200" dirty="0" err="1"/>
            <a:t>keuangan</a:t>
          </a:r>
          <a:r>
            <a:rPr lang="en-US" sz="1700" kern="1200" dirty="0"/>
            <a:t> </a:t>
          </a:r>
          <a:r>
            <a:rPr lang="en-US" sz="1700" kern="1200" dirty="0" err="1"/>
            <a:t>eksternal</a:t>
          </a:r>
          <a:r>
            <a:rPr lang="en-US" sz="1700" kern="1200" dirty="0"/>
            <a:t>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pemeriksaan</a:t>
          </a:r>
          <a:r>
            <a:rPr lang="en-US" sz="1700" kern="1200" dirty="0"/>
            <a:t> </a:t>
          </a:r>
          <a:r>
            <a:rPr lang="en-US" sz="1700" kern="1200" dirty="0" err="1"/>
            <a:t>keuangan</a:t>
          </a:r>
          <a:r>
            <a:rPr lang="en-US" sz="1700" kern="1200" dirty="0"/>
            <a:t> internal.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Perbedaan</a:t>
          </a:r>
          <a:r>
            <a:rPr lang="en-US" sz="1700" kern="1200" dirty="0"/>
            <a:t> </a:t>
          </a:r>
          <a:r>
            <a:rPr lang="en-US" sz="1700" kern="1200" dirty="0" err="1"/>
            <a:t>antara</a:t>
          </a:r>
          <a:r>
            <a:rPr lang="en-US" sz="1700" kern="1200" dirty="0"/>
            <a:t> </a:t>
          </a:r>
          <a:r>
            <a:rPr lang="en-US" sz="1700" kern="1200" dirty="0" err="1"/>
            <a:t>akuntansi</a:t>
          </a:r>
          <a:r>
            <a:rPr lang="en-US" sz="1700" kern="1200" dirty="0"/>
            <a:t> </a:t>
          </a:r>
          <a:r>
            <a:rPr lang="en-US" sz="1700" kern="1200" dirty="0" err="1"/>
            <a:t>keuangan</a:t>
          </a:r>
          <a:r>
            <a:rPr lang="en-US" sz="1700" kern="1200" dirty="0"/>
            <a:t> internal </a:t>
          </a:r>
          <a:r>
            <a:rPr lang="en-US" sz="1700" kern="1200" dirty="0" err="1"/>
            <a:t>dan</a:t>
          </a:r>
          <a:r>
            <a:rPr lang="en-US" sz="1700" kern="1200" dirty="0"/>
            <a:t> </a:t>
          </a:r>
          <a:r>
            <a:rPr lang="en-US" sz="1700" kern="1200" dirty="0" err="1"/>
            <a:t>eksternal</a:t>
          </a:r>
          <a:r>
            <a:rPr lang="en-US" sz="1700" kern="1200" dirty="0"/>
            <a:t> </a:t>
          </a:r>
          <a:r>
            <a:rPr lang="en-US" sz="1700" kern="1200" dirty="0" err="1"/>
            <a:t>dapat</a:t>
          </a:r>
          <a:r>
            <a:rPr lang="en-US" sz="1700" kern="1200" dirty="0"/>
            <a:t> </a:t>
          </a:r>
          <a:r>
            <a:rPr lang="en-US" sz="1700" kern="1200" dirty="0" err="1"/>
            <a:t>dilihat</a:t>
          </a:r>
          <a:r>
            <a:rPr lang="en-US" sz="1700" kern="1200" dirty="0"/>
            <a:t> </a:t>
          </a:r>
          <a:r>
            <a:rPr lang="en-US" sz="1700" kern="1200" dirty="0" err="1"/>
            <a:t>pada</a:t>
          </a:r>
          <a:r>
            <a:rPr lang="en-US" sz="1700" kern="1200" dirty="0"/>
            <a:t> </a:t>
          </a:r>
          <a:r>
            <a:rPr lang="en-US" sz="1700" kern="1200" dirty="0" err="1"/>
            <a:t>gambar</a:t>
          </a:r>
          <a:r>
            <a:rPr lang="en-US" sz="1700" kern="1200" dirty="0"/>
            <a:t>.</a:t>
          </a:r>
        </a:p>
      </dsp:txBody>
      <dsp:txXfrm>
        <a:off x="2841474" y="694961"/>
        <a:ext cx="2492499" cy="4106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35A5D-6BCC-4FBC-AAD1-6272B2FF161F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D909-A393-4091-AC80-551B77336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D909-A393-4091-AC80-551B77336C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4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09" y="1875234"/>
            <a:ext cx="7358063" cy="1580555"/>
          </a:xfrm>
        </p:spPr>
        <p:txBody>
          <a:bodyPr/>
          <a:lstStyle>
            <a:lvl1pPr>
              <a:defRPr sz="25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824" y="4607719"/>
            <a:ext cx="6400354" cy="1031379"/>
          </a:xfr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3598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42"/>
      </p:ext>
    </p:extLst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581399"/>
      </p:ext>
    </p:extLst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F201FDB-90F1-4140-A6C0-F8E3D0948D8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F2D78196-0BE8-41B6-80E5-B93DE4582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4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70" y="178594"/>
            <a:ext cx="73580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0" y="1946673"/>
            <a:ext cx="7358063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82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4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88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2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76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1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31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643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155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667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108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54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899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43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143000" y="1979976"/>
            <a:ext cx="739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MATA KULIAH:</a:t>
            </a:r>
          </a:p>
          <a:p>
            <a:pPr algn="ctr"/>
            <a:r>
              <a:rPr lang="en-US" sz="4000" b="1" dirty="0"/>
              <a:t> MANAJEMEN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800" y="428499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Prof. Dr. Asri Laksmi Riani, M.S </a:t>
            </a:r>
            <a:endParaRPr lang="en-US" sz="2400" b="1" dirty="0"/>
          </a:p>
          <a:p>
            <a:pPr algn="ctr"/>
            <a:r>
              <a:rPr lang="en-US" sz="2800" b="1" dirty="0"/>
              <a:t>JURUSAN MANAJEMEN</a:t>
            </a:r>
          </a:p>
          <a:p>
            <a:pPr algn="ctr"/>
            <a:r>
              <a:rPr lang="en-US" sz="2800" b="1" dirty="0"/>
              <a:t>FAKULTAS EKONOMI UNIVERSITAS TERBUKA</a:t>
            </a:r>
          </a:p>
        </p:txBody>
      </p:sp>
    </p:spTree>
    <p:extLst>
      <p:ext uri="{BB962C8B-B14F-4D97-AF65-F5344CB8AC3E}">
        <p14:creationId xmlns:p14="http://schemas.microsoft.com/office/powerpoint/2010/main" val="206797647"/>
      </p:ext>
    </p:extLst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MANAJEMEN KUALITAS TOTAL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2209800"/>
            <a:ext cx="7978140" cy="4114799"/>
          </a:xfrm>
        </p:spPr>
        <p:txBody>
          <a:bodyPr/>
          <a:lstStyle/>
          <a:p>
            <a:r>
              <a:rPr lang="en-US" dirty="0"/>
              <a:t>MANAJEMEN KUALITAS TOTAL,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.</a:t>
            </a:r>
          </a:p>
          <a:p>
            <a:r>
              <a:rPr lang="en-US" dirty="0"/>
              <a:t>MANAJEMEN KUALITAS TOTAL: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1). </a:t>
            </a:r>
            <a:r>
              <a:rPr lang="en-US" dirty="0" err="1"/>
              <a:t>Komitmen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, 2).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3). </a:t>
            </a:r>
            <a:r>
              <a:rPr lang="en-US" dirty="0" err="1"/>
              <a:t>Teknologi</a:t>
            </a:r>
            <a:r>
              <a:rPr lang="en-US" dirty="0"/>
              <a:t>, 4). </a:t>
            </a:r>
            <a:r>
              <a:rPr lang="en-US" dirty="0" err="1"/>
              <a:t>Bahan</a:t>
            </a:r>
            <a:r>
              <a:rPr lang="en-US" dirty="0"/>
              <a:t>, 5). </a:t>
            </a:r>
            <a:r>
              <a:rPr lang="en-US" dirty="0" err="1"/>
              <a:t>Metode</a:t>
            </a:r>
            <a:r>
              <a:rPr lang="en-US" dirty="0"/>
              <a:t>.</a:t>
            </a:r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06546"/>
      </p:ext>
    </p:extLst>
  </p:cSld>
  <p:clrMapOvr>
    <a:masterClrMapping/>
  </p:clrMapOvr>
  <p:transition spd="med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4030" y="2136338"/>
            <a:ext cx="577594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TRIMAKASIH 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DAN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SELAMAT BELAJAR</a:t>
            </a:r>
          </a:p>
        </p:txBody>
      </p:sp>
    </p:spTree>
  </p:cSld>
  <p:clrMapOvr>
    <a:masterClrMapping/>
  </p:clrMapOvr>
  <p:transition spd="med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i="1" dirty="0"/>
              <a:t>PERTEMUAN V</a:t>
            </a:r>
            <a:r>
              <a:rPr lang="en-US" sz="3200" dirty="0"/>
              <a:t>: PENGENDALIAN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4038599"/>
          </a:xfrm>
        </p:spPr>
        <p:txBody>
          <a:bodyPr/>
          <a:lstStyle/>
          <a:p>
            <a:pPr marL="187507" indent="0">
              <a:buNone/>
            </a:pPr>
            <a:r>
              <a:rPr lang="en-US" dirty="0"/>
              <a:t>	</a:t>
            </a:r>
            <a:r>
              <a:rPr lang="en-US" b="1" dirty="0"/>
              <a:t>POKOK BAHASAN</a:t>
            </a:r>
          </a:p>
          <a:p>
            <a:r>
              <a:rPr lang="en-US" dirty="0"/>
              <a:t>PENGENDALIAN KEUANGAN</a:t>
            </a:r>
          </a:p>
          <a:p>
            <a:r>
              <a:rPr lang="en-US" dirty="0"/>
              <a:t>MANAJEMEN RANTAI NILAI DAN MANAJEMEN OPERASI</a:t>
            </a:r>
          </a:p>
          <a:p>
            <a:r>
              <a:rPr lang="en-US" dirty="0"/>
              <a:t>MANAJEMEN KUALITAS TOTAL</a:t>
            </a:r>
          </a:p>
        </p:txBody>
      </p:sp>
    </p:spTree>
    <p:extLst>
      <p:ext uri="{BB962C8B-B14F-4D97-AF65-F5344CB8AC3E}">
        <p14:creationId xmlns:p14="http://schemas.microsoft.com/office/powerpoint/2010/main" val="3184753879"/>
      </p:ext>
    </p:extLst>
  </p:cSld>
  <p:clrMapOvr>
    <a:masterClrMapping/>
  </p:clrMapOvr>
  <p:transition spd="med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964406"/>
          </a:xfrm>
        </p:spPr>
        <p:txBody>
          <a:bodyPr/>
          <a:lstStyle/>
          <a:p>
            <a:pPr algn="r"/>
            <a:r>
              <a:rPr lang="en-US" sz="3200" dirty="0"/>
              <a:t>DEFINISI &amp; PENTINGNYA PENGENDALIAN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799" y="1524000"/>
            <a:ext cx="8686801" cy="4953000"/>
          </a:xfrm>
        </p:spPr>
        <p:txBody>
          <a:bodyPr/>
          <a:lstStyle/>
          <a:p>
            <a:r>
              <a:rPr lang="en-US" dirty="0" err="1"/>
              <a:t>Pengendalian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. </a:t>
            </a:r>
          </a:p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sistematik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yang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,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(</a:t>
            </a:r>
            <a:r>
              <a:rPr lang="en-US" dirty="0" err="1"/>
              <a:t>signifikan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paling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5150957"/>
      </p:ext>
    </p:extLst>
  </p:cSld>
  <p:clrMapOvr>
    <a:masterClrMapping/>
  </p:clrMapOvr>
  <p:transition spd="med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78594"/>
            <a:ext cx="6422233" cy="1040606"/>
          </a:xfrm>
        </p:spPr>
        <p:txBody>
          <a:bodyPr/>
          <a:lstStyle/>
          <a:p>
            <a:pPr algn="r"/>
            <a:r>
              <a:rPr lang="en-US" sz="3200" dirty="0"/>
              <a:t>DERAJAD &amp; TIPE PENGENDALIAN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600201"/>
            <a:ext cx="8001000" cy="4364832"/>
          </a:xfrm>
        </p:spPr>
        <p:txBody>
          <a:bodyPr/>
          <a:lstStyle/>
          <a:p>
            <a:r>
              <a:rPr lang="en-US" dirty="0"/>
              <a:t>DERAJAD PENGENDALIAN: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. </a:t>
            </a:r>
            <a:r>
              <a:rPr lang="en-US" dirty="0" err="1"/>
              <a:t>Derajat</a:t>
            </a:r>
            <a:r>
              <a:rPr lang="en-US" dirty="0"/>
              <a:t> yang optimum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kreativitas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motivasi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di lain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TIPE-TIPE PENGENDALIAN: 1).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</a:t>
            </a:r>
            <a:r>
              <a:rPr lang="en-US" i="1" dirty="0"/>
              <a:t>(Feedforward control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steering control), 2).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i="1" dirty="0"/>
              <a:t>Concurrent (Yes/No), 3).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i="1" dirty="0"/>
              <a:t> (Post-Action Control)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38411"/>
      </p:ext>
    </p:extLst>
  </p:cSld>
  <p:clrMapOvr>
    <a:masterClrMapping/>
  </p:clrMapOvr>
  <p:transition spd="med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78594"/>
            <a:ext cx="6858000" cy="1116806"/>
          </a:xfrm>
        </p:spPr>
        <p:txBody>
          <a:bodyPr/>
          <a:lstStyle/>
          <a:p>
            <a:pPr algn="r"/>
            <a:r>
              <a:rPr lang="en-US" sz="3200" dirty="0"/>
              <a:t>DESAIN SISTEM PENGENDALIAN &amp; METODE PENGAWASAN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800600"/>
          </a:xfrm>
        </p:spPr>
        <p:txBody>
          <a:bodyPr/>
          <a:lstStyle/>
          <a:p>
            <a:r>
              <a:rPr lang="en-US" dirty="0"/>
              <a:t>TITIK PENGENDALIAN STRATEGIS , </a:t>
            </a:r>
            <a:r>
              <a:rPr lang="en-US" dirty="0" err="1"/>
              <a:t>meliputi</a:t>
            </a:r>
            <a:r>
              <a:rPr lang="en-US" dirty="0"/>
              <a:t>: </a:t>
            </a:r>
          </a:p>
          <a:p>
            <a:pPr marL="187507" indent="0">
              <a:buNone/>
            </a:pPr>
            <a:r>
              <a:rPr lang="en-US" dirty="0"/>
              <a:t>1). </a:t>
            </a:r>
            <a:r>
              <a:rPr lang="en-US" dirty="0" err="1"/>
              <a:t>Prestasi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i="1" dirty="0"/>
              <a:t>(Key Performance Area), </a:t>
            </a:r>
          </a:p>
          <a:p>
            <a:pPr marL="187507" indent="0">
              <a:buNone/>
            </a:pPr>
            <a:r>
              <a:rPr lang="en-US" i="1" dirty="0"/>
              <a:t>2).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, </a:t>
            </a:r>
          </a:p>
          <a:p>
            <a:r>
              <a:rPr lang="en-US" dirty="0"/>
              <a:t>METODE PENGAWASAN: </a:t>
            </a:r>
          </a:p>
          <a:p>
            <a:pPr marL="187507" indent="0">
              <a:buNone/>
            </a:pPr>
            <a:r>
              <a:rPr lang="en-US" dirty="0"/>
              <a:t>1). </a:t>
            </a:r>
            <a:r>
              <a:rPr lang="en-US" dirty="0" err="1"/>
              <a:t>Pengawasan</a:t>
            </a:r>
            <a:r>
              <a:rPr lang="en-US" dirty="0"/>
              <a:t> Non-</a:t>
            </a:r>
            <a:r>
              <a:rPr lang="en-US" dirty="0" err="1"/>
              <a:t>Kuantitatif</a:t>
            </a:r>
            <a:r>
              <a:rPr lang="en-US" dirty="0"/>
              <a:t>, </a:t>
            </a:r>
          </a:p>
          <a:p>
            <a:pPr marL="187507" indent="0">
              <a:buNone/>
            </a:pPr>
            <a:r>
              <a:rPr lang="en-US" dirty="0"/>
              <a:t>2). </a:t>
            </a:r>
            <a:r>
              <a:rPr lang="en-US" dirty="0" err="1"/>
              <a:t>Pengawasan</a:t>
            </a:r>
            <a:r>
              <a:rPr lang="en-US" dirty="0"/>
              <a:t> </a:t>
            </a:r>
            <a:r>
              <a:rPr lang="en-US" dirty="0" err="1"/>
              <a:t>Kuantitatif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27481"/>
      </p:ext>
    </p:extLst>
  </p:cSld>
  <p:clrMapOvr>
    <a:masterClrMapping/>
  </p:clrMapOvr>
  <p:transition spd="med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41514"/>
            <a:ext cx="7358063" cy="1597991"/>
          </a:xfrm>
        </p:spPr>
        <p:txBody>
          <a:bodyPr/>
          <a:lstStyle/>
          <a:p>
            <a:pPr algn="r"/>
            <a:r>
              <a:rPr lang="en-US" sz="3200" dirty="0"/>
              <a:t>PENGAWASAN EFEKTIF &amp; PERLAWANAN TERHADAP PENGAWASAN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057400"/>
            <a:ext cx="8382000" cy="4514427"/>
          </a:xfrm>
        </p:spPr>
        <p:txBody>
          <a:bodyPr/>
          <a:lstStyle/>
          <a:p>
            <a:r>
              <a:rPr lang="en-US" dirty="0"/>
              <a:t>PENGAWASAN EFEKTIF: 1).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2).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, 3). </a:t>
            </a:r>
            <a:r>
              <a:rPr lang="en-US" dirty="0" err="1"/>
              <a:t>Ekonomi</a:t>
            </a:r>
            <a:r>
              <a:rPr lang="en-US" dirty="0"/>
              <a:t>, 4). </a:t>
            </a:r>
            <a:r>
              <a:rPr lang="en-US" dirty="0" err="1"/>
              <a:t>Akurat</a:t>
            </a:r>
            <a:r>
              <a:rPr lang="en-US" dirty="0"/>
              <a:t>, 5).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6). </a:t>
            </a:r>
            <a:r>
              <a:rPr lang="en-US" dirty="0" err="1"/>
              <a:t>Fleksibel</a:t>
            </a:r>
            <a:r>
              <a:rPr lang="en-US" dirty="0"/>
              <a:t>, 7). </a:t>
            </a:r>
            <a:r>
              <a:rPr lang="en-US" dirty="0" err="1"/>
              <a:t>Obyektif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, 8).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, 9). </a:t>
            </a:r>
            <a:r>
              <a:rPr lang="en-US" dirty="0" err="1"/>
              <a:t>Memfokuskan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PERLAWANAN TERHADAP PENGAWASAN: 1).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Perlawanan</a:t>
            </a:r>
            <a:r>
              <a:rPr lang="en-US" dirty="0"/>
              <a:t>, 2).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perlawanan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, 3). </a:t>
            </a:r>
          </a:p>
          <a:p>
            <a:endParaRPr lang="en-US" dirty="0"/>
          </a:p>
          <a:p>
            <a:pPr marL="187507" indent="0">
              <a:buNone/>
            </a:pPr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2504937"/>
      </p:ext>
    </p:extLst>
  </p:cSld>
  <p:clrMapOvr>
    <a:masterClrMapping/>
  </p:clrMapOvr>
  <p:transition spd="med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0"/>
            <a:ext cx="6400800" cy="762000"/>
          </a:xfrm>
        </p:spPr>
        <p:txBody>
          <a:bodyPr/>
          <a:lstStyle/>
          <a:p>
            <a:pPr algn="r"/>
            <a:r>
              <a:rPr lang="en-US" sz="3200" dirty="0"/>
              <a:t>PENGENDALIAN KEUANGAN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353298"/>
              </p:ext>
            </p:extLst>
          </p:nvPr>
        </p:nvGraphicFramePr>
        <p:xfrm>
          <a:off x="152400" y="1676400"/>
          <a:ext cx="86868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949744"/>
      </p:ext>
    </p:extLst>
  </p:cSld>
  <p:clrMapOvr>
    <a:masterClrMapping/>
  </p:clrMapOvr>
  <p:transition spd="med"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0"/>
            <a:ext cx="6400800" cy="762000"/>
          </a:xfrm>
        </p:spPr>
        <p:txBody>
          <a:bodyPr/>
          <a:lstStyle/>
          <a:p>
            <a:pPr algn="r"/>
            <a:r>
              <a:rPr lang="en-US" sz="3200" dirty="0"/>
              <a:t>PENGENDALIAN KEUANGAN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423294"/>
              </p:ext>
            </p:extLst>
          </p:nvPr>
        </p:nvGraphicFramePr>
        <p:xfrm>
          <a:off x="76200" y="1658331"/>
          <a:ext cx="5334000" cy="4895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2590800"/>
            <a:ext cx="3620282" cy="209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30156"/>
      </p:ext>
    </p:extLst>
  </p:cSld>
  <p:clrMapOvr>
    <a:masterClrMapping/>
  </p:clrMapOvr>
  <p:transition spd="med"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1040606"/>
          </a:xfrm>
        </p:spPr>
        <p:txBody>
          <a:bodyPr/>
          <a:lstStyle/>
          <a:p>
            <a:pPr algn="r"/>
            <a:r>
              <a:rPr lang="en-US" sz="3200" dirty="0"/>
              <a:t>MANAJEMEN RANTAI NILAI &amp; MANAJEMEN OPERASI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991600" cy="4876799"/>
          </a:xfrm>
        </p:spPr>
        <p:txBody>
          <a:bodyPr/>
          <a:lstStyle/>
          <a:p>
            <a:pPr lvl="0"/>
            <a:r>
              <a:rPr lang="en-US" dirty="0"/>
              <a:t>MANAJEMEN RANTAI NILAI (</a:t>
            </a:r>
            <a:r>
              <a:rPr lang="en-US" i="1" dirty="0"/>
              <a:t>VALUE CHAIN MANAGEMENT</a:t>
            </a:r>
            <a:r>
              <a:rPr lang="en-US" dirty="0"/>
              <a:t>):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set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transformasi</a:t>
            </a:r>
            <a:r>
              <a:rPr lang="en-US" dirty="0"/>
              <a:t> </a:t>
            </a:r>
            <a:r>
              <a:rPr lang="en-US" i="1" dirty="0"/>
              <a:t>input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output</a:t>
            </a:r>
            <a:r>
              <a:rPr lang="en-US" dirty="0"/>
              <a:t>. </a:t>
            </a:r>
          </a:p>
          <a:p>
            <a:r>
              <a:rPr lang="en-US" dirty="0"/>
              <a:t>SISTEM MANAJEMEN OPERASI: 1). Model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2).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</a:t>
            </a:r>
          </a:p>
          <a:p>
            <a:r>
              <a:rPr lang="en-US" dirty="0"/>
              <a:t>MANAJEMEN KUALITAS: 1).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, 2).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79287"/>
      </p:ext>
    </p:extLst>
  </p:cSld>
  <p:clrMapOvr>
    <a:masterClrMapping/>
  </p:clrMapOvr>
  <p:transition spd="med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Seledang UT</Template>
  <TotalTime>698</TotalTime>
  <Words>642</Words>
  <Application>Microsoft Office PowerPoint</Application>
  <PresentationFormat>On-screen Show (4:3)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</vt:lpstr>
      <vt:lpstr>Title &amp; Subtitle</vt:lpstr>
      <vt:lpstr>Title &amp; Bullets - 2 Column</vt:lpstr>
      <vt:lpstr>PowerPoint Presentation</vt:lpstr>
      <vt:lpstr>PERTEMUAN V: PENGENDALIAN</vt:lpstr>
      <vt:lpstr>DEFINISI &amp; PENTINGNYA PENGENDALIAN</vt:lpstr>
      <vt:lpstr>DERAJAD &amp; TIPE PENGENDALIAN</vt:lpstr>
      <vt:lpstr>DESAIN SISTEM PENGENDALIAN &amp; METODE PENGAWASAN</vt:lpstr>
      <vt:lpstr>PENGAWASAN EFEKTIF &amp; PERLAWANAN TERHADAP PENGAWASAN</vt:lpstr>
      <vt:lpstr>PENGENDALIAN KEUANGAN</vt:lpstr>
      <vt:lpstr>PENGENDALIAN KEUANGAN</vt:lpstr>
      <vt:lpstr>MANAJEMEN RANTAI NILAI &amp; MANAJEMEN OPERASI</vt:lpstr>
      <vt:lpstr>MANAJEMEN KUALITAS TOTAL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HUKUM BISNIS</dc:title>
  <dc:creator>ACER</dc:creator>
  <cp:lastModifiedBy>Ledy Yolanda, M.S.M.</cp:lastModifiedBy>
  <cp:revision>176</cp:revision>
  <dcterms:created xsi:type="dcterms:W3CDTF">2018-02-24T02:30:50Z</dcterms:created>
  <dcterms:modified xsi:type="dcterms:W3CDTF">2025-03-06T05:03:20Z</dcterms:modified>
</cp:coreProperties>
</file>