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13"/>
  </p:notesMasterIdLst>
  <p:sldIdLst>
    <p:sldId id="257" r:id="rId3"/>
    <p:sldId id="265" r:id="rId4"/>
    <p:sldId id="275" r:id="rId5"/>
    <p:sldId id="291" r:id="rId6"/>
    <p:sldId id="292" r:id="rId7"/>
    <p:sldId id="276" r:id="rId8"/>
    <p:sldId id="293" r:id="rId9"/>
    <p:sldId id="294" r:id="rId10"/>
    <p:sldId id="27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29" d="100"/>
          <a:sy n="29" d="100"/>
        </p:scale>
        <p:origin x="9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5A5D-6BCC-4FBC-AAD1-6272B2FF161F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D909-A393-4091-AC80-551B77336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09" y="1875234"/>
            <a:ext cx="7358063" cy="1580555"/>
          </a:xfrm>
        </p:spPr>
        <p:txBody>
          <a:bodyPr/>
          <a:lstStyle>
            <a:lvl1pPr>
              <a:defRPr sz="25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824" y="4607719"/>
            <a:ext cx="6400354" cy="1031379"/>
          </a:xfr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3598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42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581399"/>
      </p:ext>
    </p:extLst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F201FDB-90F1-4140-A6C0-F8E3D0948D8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F2D78196-0BE8-41B6-80E5-B93DE4582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4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0" y="178594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0" y="1946673"/>
            <a:ext cx="7358063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2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1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31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643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155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667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108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54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899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43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143000" y="2105561"/>
            <a:ext cx="7363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MATAKULIAH:</a:t>
            </a:r>
          </a:p>
          <a:p>
            <a:pPr algn="ctr"/>
            <a:r>
              <a:rPr lang="en-US" sz="4000" b="1" dirty="0"/>
              <a:t> MANAJEMEN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3400" y="4284990"/>
            <a:ext cx="7972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Prof. Dr. Asri Laksmi Riani, M.S </a:t>
            </a:r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it-IT" sz="2800" b="1" dirty="0"/>
              <a:t>JURUSAN MANAJEMEN- FAKULTAS EKONOMI- UNIVERSITAS TERBUKA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797647"/>
      </p:ext>
    </p:extLst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030" y="2136338"/>
            <a:ext cx="57759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TRIMAKASIH 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DAN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SELAMAT BELAJAR</a:t>
            </a:r>
          </a:p>
        </p:txBody>
      </p:sp>
    </p:spTree>
  </p:cSld>
  <p:clrMapOvr>
    <a:masterClrMapping/>
  </p:clrMapOvr>
  <p:transition spd="med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178594"/>
            <a:ext cx="6934200" cy="1345406"/>
          </a:xfrm>
        </p:spPr>
        <p:txBody>
          <a:bodyPr/>
          <a:lstStyle/>
          <a:p>
            <a:pPr algn="r"/>
            <a:r>
              <a:rPr lang="en-US" sz="3200"/>
              <a:t>PERTEMUAN VI</a:t>
            </a:r>
            <a:r>
              <a:rPr lang="en-US" sz="3600"/>
              <a:t> </a:t>
            </a:r>
            <a:br>
              <a:rPr lang="en-US" sz="3600" dirty="0"/>
            </a:br>
            <a:r>
              <a:rPr lang="en-US" sz="2800" dirty="0"/>
              <a:t>KEWIRAUSAHAAN KREATIVITAS &amp; INOVASI</a:t>
            </a:r>
            <a:endParaRPr lang="en-US" sz="2800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2970" y="1981199"/>
            <a:ext cx="7358063" cy="3983833"/>
          </a:xfrm>
        </p:spPr>
        <p:txBody>
          <a:bodyPr/>
          <a:lstStyle/>
          <a:p>
            <a:pPr marL="187507" indent="0">
              <a:buNone/>
            </a:pPr>
            <a:r>
              <a:rPr lang="en-US" sz="3200" dirty="0"/>
              <a:t>POKOK BAHASAN</a:t>
            </a:r>
          </a:p>
          <a:p>
            <a:pPr marL="644707" indent="-457200">
              <a:buAutoNum type="arabicPeriod"/>
            </a:pPr>
            <a:r>
              <a:rPr lang="en-US" sz="2000" dirty="0"/>
              <a:t>KEWIRAUSAHAAN</a:t>
            </a:r>
          </a:p>
          <a:p>
            <a:pPr marL="644707" indent="-457200">
              <a:buAutoNum type="arabicPeriod"/>
            </a:pPr>
            <a:r>
              <a:rPr lang="en-US" sz="2000" dirty="0"/>
              <a:t>PROSES KEWIRAUSAHAAN</a:t>
            </a:r>
          </a:p>
          <a:p>
            <a:pPr marL="644707" indent="-457200">
              <a:buAutoNum type="arabicPeriod"/>
            </a:pPr>
            <a:r>
              <a:rPr lang="en-US" sz="2000" dirty="0"/>
              <a:t>KREATIVITAS DALAM ORGANISASI</a:t>
            </a:r>
          </a:p>
          <a:p>
            <a:pPr marL="644707" indent="-457200">
              <a:buAutoNum type="arabicPeriod"/>
            </a:pPr>
            <a:r>
              <a:rPr lang="en-US" sz="2000" dirty="0"/>
              <a:t>INOVASI ORGANISASI</a:t>
            </a:r>
          </a:p>
          <a:p>
            <a:pPr marL="187507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753879"/>
      </p:ext>
    </p:extLst>
  </p:cSld>
  <p:clrMapOvr>
    <a:masterClrMapping/>
  </p:clrMapOvr>
  <p:transition spd="med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92263"/>
          </a:xfrm>
        </p:spPr>
        <p:txBody>
          <a:bodyPr/>
          <a:lstStyle/>
          <a:p>
            <a:pPr algn="r"/>
            <a:r>
              <a:rPr lang="en-US" sz="3200" dirty="0"/>
              <a:t>KEWIRAUSAHAAN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870858"/>
            <a:ext cx="8610600" cy="54537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PENGERTIAN KEWIRAUSAHAAN</a:t>
            </a:r>
          </a:p>
          <a:p>
            <a:r>
              <a:rPr lang="en-US" dirty="0"/>
              <a:t>ARTI PENTING KEWIRAUSAHAAN</a:t>
            </a:r>
          </a:p>
          <a:p>
            <a:r>
              <a:rPr lang="en-US" dirty="0"/>
              <a:t>VARIABEL LINGKUNGAN YANG MEMPENGARUHI KEWIRAUSAHAAN</a:t>
            </a:r>
          </a:p>
          <a:p>
            <a:r>
              <a:rPr lang="en-US" dirty="0"/>
              <a:t>FAKTOR PSIKOLOGIS DAN SOSIOLOGIS KEWIRAUSAHAAN</a:t>
            </a:r>
          </a:p>
          <a:p>
            <a:r>
              <a:rPr lang="en-US" dirty="0"/>
              <a:t>PROSES KEWIRAUSAHAAN &amp; MEMELIHARA SEMANGAT KEWIRAUSAHAAN</a:t>
            </a:r>
          </a:p>
          <a:p>
            <a:r>
              <a:rPr lang="en-US" dirty="0"/>
              <a:t>BENTUK ORGANISASI &amp; FAKTOR PENENTU KEBERHASILAN</a:t>
            </a:r>
          </a:p>
        </p:txBody>
      </p:sp>
    </p:spTree>
    <p:extLst>
      <p:ext uri="{BB962C8B-B14F-4D97-AF65-F5344CB8AC3E}">
        <p14:creationId xmlns:p14="http://schemas.microsoft.com/office/powerpoint/2010/main" val="2395949744"/>
      </p:ext>
    </p:extLst>
  </p:cSld>
  <p:clrMapOvr>
    <a:masterClrMapping/>
  </p:clrMapOvr>
  <p:transition spd="med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3"/>
            <a:ext cx="8174830" cy="812007"/>
          </a:xfrm>
        </p:spPr>
        <p:txBody>
          <a:bodyPr/>
          <a:lstStyle/>
          <a:p>
            <a:pPr algn="r"/>
            <a:r>
              <a:rPr lang="en-US" sz="3200" dirty="0"/>
              <a:t>PENGERTIAN &amp; ARTI PENTING KEWIRAUSAHAAN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534400" cy="4974432"/>
          </a:xfrm>
        </p:spPr>
        <p:txBody>
          <a:bodyPr/>
          <a:lstStyle/>
          <a:p>
            <a:endParaRPr lang="en-US" dirty="0"/>
          </a:p>
          <a:p>
            <a:pPr lvl="0"/>
            <a:r>
              <a:rPr lang="en-US" dirty="0"/>
              <a:t>PENGERTIAN KEWIRAUSAHAAN: </a:t>
            </a:r>
            <a:r>
              <a:rPr lang="en-US" dirty="0" err="1"/>
              <a:t>Wirausahawan</a:t>
            </a:r>
            <a:r>
              <a:rPr lang="en-US" dirty="0"/>
              <a:t> </a:t>
            </a:r>
            <a:r>
              <a:rPr lang="en-US" dirty="0" err="1"/>
              <a:t>merintis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gesit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berani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</a:t>
            </a:r>
          </a:p>
          <a:p>
            <a:r>
              <a:rPr lang="en-US" dirty="0"/>
              <a:t>ARTI PENTING KEWIRAUSAHAAN: </a:t>
            </a:r>
            <a:r>
              <a:rPr lang="en-US" dirty="0" err="1"/>
              <a:t>Wirausahawan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: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,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marL="187507" lv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51583"/>
      </p:ext>
    </p:extLst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78593"/>
            <a:ext cx="7086600" cy="1345405"/>
          </a:xfrm>
        </p:spPr>
        <p:txBody>
          <a:bodyPr/>
          <a:lstStyle/>
          <a:p>
            <a:pPr algn="r"/>
            <a:r>
              <a:rPr lang="en-US" sz="3200" dirty="0"/>
              <a:t>VARIABEL LINGKUNGAN, FAKTOR PSIKOLOGI &amp; SOSIOLOGIS KEWIRAUSAHAAN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3999"/>
            <a:ext cx="8839200" cy="4800601"/>
          </a:xfrm>
        </p:spPr>
        <p:txBody>
          <a:bodyPr/>
          <a:lstStyle/>
          <a:p>
            <a:r>
              <a:rPr lang="en-US" sz="2000" b="1" dirty="0"/>
              <a:t>VARIABEL LINGKUNGAN KEWIRAUSAHAAN</a:t>
            </a:r>
            <a:r>
              <a:rPr lang="en-US" sz="2000" dirty="0"/>
              <a:t>:</a:t>
            </a:r>
          </a:p>
          <a:p>
            <a:pPr marL="644707" indent="-457200">
              <a:buAutoNum type="arabicPeriod"/>
            </a:pPr>
            <a:r>
              <a:rPr lang="en-US" sz="2000" dirty="0"/>
              <a:t>VARIABEL EKONOMI: </a:t>
            </a:r>
            <a:r>
              <a:rPr lang="en-US" sz="2000" dirty="0" err="1"/>
              <a:t>Faktor-faktor</a:t>
            </a:r>
            <a:r>
              <a:rPr lang="en-US" sz="2000" dirty="0"/>
              <a:t> yang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kewirausahaan</a:t>
            </a:r>
            <a:r>
              <a:rPr lang="en-US" sz="2000" dirty="0"/>
              <a:t>. </a:t>
            </a:r>
          </a:p>
          <a:p>
            <a:pPr marL="644707" indent="-457200">
              <a:buAutoNum type="arabicPeriod"/>
            </a:pPr>
            <a:r>
              <a:rPr lang="en-US" sz="2000" dirty="0"/>
              <a:t>VARIABEL SOSIAL: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mendorong</a:t>
            </a:r>
            <a:r>
              <a:rPr lang="en-US" sz="2000" dirty="0"/>
              <a:t> </a:t>
            </a:r>
            <a:r>
              <a:rPr lang="en-US" sz="2000" dirty="0" err="1"/>
              <a:t>kewirausahaan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hukum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perundangan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hak-hak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. </a:t>
            </a:r>
          </a:p>
          <a:p>
            <a:pPr lvl="0"/>
            <a:r>
              <a:rPr lang="en-US" sz="2000" b="1" dirty="0"/>
              <a:t>FAKTOR PSIKOLOGI &amp; SOSIOLOGIS</a:t>
            </a:r>
            <a:r>
              <a:rPr lang="en-US" sz="2000" dirty="0"/>
              <a:t>: 1).</a:t>
            </a:r>
            <a:r>
              <a:rPr lang="en-US" sz="2000" dirty="0" err="1"/>
              <a:t>Motivasi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berprestasi</a:t>
            </a:r>
            <a:r>
              <a:rPr lang="en-US" sz="2000" dirty="0"/>
              <a:t> </a:t>
            </a:r>
            <a:r>
              <a:rPr lang="en-US" sz="2000" i="1" dirty="0"/>
              <a:t>(need-for-Achievement </a:t>
            </a:r>
            <a:r>
              <a:rPr lang="en-US" sz="2000" i="1" dirty="0" err="1"/>
              <a:t>atau</a:t>
            </a:r>
            <a:r>
              <a:rPr lang="en-US" sz="2000" i="1" dirty="0"/>
              <a:t> n-Ach), 2). </a:t>
            </a:r>
            <a:r>
              <a:rPr lang="en-US" sz="2000" dirty="0" err="1"/>
              <a:t>Motivasi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berafiliasi</a:t>
            </a:r>
            <a:r>
              <a:rPr lang="en-US" sz="2000" dirty="0"/>
              <a:t> </a:t>
            </a:r>
            <a:r>
              <a:rPr lang="en-US" sz="2000" i="1" dirty="0"/>
              <a:t>(need-for-Affiliation </a:t>
            </a:r>
            <a:r>
              <a:rPr lang="en-US" sz="2000" i="1" dirty="0" err="1"/>
              <a:t>atau</a:t>
            </a:r>
            <a:r>
              <a:rPr lang="en-US" sz="2000" i="1" dirty="0"/>
              <a:t> n-</a:t>
            </a:r>
            <a:r>
              <a:rPr lang="en-US" sz="2000" i="1" dirty="0" err="1"/>
              <a:t>Aff</a:t>
            </a:r>
            <a:r>
              <a:rPr lang="en-US" sz="2000" i="1" dirty="0"/>
              <a:t>), 3). </a:t>
            </a:r>
            <a:r>
              <a:rPr lang="en-US" sz="2000" dirty="0" err="1"/>
              <a:t>Motivasi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kekuasaan</a:t>
            </a:r>
            <a:r>
              <a:rPr lang="en-US" sz="2000" dirty="0"/>
              <a:t> </a:t>
            </a:r>
            <a:r>
              <a:rPr lang="en-US" sz="2000" i="1" dirty="0"/>
              <a:t>(need-for-Power </a:t>
            </a:r>
            <a:r>
              <a:rPr lang="en-US" sz="2000" i="1" dirty="0" err="1"/>
              <a:t>atau</a:t>
            </a:r>
            <a:r>
              <a:rPr lang="en-US" sz="2000" i="1" dirty="0"/>
              <a:t> n-Pow)</a:t>
            </a:r>
            <a:endParaRPr lang="en-US" sz="2000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66067"/>
      </p:ext>
    </p:extLst>
  </p:cSld>
  <p:clrMapOvr>
    <a:masterClrMapping/>
  </p:clrMapOvr>
  <p:transition spd="med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565230" cy="1421606"/>
          </a:xfrm>
        </p:spPr>
        <p:txBody>
          <a:bodyPr/>
          <a:lstStyle/>
          <a:p>
            <a:pPr algn="r"/>
            <a:r>
              <a:rPr lang="en-US" sz="3200" dirty="0"/>
              <a:t>PROSES KEWIRAUSAHAAN &amp; MEMELIHARA SEMANGAT KEWIRAUSAHAAN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828800"/>
            <a:ext cx="8763000" cy="4572000"/>
          </a:xfrm>
        </p:spPr>
        <p:txBody>
          <a:bodyPr/>
          <a:lstStyle/>
          <a:p>
            <a:r>
              <a:rPr lang="en-US" dirty="0"/>
              <a:t>PROSES KEWIRAUSAHAAN: Proses </a:t>
            </a:r>
            <a:r>
              <a:rPr lang="en-US" dirty="0" err="1"/>
              <a:t>kewirausahaan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,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direalisasi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kewirausahaan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kewirausahaan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dipelihara</a:t>
            </a:r>
            <a:r>
              <a:rPr lang="en-US" dirty="0"/>
              <a:t>.</a:t>
            </a:r>
          </a:p>
          <a:p>
            <a:pPr marL="187507" lvl="0" indent="0">
              <a:buNone/>
            </a:pPr>
            <a:r>
              <a:rPr lang="en-US" dirty="0"/>
              <a:t>1).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Ide, 2).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formal, 3). </a:t>
            </a:r>
            <a:r>
              <a:rPr lang="en-US" dirty="0" err="1"/>
              <a:t>Halangan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, 4).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, 5).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6).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.</a:t>
            </a:r>
          </a:p>
          <a:p>
            <a:r>
              <a:rPr lang="en-US" dirty="0"/>
              <a:t>MEMELIHARA SEMANGAT KEWIRAUSAHAAN: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kewirausahaan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i="1" dirty="0"/>
              <a:t>intrapreneurship.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6546"/>
      </p:ext>
    </p:extLst>
  </p:cSld>
  <p:clrMapOvr>
    <a:masterClrMapping/>
  </p:clrMapOvr>
  <p:transition spd="med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4"/>
            <a:ext cx="7565230" cy="1193006"/>
          </a:xfrm>
        </p:spPr>
        <p:txBody>
          <a:bodyPr/>
          <a:lstStyle/>
          <a:p>
            <a:pPr algn="r"/>
            <a:r>
              <a:rPr lang="en-US" sz="3200" dirty="0"/>
              <a:t>BENTUK ORGANISASI &amp; FAKTOR PENENTU KEBERHASILAN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848600" cy="4495799"/>
          </a:xfrm>
        </p:spPr>
        <p:txBody>
          <a:bodyPr/>
          <a:lstStyle/>
          <a:p>
            <a:pPr marL="644707" indent="-457200">
              <a:buFont typeface="Gill Sans"/>
              <a:buAutoNum type="arabicPeriod"/>
            </a:pPr>
            <a:r>
              <a:rPr lang="en-US" dirty="0"/>
              <a:t>BEBERAPA BENTUK ORGANISASI: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perorangan</a:t>
            </a:r>
            <a:r>
              <a:rPr lang="en-US" dirty="0"/>
              <a:t>, firma </a:t>
            </a:r>
            <a:r>
              <a:rPr lang="en-US" dirty="0" err="1"/>
              <a:t>atau</a:t>
            </a:r>
            <a:r>
              <a:rPr lang="en-US" dirty="0"/>
              <a:t> partnership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partnership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perseroan</a:t>
            </a:r>
            <a:r>
              <a:rPr lang="en-US" dirty="0"/>
              <a:t>. </a:t>
            </a:r>
          </a:p>
          <a:p>
            <a:pPr marL="644707" indent="-457200">
              <a:buFont typeface="Gill Sans"/>
              <a:buAutoNum type="arabicPeriod"/>
            </a:pPr>
            <a:r>
              <a:rPr lang="en-US" dirty="0"/>
              <a:t>FAKTOR PENENTU KEBERHASILAN BISNIS: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: 1).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, 2).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, 3).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&amp; </a:t>
            </a:r>
            <a:r>
              <a:rPr lang="en-US" dirty="0" err="1"/>
              <a:t>fungsi</a:t>
            </a:r>
            <a:r>
              <a:rPr lang="en-US" dirty="0"/>
              <a:t> lainnya,4).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kompeten</a:t>
            </a:r>
            <a:r>
              <a:rPr lang="en-US" dirty="0"/>
              <a:t>, 5). </a:t>
            </a:r>
            <a:r>
              <a:rPr lang="en-US" dirty="0" err="1"/>
              <a:t>Penyelewengan</a:t>
            </a:r>
            <a:r>
              <a:rPr lang="en-US" dirty="0"/>
              <a:t>, 6). </a:t>
            </a:r>
            <a:r>
              <a:rPr lang="en-US" dirty="0" err="1"/>
              <a:t>Bencana</a:t>
            </a:r>
            <a:r>
              <a:rPr lang="en-US" dirty="0"/>
              <a:t>, 7). </a:t>
            </a:r>
            <a:r>
              <a:rPr lang="en-US" dirty="0" err="1"/>
              <a:t>Kealpaan</a:t>
            </a:r>
            <a:r>
              <a:rPr lang="en-US" dirty="0"/>
              <a:t>.</a:t>
            </a:r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3439"/>
      </p:ext>
    </p:extLst>
  </p:cSld>
  <p:clrMapOvr>
    <a:masterClrMapping/>
  </p:clrMapOvr>
  <p:transition spd="med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78594"/>
            <a:ext cx="7010400" cy="735806"/>
          </a:xfrm>
        </p:spPr>
        <p:txBody>
          <a:bodyPr/>
          <a:lstStyle/>
          <a:p>
            <a:pPr algn="r"/>
            <a:r>
              <a:rPr lang="en-US" sz="3200" dirty="0"/>
              <a:t>KREATIVITAS DALAM ORGANISASI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00599"/>
          </a:xfrm>
        </p:spPr>
        <p:txBody>
          <a:bodyPr/>
          <a:lstStyle/>
          <a:p>
            <a:r>
              <a:rPr lang="en-US" dirty="0" err="1"/>
              <a:t>Kreativitas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inovatif</a:t>
            </a:r>
            <a:r>
              <a:rPr lang="en-US" dirty="0"/>
              <a:t>.</a:t>
            </a:r>
          </a:p>
          <a:p>
            <a:r>
              <a:rPr lang="en-US" dirty="0" err="1"/>
              <a:t>Kreativitas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ide-ide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ide-ide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. </a:t>
            </a:r>
          </a:p>
          <a:p>
            <a:r>
              <a:rPr lang="en-US" dirty="0"/>
              <a:t>PROSES UNTUK MENDORONG KREATIVITAS: 1).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yang </a:t>
            </a:r>
            <a:r>
              <a:rPr lang="en-US" dirty="0" err="1"/>
              <a:t>Kreatif</a:t>
            </a:r>
            <a:r>
              <a:rPr lang="en-US" dirty="0"/>
              <a:t>, 2). Proses </a:t>
            </a:r>
            <a:r>
              <a:rPr lang="en-US" dirty="0" err="1"/>
              <a:t>Kreativitas</a:t>
            </a:r>
            <a:r>
              <a:rPr lang="en-US" dirty="0"/>
              <a:t>,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81847"/>
      </p:ext>
    </p:extLst>
  </p:cSld>
  <p:clrMapOvr>
    <a:masterClrMapping/>
  </p:clrMapOvr>
  <p:transition spd="med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735806"/>
          </a:xfrm>
        </p:spPr>
        <p:txBody>
          <a:bodyPr/>
          <a:lstStyle/>
          <a:p>
            <a:pPr algn="r"/>
            <a:r>
              <a:rPr lang="en-US" sz="3200" dirty="0"/>
              <a:t>INOVASI ORGANISASI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76399"/>
            <a:ext cx="8686800" cy="4288633"/>
          </a:xfrm>
        </p:spPr>
        <p:txBody>
          <a:bodyPr/>
          <a:lstStyle/>
          <a:p>
            <a:endParaRPr lang="en-US" dirty="0"/>
          </a:p>
          <a:p>
            <a:pPr marL="644707" indent="-457200">
              <a:buAutoNum type="arabicPeriod"/>
            </a:pPr>
            <a:r>
              <a:rPr lang="en-US" dirty="0"/>
              <a:t>TIPE-TIPE INOVASI</a:t>
            </a:r>
          </a:p>
          <a:p>
            <a:pPr marL="644707" indent="-457200">
              <a:buAutoNum type="arabicPeriod"/>
            </a:pPr>
            <a:r>
              <a:rPr lang="en-US" dirty="0"/>
              <a:t>TAHAPAN INOVASI</a:t>
            </a:r>
          </a:p>
          <a:p>
            <a:pPr marL="644707" indent="-457200">
              <a:buAutoNum type="arabicPeriod"/>
            </a:pPr>
            <a:r>
              <a:rPr lang="en-US" dirty="0"/>
              <a:t>STRATEGI MENDORONG KREATIVITAS</a:t>
            </a:r>
          </a:p>
        </p:txBody>
      </p:sp>
    </p:spTree>
    <p:extLst>
      <p:ext uri="{BB962C8B-B14F-4D97-AF65-F5344CB8AC3E}">
        <p14:creationId xmlns:p14="http://schemas.microsoft.com/office/powerpoint/2010/main" val="555150957"/>
      </p:ext>
    </p:extLst>
  </p:cSld>
  <p:clrMapOvr>
    <a:masterClrMapping/>
  </p:clrMapOvr>
  <p:transition spd="med"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Seledang UT</Template>
  <TotalTime>722</TotalTime>
  <Words>485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</vt:lpstr>
      <vt:lpstr>Title &amp; Subtitle</vt:lpstr>
      <vt:lpstr>Title &amp; Bullets - 2 Column</vt:lpstr>
      <vt:lpstr>PowerPoint Presentation</vt:lpstr>
      <vt:lpstr>PERTEMUAN VI  KEWIRAUSAHAAN KREATIVITAS &amp; INOVASI</vt:lpstr>
      <vt:lpstr>KEWIRAUSAHAAN</vt:lpstr>
      <vt:lpstr>PENGERTIAN &amp; ARTI PENTING KEWIRAUSAHAAN</vt:lpstr>
      <vt:lpstr>VARIABEL LINGKUNGAN, FAKTOR PSIKOLOGI &amp; SOSIOLOGIS KEWIRAUSAHAAN</vt:lpstr>
      <vt:lpstr>PROSES KEWIRAUSAHAAN &amp; MEMELIHARA SEMANGAT KEWIRAUSAHAAN</vt:lpstr>
      <vt:lpstr>BENTUK ORGANISASI &amp; FAKTOR PENENTU KEBERHASILAN</vt:lpstr>
      <vt:lpstr>KREATIVITAS DALAM ORGANISASI</vt:lpstr>
      <vt:lpstr>INOVASI ORGANISASI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HUKUM BISNIS</dc:title>
  <dc:creator>ACER</dc:creator>
  <cp:lastModifiedBy>Ledy Yolanda, M.S.M.</cp:lastModifiedBy>
  <cp:revision>174</cp:revision>
  <dcterms:created xsi:type="dcterms:W3CDTF">2018-02-24T02:30:50Z</dcterms:created>
  <dcterms:modified xsi:type="dcterms:W3CDTF">2025-03-06T05:04:55Z</dcterms:modified>
</cp:coreProperties>
</file>