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5" r:id="rId2"/>
  </p:sldMasterIdLst>
  <p:notesMasterIdLst>
    <p:notesMasterId r:id="rId15"/>
  </p:notesMasterIdLst>
  <p:sldIdLst>
    <p:sldId id="257" r:id="rId3"/>
    <p:sldId id="265" r:id="rId4"/>
    <p:sldId id="275" r:id="rId5"/>
    <p:sldId id="291" r:id="rId6"/>
    <p:sldId id="292" r:id="rId7"/>
    <p:sldId id="276" r:id="rId8"/>
    <p:sldId id="293" r:id="rId9"/>
    <p:sldId id="294" r:id="rId10"/>
    <p:sldId id="277" r:id="rId11"/>
    <p:sldId id="278" r:id="rId12"/>
    <p:sldId id="295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>
      <p:cViewPr varScale="1">
        <p:scale>
          <a:sx n="29" d="100"/>
          <a:sy n="29" d="100"/>
        </p:scale>
        <p:origin x="90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35A5D-6BCC-4FBC-AAD1-6272B2FF161F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D909-A393-4091-AC80-551B77336C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8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D909-A393-4091-AC80-551B77336C4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109" y="1875234"/>
            <a:ext cx="7358063" cy="1580555"/>
          </a:xfrm>
        </p:spPr>
        <p:txBody>
          <a:bodyPr/>
          <a:lstStyle>
            <a:lvl1pPr>
              <a:defRPr sz="25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824" y="4607719"/>
            <a:ext cx="6400354" cy="1031379"/>
          </a:xfrm>
        </p:spPr>
        <p:txBody>
          <a:bodyPr/>
          <a:lstStyle>
            <a:lvl1pPr marL="0" indent="0" algn="ctr">
              <a:buNone/>
              <a:defRPr sz="1700"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53598"/>
      </p:ext>
    </p:extLst>
  </p:cSld>
  <p:clrMapOvr>
    <a:masterClrMapping/>
  </p:clrMapOvr>
  <p:transition spd="med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>
            <a:lvl1pPr>
              <a:defRPr sz="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0742"/>
      </p:ext>
    </p:extLst>
  </p:cSld>
  <p:clrMapOvr>
    <a:masterClrMapping/>
  </p:clrMapOvr>
  <p:transition spd="med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3581399"/>
      </p:ext>
    </p:extLst>
  </p:cSld>
  <p:clrMapOvr>
    <a:masterClrMapping/>
  </p:clrMapOvr>
  <p:transition spd="med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9F201FDB-90F1-4140-A6C0-F8E3D0948D8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</p:spPr>
        <p:txBody>
          <a:bodyPr/>
          <a:lstStyle/>
          <a:p>
            <a:fld id="{F2D78196-0BE8-41B6-80E5-B93DE4582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969" y="3536156"/>
            <a:ext cx="7358063" cy="794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7" tIns="35717" rIns="35717" bIns="3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2969" y="1151930"/>
            <a:ext cx="7358063" cy="232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7" tIns="35717" rIns="35717" bIns="3571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3641" y="0"/>
            <a:ext cx="969764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spd="med">
    <p:wedg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241093" indent="-241093" algn="ctr" rtl="0" eaLnBrk="1" fontAlgn="base" hangingPunct="1">
        <a:spcBef>
          <a:spcPct val="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522368" indent="-200911" algn="ctr" rtl="0" eaLnBrk="1" fontAlgn="base" hangingPunct="1">
        <a:spcBef>
          <a:spcPct val="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803643" indent="-160729" algn="ctr" rtl="0" eaLnBrk="1" fontAlgn="base" hangingPunct="1">
        <a:spcBef>
          <a:spcPct val="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125101" indent="-160729" algn="ctr" rtl="0" eaLnBrk="1" fontAlgn="base" hangingPunct="1">
        <a:spcBef>
          <a:spcPct val="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1446558" indent="-160729" algn="ctr" rtl="0" eaLnBrk="1" fontAlgn="base" hangingPunct="1">
        <a:spcBef>
          <a:spcPct val="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2970" y="178594"/>
            <a:ext cx="7358063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5" tIns="35715" rIns="35715" bIns="3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970" y="1946673"/>
            <a:ext cx="7358063" cy="4018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5" tIns="35715" rIns="35715" bIns="3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6821" y="0"/>
            <a:ext cx="969764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transition spd="med">
    <p:wedg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321440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642882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964323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285763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534619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847131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159643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472155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1784667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2106108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2427549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2748990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3070430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40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82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23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763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05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645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086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527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1143000" y="2105561"/>
            <a:ext cx="7363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MATAKULIAH:</a:t>
            </a:r>
          </a:p>
          <a:p>
            <a:pPr algn="ctr"/>
            <a:r>
              <a:rPr lang="en-US" sz="4000" b="1" dirty="0"/>
              <a:t> MANAJEMEN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33400" y="4284990"/>
            <a:ext cx="79728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Prof. Dr. Asri Laksmi Riani, M.S </a:t>
            </a:r>
            <a:endParaRPr lang="en-US" sz="2800" b="1" dirty="0"/>
          </a:p>
          <a:p>
            <a:pPr algn="ctr"/>
            <a:endParaRPr lang="en-US" sz="2800" b="1" dirty="0"/>
          </a:p>
          <a:p>
            <a:pPr algn="ctr"/>
            <a:r>
              <a:rPr lang="it-IT" sz="2800" b="1" dirty="0"/>
              <a:t>JURUSAN MANAJEMEN- FAKULTAS EKONOMI- UNIVERSITAS TERBUKA </a:t>
            </a:r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6797647"/>
      </p:ext>
    </p:extLst>
  </p:cSld>
  <p:clrMapOvr>
    <a:masterClrMapping/>
  </p:clrMapOvr>
  <p:transition spd="med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57400" y="178594"/>
            <a:ext cx="6858000" cy="1116806"/>
          </a:xfrm>
        </p:spPr>
        <p:txBody>
          <a:bodyPr/>
          <a:lstStyle/>
          <a:p>
            <a:pPr algn="r"/>
            <a:r>
              <a:rPr lang="en-US" sz="3200" dirty="0"/>
              <a:t>AKUNTANSI &amp; MANAJEMEN KEUANGAN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133600"/>
            <a:ext cx="8305800" cy="4038600"/>
          </a:xfrm>
        </p:spPr>
        <p:txBody>
          <a:bodyPr/>
          <a:lstStyle/>
          <a:p>
            <a:pPr lvl="0"/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Manajer</a:t>
            </a:r>
            <a:r>
              <a:rPr lang="en-US" dirty="0"/>
              <a:t> </a:t>
            </a:r>
            <a:r>
              <a:rPr lang="en-US" dirty="0" err="1"/>
              <a:t>Keuangan</a:t>
            </a:r>
            <a:endParaRPr lang="en-US" dirty="0"/>
          </a:p>
          <a:p>
            <a:pPr lvl="0"/>
            <a:r>
              <a:rPr lang="en-US" dirty="0" err="1"/>
              <a:t>Keputusan</a:t>
            </a:r>
            <a:r>
              <a:rPr lang="en-US" dirty="0"/>
              <a:t> </a:t>
            </a:r>
            <a:r>
              <a:rPr lang="en-US" dirty="0" err="1"/>
              <a:t>Investasi</a:t>
            </a:r>
            <a:r>
              <a:rPr lang="en-US" dirty="0"/>
              <a:t>, </a:t>
            </a:r>
            <a:r>
              <a:rPr lang="en-US" dirty="0" err="1"/>
              <a:t>Pendanaan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Modal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UMKM</a:t>
            </a:r>
          </a:p>
          <a:p>
            <a:pPr lvl="0"/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Neraca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Siklus</a:t>
            </a:r>
            <a:r>
              <a:rPr lang="en-US" dirty="0"/>
              <a:t> </a:t>
            </a:r>
            <a:r>
              <a:rPr lang="en-US" dirty="0" err="1"/>
              <a:t>Kas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38411"/>
      </p:ext>
    </p:extLst>
  </p:cSld>
  <p:clrMapOvr>
    <a:masterClrMapping/>
  </p:clrMapOvr>
  <p:transition spd="med">
    <p:wipe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78594"/>
            <a:ext cx="7239000" cy="1040606"/>
          </a:xfrm>
        </p:spPr>
        <p:txBody>
          <a:bodyPr/>
          <a:lstStyle/>
          <a:p>
            <a:pPr algn="r"/>
            <a:r>
              <a:rPr lang="en-US" sz="3200" dirty="0"/>
              <a:t>MANAJEMEN PEMASARAN,  MSDM DAN MANAJEMEN OPERASI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3999"/>
            <a:ext cx="8763000" cy="4724401"/>
          </a:xfrm>
        </p:spPr>
        <p:txBody>
          <a:bodyPr/>
          <a:lstStyle/>
          <a:p>
            <a:r>
              <a:rPr lang="en-US" dirty="0"/>
              <a:t>MANAJEMEN PEMASARAN</a:t>
            </a:r>
          </a:p>
          <a:p>
            <a:pPr marL="187507" lvl="0" indent="0">
              <a:buNone/>
            </a:pPr>
            <a:r>
              <a:rPr lang="en-US" dirty="0"/>
              <a:t>1. </a:t>
            </a:r>
            <a:r>
              <a:rPr lang="en-US" i="1" dirty="0"/>
              <a:t>Segmenting, Targeting,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Positioning, 2. </a:t>
            </a:r>
            <a:r>
              <a:rPr lang="en-US" dirty="0" err="1"/>
              <a:t>Strategi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P (</a:t>
            </a:r>
            <a:r>
              <a:rPr lang="en-US" i="1" dirty="0"/>
              <a:t>Product, Price, Place,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Promotion</a:t>
            </a:r>
            <a:r>
              <a:rPr lang="en-US" dirty="0"/>
              <a:t>), 3.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Pemasaran</a:t>
            </a:r>
            <a:endParaRPr lang="en-US" dirty="0"/>
          </a:p>
          <a:p>
            <a:r>
              <a:rPr lang="en-US" dirty="0"/>
              <a:t>MANAJEMEN SDM</a:t>
            </a:r>
          </a:p>
          <a:p>
            <a:pPr marL="644707" lvl="0" indent="-457200">
              <a:buAutoNum type="arabicPeriod"/>
            </a:pPr>
            <a:r>
              <a:rPr lang="en-US" dirty="0" err="1"/>
              <a:t>Perekrutan</a:t>
            </a:r>
            <a:r>
              <a:rPr lang="en-US" dirty="0"/>
              <a:t>, 2.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US" dirty="0"/>
          </a:p>
          <a:p>
            <a:r>
              <a:rPr lang="en-US" dirty="0"/>
              <a:t> MANAJEMEN OPERASI</a:t>
            </a:r>
          </a:p>
          <a:p>
            <a:pPr marL="187507" indent="0">
              <a:buNone/>
            </a:pPr>
            <a:r>
              <a:rPr lang="en-US" dirty="0"/>
              <a:t>1. </a:t>
            </a:r>
            <a:r>
              <a:rPr lang="en-US" i="1" dirty="0"/>
              <a:t>Feed Forward, 2. Concurrent, 3. Feedback</a:t>
            </a:r>
            <a:endParaRPr lang="en-US" dirty="0"/>
          </a:p>
          <a:p>
            <a:pPr marL="187507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31754"/>
      </p:ext>
    </p:extLst>
  </p:cSld>
  <p:clrMapOvr>
    <a:masterClrMapping/>
  </p:clrMapOvr>
  <p:transition spd="med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84030" y="2136338"/>
            <a:ext cx="577594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None/>
            </a:pPr>
            <a:r>
              <a:rPr lang="en-US" sz="5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TRIMAKASIH </a:t>
            </a:r>
          </a:p>
          <a:p>
            <a:pPr algn="ctr">
              <a:buNone/>
            </a:pPr>
            <a:r>
              <a:rPr lang="en-US" sz="5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DAN</a:t>
            </a:r>
          </a:p>
          <a:p>
            <a:pPr algn="ctr">
              <a:buNone/>
            </a:pPr>
            <a:r>
              <a:rPr lang="en-US" sz="5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SELAMAT BELAJAR</a:t>
            </a:r>
          </a:p>
        </p:txBody>
      </p:sp>
    </p:spTree>
  </p:cSld>
  <p:clrMapOvr>
    <a:masterClrMapping/>
  </p:clrMapOvr>
  <p:transition spd="med">
    <p:newsfla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970" y="178594"/>
            <a:ext cx="7358063" cy="1116806"/>
          </a:xfrm>
        </p:spPr>
        <p:txBody>
          <a:bodyPr/>
          <a:lstStyle/>
          <a:p>
            <a:pPr algn="r"/>
            <a:r>
              <a:rPr lang="en-US" sz="3600"/>
              <a:t>PERTEMUAN VII</a:t>
            </a:r>
            <a:r>
              <a:rPr lang="en-US" sz="3600" dirty="0"/>
              <a:t>: </a:t>
            </a:r>
            <a:br>
              <a:rPr lang="en-US" sz="3600" dirty="0"/>
            </a:br>
            <a:r>
              <a:rPr lang="en-US" sz="3600" i="1" dirty="0"/>
              <a:t>UMKM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2970" y="1676401"/>
            <a:ext cx="7358063" cy="4288632"/>
          </a:xfrm>
        </p:spPr>
        <p:txBody>
          <a:bodyPr/>
          <a:lstStyle/>
          <a:p>
            <a:pPr marL="187507" indent="0">
              <a:buNone/>
            </a:pPr>
            <a:r>
              <a:rPr lang="en-US" sz="3200" dirty="0"/>
              <a:t>POKOK BAHASAN</a:t>
            </a:r>
          </a:p>
          <a:p>
            <a:pPr marL="701857" indent="-514350">
              <a:buAutoNum type="arabicPeriod"/>
            </a:pPr>
            <a:r>
              <a:rPr lang="en-US" sz="2000" dirty="0"/>
              <a:t>LINGKUNGAN UMKM</a:t>
            </a:r>
          </a:p>
          <a:p>
            <a:pPr marL="701857" indent="-514350">
              <a:buAutoNum type="arabicPeriod"/>
            </a:pPr>
            <a:r>
              <a:rPr lang="en-US" sz="2000" dirty="0"/>
              <a:t>STUDI KELAYAKAN BISNIS</a:t>
            </a:r>
          </a:p>
          <a:p>
            <a:pPr marL="701857" indent="-514350">
              <a:buAutoNum type="arabicPeriod"/>
            </a:pPr>
            <a:r>
              <a:rPr lang="en-US" sz="2000" dirty="0"/>
              <a:t>MANAJEMEN UMKM</a:t>
            </a:r>
          </a:p>
          <a:p>
            <a:pPr marL="187507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4753879"/>
      </p:ext>
    </p:extLst>
  </p:cSld>
  <p:clrMapOvr>
    <a:masterClrMapping/>
  </p:clrMapOvr>
  <p:transition spd="med"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970" y="178594"/>
            <a:ext cx="7358063" cy="692263"/>
          </a:xfrm>
        </p:spPr>
        <p:txBody>
          <a:bodyPr/>
          <a:lstStyle/>
          <a:p>
            <a:pPr algn="r"/>
            <a:r>
              <a:rPr lang="en-US" sz="3200" dirty="0"/>
              <a:t>LINGKUNGAN UMKM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143001"/>
            <a:ext cx="8610600" cy="482203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DEFINISI UMKM</a:t>
            </a:r>
          </a:p>
          <a:p>
            <a:r>
              <a:rPr lang="en-US" dirty="0"/>
              <a:t>PERAN UMKM</a:t>
            </a:r>
          </a:p>
          <a:p>
            <a:r>
              <a:rPr lang="en-US" dirty="0"/>
              <a:t>KARAKTERISTIK UMKM</a:t>
            </a:r>
          </a:p>
          <a:p>
            <a:r>
              <a:rPr lang="en-US" dirty="0"/>
              <a:t>TIPE BADAN HUKUM</a:t>
            </a:r>
          </a:p>
        </p:txBody>
      </p:sp>
    </p:spTree>
    <p:extLst>
      <p:ext uri="{BB962C8B-B14F-4D97-AF65-F5344CB8AC3E}">
        <p14:creationId xmlns:p14="http://schemas.microsoft.com/office/powerpoint/2010/main" val="2395949744"/>
      </p:ext>
    </p:extLst>
  </p:cSld>
  <p:clrMapOvr>
    <a:masterClrMapping/>
  </p:clrMapOvr>
  <p:transition spd="med">
    <p:wipe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970" y="178594"/>
            <a:ext cx="7358063" cy="659606"/>
          </a:xfrm>
        </p:spPr>
        <p:txBody>
          <a:bodyPr/>
          <a:lstStyle/>
          <a:p>
            <a:pPr algn="r"/>
            <a:r>
              <a:rPr lang="en-US" sz="3200" dirty="0"/>
              <a:t>DEFINISI DAN PERAN UMKM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1"/>
            <a:ext cx="8534400" cy="497443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KRITERIA USAHA MIKRO</a:t>
            </a:r>
          </a:p>
          <a:p>
            <a:r>
              <a:rPr lang="en-US" dirty="0"/>
              <a:t>KRITERIA USAHA KECIL</a:t>
            </a:r>
          </a:p>
          <a:p>
            <a:r>
              <a:rPr lang="en-US" dirty="0"/>
              <a:t>KRITERIA USAHA MENENGAH</a:t>
            </a:r>
          </a:p>
          <a:p>
            <a:r>
              <a:rPr lang="en-US" dirty="0"/>
              <a:t>PERAN UMKM: 1).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penyerapan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mengentaskan</a:t>
            </a:r>
            <a:r>
              <a:rPr lang="en-US" dirty="0"/>
              <a:t> </a:t>
            </a:r>
            <a:r>
              <a:rPr lang="en-US" dirty="0" err="1"/>
              <a:t>kemiskinan</a:t>
            </a:r>
            <a:r>
              <a:rPr lang="en-US" dirty="0"/>
              <a:t>, 2).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meratakan</a:t>
            </a:r>
            <a:r>
              <a:rPr lang="en-US" dirty="0"/>
              <a:t> </a:t>
            </a:r>
            <a:r>
              <a:rPr lang="en-US" dirty="0" err="1"/>
              <a:t>perekonomian</a:t>
            </a:r>
            <a:r>
              <a:rPr lang="en-US" dirty="0"/>
              <a:t> Indonesia, 3).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Ekspor</a:t>
            </a:r>
            <a:r>
              <a:rPr lang="en-US" dirty="0"/>
              <a:t> Negara, 4).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ketahanan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</a:t>
            </a:r>
            <a:r>
              <a:rPr lang="en-US" dirty="0" err="1"/>
              <a:t>nasional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 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851583"/>
      </p:ext>
    </p:extLst>
  </p:cSld>
  <p:clrMapOvr>
    <a:masterClrMapping/>
  </p:clrMapOvr>
  <p:transition spd="med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78594"/>
            <a:ext cx="6705600" cy="1193006"/>
          </a:xfrm>
        </p:spPr>
        <p:txBody>
          <a:bodyPr/>
          <a:lstStyle/>
          <a:p>
            <a:pPr algn="r"/>
            <a:r>
              <a:rPr lang="en-US" sz="3200" dirty="0"/>
              <a:t>KARAKTERISTIK UMKM DAN TIPE BADAN HUKUM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3999"/>
            <a:ext cx="8839200" cy="4800601"/>
          </a:xfrm>
        </p:spPr>
        <p:txBody>
          <a:bodyPr/>
          <a:lstStyle/>
          <a:p>
            <a:pPr marL="187507" indent="0">
              <a:buNone/>
            </a:pPr>
            <a:endParaRPr lang="en-US" dirty="0"/>
          </a:p>
          <a:p>
            <a:pPr marL="187507" indent="0">
              <a:buNone/>
            </a:pPr>
            <a:r>
              <a:rPr lang="en-US" dirty="0"/>
              <a:t>BEBERAPA KARAKTERISTIK UMKM: </a:t>
            </a:r>
          </a:p>
          <a:p>
            <a:pPr marL="187507" indent="0">
              <a:buNone/>
            </a:pPr>
            <a:r>
              <a:rPr lang="en-US" dirty="0"/>
              <a:t>1). </a:t>
            </a:r>
            <a:r>
              <a:rPr lang="en-US" dirty="0" err="1"/>
              <a:t>Pendapatan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Aset</a:t>
            </a:r>
            <a:r>
              <a:rPr lang="en-US" dirty="0"/>
              <a:t> Yang </a:t>
            </a:r>
            <a:r>
              <a:rPr lang="en-US" dirty="0" err="1"/>
              <a:t>Rendah</a:t>
            </a:r>
            <a:r>
              <a:rPr lang="en-US" dirty="0"/>
              <a:t>, 2). Tim </a:t>
            </a:r>
            <a:r>
              <a:rPr lang="en-US" dirty="0" err="1"/>
              <a:t>Kerja</a:t>
            </a:r>
            <a:r>
              <a:rPr lang="en-US" dirty="0"/>
              <a:t> yang Kecil, 3). Wilayah </a:t>
            </a:r>
            <a:r>
              <a:rPr lang="en-US" dirty="0" err="1"/>
              <a:t>Pemasaran</a:t>
            </a:r>
            <a:r>
              <a:rPr lang="en-US" dirty="0"/>
              <a:t> yang Kecil.</a:t>
            </a:r>
          </a:p>
          <a:p>
            <a:pPr marL="187507" lvl="0" indent="0">
              <a:buNone/>
            </a:pPr>
            <a:r>
              <a:rPr lang="en-US" dirty="0"/>
              <a:t>TIPE BADAN HUKUM: </a:t>
            </a:r>
          </a:p>
          <a:p>
            <a:pPr marL="187507" lvl="0" indent="0">
              <a:buNone/>
            </a:pPr>
            <a:r>
              <a:rPr lang="en-US" dirty="0"/>
              <a:t>1). Usaha </a:t>
            </a:r>
            <a:r>
              <a:rPr lang="en-US" dirty="0" err="1"/>
              <a:t>Dagang</a:t>
            </a:r>
            <a:r>
              <a:rPr lang="en-US" dirty="0"/>
              <a:t> (UD), 2). CV (</a:t>
            </a:r>
            <a:r>
              <a:rPr lang="en-US" dirty="0" err="1"/>
              <a:t>Commanditaire</a:t>
            </a:r>
            <a:r>
              <a:rPr lang="en-US" dirty="0"/>
              <a:t> </a:t>
            </a:r>
            <a:r>
              <a:rPr lang="en-US" dirty="0" err="1"/>
              <a:t>Vennontschap</a:t>
            </a:r>
            <a:r>
              <a:rPr lang="en-US" dirty="0"/>
              <a:t>), 3). Firma, 4). Perseroan </a:t>
            </a:r>
            <a:r>
              <a:rPr lang="en-US" dirty="0" err="1"/>
              <a:t>Terbatas</a:t>
            </a:r>
            <a:r>
              <a:rPr lang="en-US" dirty="0"/>
              <a:t> (PT), 5). </a:t>
            </a:r>
            <a:r>
              <a:rPr lang="en-US" dirty="0" err="1"/>
              <a:t>Koperasi</a:t>
            </a:r>
            <a:r>
              <a:rPr lang="en-US" dirty="0"/>
              <a:t>, 6). 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266067"/>
      </p:ext>
    </p:extLst>
  </p:cSld>
  <p:clrMapOvr>
    <a:masterClrMapping/>
  </p:clrMapOvr>
  <p:transition spd="med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970" y="178594"/>
            <a:ext cx="7358063" cy="659606"/>
          </a:xfrm>
        </p:spPr>
        <p:txBody>
          <a:bodyPr/>
          <a:lstStyle/>
          <a:p>
            <a:pPr algn="r"/>
            <a:r>
              <a:rPr lang="en-US" sz="3200" dirty="0"/>
              <a:t>STUDI KELAYAKAN BISNIS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990601"/>
            <a:ext cx="8458200" cy="497443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IDENTIFIKASI IDE BISNIS</a:t>
            </a:r>
          </a:p>
          <a:p>
            <a:r>
              <a:rPr lang="en-US" dirty="0"/>
              <a:t>IDE BISNIS UMKM</a:t>
            </a:r>
          </a:p>
          <a:p>
            <a:r>
              <a:rPr lang="en-US" dirty="0"/>
              <a:t>MEMANFAATKAN CSR</a:t>
            </a:r>
          </a:p>
          <a:p>
            <a:r>
              <a:rPr lang="en-US" dirty="0"/>
              <a:t>STUDI KELAYAKAN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306546"/>
      </p:ext>
    </p:extLst>
  </p:cSld>
  <p:clrMapOvr>
    <a:masterClrMapping/>
  </p:clrMapOvr>
  <p:transition spd="med">
    <p:wipe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970" y="178594"/>
            <a:ext cx="7358063" cy="1193006"/>
          </a:xfrm>
        </p:spPr>
        <p:txBody>
          <a:bodyPr/>
          <a:lstStyle/>
          <a:p>
            <a:pPr algn="r"/>
            <a:r>
              <a:rPr lang="en-US" sz="3200" dirty="0"/>
              <a:t>IDENTIFIKASI IDE BISNIS &amp; IDE BISNIS UMKM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05000"/>
            <a:ext cx="7848600" cy="4495799"/>
          </a:xfrm>
        </p:spPr>
        <p:txBody>
          <a:bodyPr/>
          <a:lstStyle/>
          <a:p>
            <a:pPr marL="187507" indent="0">
              <a:buNone/>
            </a:pPr>
            <a:r>
              <a:rPr lang="en-US" dirty="0"/>
              <a:t>Ide </a:t>
            </a:r>
            <a:r>
              <a:rPr lang="en-US" dirty="0" err="1"/>
              <a:t>peluang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datang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internal </a:t>
            </a:r>
            <a:r>
              <a:rPr lang="en-US" dirty="0" err="1"/>
              <a:t>perusahaan</a:t>
            </a:r>
            <a:r>
              <a:rPr lang="en-US" dirty="0"/>
              <a:t>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pesaing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Ide </a:t>
            </a:r>
            <a:r>
              <a:rPr lang="en-US" dirty="0" err="1"/>
              <a:t>Bisnis</a:t>
            </a:r>
            <a:r>
              <a:rPr lang="en-US" dirty="0"/>
              <a:t> UMKM: </a:t>
            </a:r>
            <a:r>
              <a:rPr lang="en-US" dirty="0" err="1"/>
              <a:t>Kemitraan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Usaha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:</a:t>
            </a:r>
          </a:p>
          <a:p>
            <a:pPr marL="187507" lvl="0" indent="0">
              <a:buNone/>
            </a:pPr>
            <a:r>
              <a:rPr lang="en-US" dirty="0"/>
              <a:t>1. </a:t>
            </a:r>
            <a:r>
              <a:rPr lang="en-US" dirty="0" err="1"/>
              <a:t>Kemitraan</a:t>
            </a:r>
            <a:r>
              <a:rPr lang="en-US" dirty="0"/>
              <a:t>, 2. Inti-Plasma, 3. </a:t>
            </a:r>
            <a:r>
              <a:rPr lang="en-US" dirty="0" err="1"/>
              <a:t>Subkontrak</a:t>
            </a:r>
            <a:r>
              <a:rPr lang="en-US" dirty="0"/>
              <a:t>,  4. </a:t>
            </a:r>
            <a:r>
              <a:rPr lang="en-US" dirty="0" err="1"/>
              <a:t>Waralaba</a:t>
            </a:r>
            <a:r>
              <a:rPr lang="en-US" dirty="0"/>
              <a:t>,  5.Perdagangan </a:t>
            </a:r>
            <a:r>
              <a:rPr lang="en-US" dirty="0" err="1"/>
              <a:t>umum</a:t>
            </a:r>
            <a:r>
              <a:rPr lang="en-US" dirty="0"/>
              <a:t>, 6. </a:t>
            </a:r>
            <a:r>
              <a:rPr lang="en-US" dirty="0" err="1"/>
              <a:t>Keagenan</a:t>
            </a:r>
            <a:r>
              <a:rPr lang="en-US" dirty="0"/>
              <a:t>, 7. </a:t>
            </a:r>
            <a:r>
              <a:rPr lang="en-US" dirty="0" err="1"/>
              <a:t>Bentuk-bentuk</a:t>
            </a:r>
            <a:r>
              <a:rPr lang="en-US" dirty="0"/>
              <a:t> lain. </a:t>
            </a:r>
          </a:p>
          <a:p>
            <a:pPr marL="644707" lvl="0" indent="-457200">
              <a:buAutoNum type="arabicPeriod"/>
            </a:pPr>
            <a:endParaRPr lang="en-US" dirty="0"/>
          </a:p>
          <a:p>
            <a:pPr marL="644707" indent="-457200">
              <a:buFont typeface="Gill Sans"/>
              <a:buAutoNum type="arabicPeriod"/>
            </a:pPr>
            <a:endParaRPr lang="en-US" dirty="0"/>
          </a:p>
          <a:p>
            <a:pPr marL="644707" lvl="0" indent="-457200">
              <a:buAutoNum type="arabicPeriod"/>
            </a:pPr>
            <a:endParaRPr lang="en-US" dirty="0"/>
          </a:p>
          <a:p>
            <a:pPr marL="187507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53439"/>
      </p:ext>
    </p:extLst>
  </p:cSld>
  <p:clrMapOvr>
    <a:masterClrMapping/>
  </p:clrMapOvr>
  <p:transition spd="med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178594"/>
            <a:ext cx="7010400" cy="1193006"/>
          </a:xfrm>
        </p:spPr>
        <p:txBody>
          <a:bodyPr/>
          <a:lstStyle/>
          <a:p>
            <a:pPr algn="r"/>
            <a:r>
              <a:rPr lang="en-US" sz="3200" dirty="0"/>
              <a:t>MEMANFAATKAN CSR &amp; STUDI KELAYAKAN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800599"/>
          </a:xfrm>
        </p:spPr>
        <p:txBody>
          <a:bodyPr/>
          <a:lstStyle/>
          <a:p>
            <a:r>
              <a:rPr lang="en-US" dirty="0"/>
              <a:t>MEMANFAATKAN CRS: Perusahaan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kontribusi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pertanggungjawaban</a:t>
            </a:r>
            <a:r>
              <a:rPr lang="en-US" dirty="0"/>
              <a:t> </a:t>
            </a:r>
            <a:r>
              <a:rPr lang="en-US" dirty="0" err="1"/>
              <a:t>sosial</a:t>
            </a:r>
            <a:r>
              <a:rPr lang="en-US" dirty="0"/>
              <a:t> (</a:t>
            </a:r>
            <a:r>
              <a:rPr lang="en-US" i="1" dirty="0"/>
              <a:t>corporate social responsibility</a:t>
            </a:r>
            <a:r>
              <a:rPr lang="en-US" dirty="0"/>
              <a:t>)</a:t>
            </a:r>
          </a:p>
          <a:p>
            <a:r>
              <a:rPr lang="en-US" dirty="0" err="1"/>
              <a:t>Perbedaan</a:t>
            </a:r>
            <a:r>
              <a:rPr lang="en-US" dirty="0"/>
              <a:t> Program CSR </a:t>
            </a:r>
            <a:r>
              <a:rPr lang="en-US" dirty="0" err="1"/>
              <a:t>dan</a:t>
            </a:r>
            <a:r>
              <a:rPr lang="en-US" dirty="0"/>
              <a:t> PBL (Program Bina </a:t>
            </a:r>
            <a:r>
              <a:rPr lang="en-US" dirty="0" err="1"/>
              <a:t>Lingkungan</a:t>
            </a:r>
            <a:r>
              <a:rPr lang="en-US" dirty="0"/>
              <a:t>. </a:t>
            </a:r>
          </a:p>
          <a:p>
            <a:r>
              <a:rPr lang="en-US" dirty="0"/>
              <a:t>STUDI KELAYAKAN</a:t>
            </a:r>
          </a:p>
          <a:p>
            <a:pPr marL="187507" indent="0">
              <a:buNone/>
            </a:pPr>
            <a:r>
              <a:rPr lang="en-US" dirty="0"/>
              <a:t>1. ASPEK PEMASARAN, 2. ASPEK KEUANGAN, 3. ASPEK OPERASIONAL, SOSIAL, LEGAL, LINGKUNGAN DAN LAINNYA.</a:t>
            </a:r>
          </a:p>
        </p:txBody>
      </p:sp>
    </p:spTree>
    <p:extLst>
      <p:ext uri="{BB962C8B-B14F-4D97-AF65-F5344CB8AC3E}">
        <p14:creationId xmlns:p14="http://schemas.microsoft.com/office/powerpoint/2010/main" val="941981847"/>
      </p:ext>
    </p:extLst>
  </p:cSld>
  <p:clrMapOvr>
    <a:masterClrMapping/>
  </p:clrMapOvr>
  <p:transition spd="med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970" y="178594"/>
            <a:ext cx="7358063" cy="735806"/>
          </a:xfrm>
        </p:spPr>
        <p:txBody>
          <a:bodyPr/>
          <a:lstStyle/>
          <a:p>
            <a:pPr algn="r"/>
            <a:r>
              <a:rPr lang="en-US" sz="3200" dirty="0"/>
              <a:t>MANAJEMEN UMKM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90601"/>
            <a:ext cx="8686800" cy="497443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AKUNTANSI</a:t>
            </a:r>
          </a:p>
          <a:p>
            <a:r>
              <a:rPr lang="en-US" dirty="0"/>
              <a:t>MANAJEMEN KEUANGAN</a:t>
            </a:r>
          </a:p>
          <a:p>
            <a:r>
              <a:rPr lang="en-US" dirty="0"/>
              <a:t>MANAJEMEN PEMASARAN</a:t>
            </a:r>
          </a:p>
          <a:p>
            <a:r>
              <a:rPr lang="en-US" dirty="0"/>
              <a:t>MANAJEMEN SUMBERDAYA MANUSIA</a:t>
            </a:r>
          </a:p>
          <a:p>
            <a:r>
              <a:rPr lang="en-US" dirty="0"/>
              <a:t>MANAJEMEN OPERASI</a:t>
            </a:r>
          </a:p>
        </p:txBody>
      </p:sp>
    </p:spTree>
    <p:extLst>
      <p:ext uri="{BB962C8B-B14F-4D97-AF65-F5344CB8AC3E}">
        <p14:creationId xmlns:p14="http://schemas.microsoft.com/office/powerpoint/2010/main" val="555150957"/>
      </p:ext>
    </p:extLst>
  </p:cSld>
  <p:clrMapOvr>
    <a:masterClrMapping/>
  </p:clrMapOvr>
  <p:transition spd="med">
    <p:wipe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Seledang UT</Template>
  <TotalTime>648</TotalTime>
  <Words>411</Words>
  <Application>Microsoft Office PowerPoint</Application>
  <PresentationFormat>On-screen Show (4:3)</PresentationFormat>
  <Paragraphs>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</vt:lpstr>
      <vt:lpstr>Title &amp; Subtitle</vt:lpstr>
      <vt:lpstr>Title &amp; Bullets - 2 Column</vt:lpstr>
      <vt:lpstr>PowerPoint Presentation</vt:lpstr>
      <vt:lpstr>PERTEMUAN VII:  UMKM</vt:lpstr>
      <vt:lpstr>LINGKUNGAN UMKM</vt:lpstr>
      <vt:lpstr>DEFINISI DAN PERAN UMKM</vt:lpstr>
      <vt:lpstr>KARAKTERISTIK UMKM DAN TIPE BADAN HUKUM </vt:lpstr>
      <vt:lpstr>STUDI KELAYAKAN BISNIS</vt:lpstr>
      <vt:lpstr>IDENTIFIKASI IDE BISNIS &amp; IDE BISNIS UMKM</vt:lpstr>
      <vt:lpstr>MEMANFAATKAN CSR &amp; STUDI KELAYAKAN</vt:lpstr>
      <vt:lpstr>MANAJEMEN UMKM</vt:lpstr>
      <vt:lpstr>AKUNTANSI &amp; MANAJEMEN KEUANGAN</vt:lpstr>
      <vt:lpstr>MANAJEMEN PEMASARAN,  MSDM DAN MANAJEMEN OPERASI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MENGENAL HUKUM BISNIS</dc:title>
  <dc:creator>ACER</dc:creator>
  <cp:lastModifiedBy>Ledy Yolanda, M.S.M.</cp:lastModifiedBy>
  <cp:revision>164</cp:revision>
  <dcterms:created xsi:type="dcterms:W3CDTF">2018-02-24T02:30:50Z</dcterms:created>
  <dcterms:modified xsi:type="dcterms:W3CDTF">2025-03-06T05:07:10Z</dcterms:modified>
</cp:coreProperties>
</file>