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78" r:id="rId3"/>
    <p:sldId id="380" r:id="rId4"/>
    <p:sldId id="388" r:id="rId5"/>
    <p:sldId id="389" r:id="rId6"/>
    <p:sldId id="381" r:id="rId7"/>
    <p:sldId id="390" r:id="rId8"/>
    <p:sldId id="391" r:id="rId9"/>
    <p:sldId id="387" r:id="rId10"/>
  </p:sldIdLst>
  <p:sldSz cx="10688638" cy="7562850"/>
  <p:notesSz cx="9313863" cy="6858000"/>
  <p:defaultTextStyle>
    <a:defPPr>
      <a:defRPr lang="en-US"/>
    </a:defPPr>
    <a:lvl1pPr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96888" indent="-39688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95363" indent="-80963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492250" indent="-120650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990725" indent="-161925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CCC1DA"/>
    <a:srgbClr val="FFFF00"/>
    <a:srgbClr val="FFC000"/>
    <a:srgbClr val="604A7B"/>
    <a:srgbClr val="D9969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94041" autoAdjust="0"/>
  </p:normalViewPr>
  <p:slideViewPr>
    <p:cSldViewPr snapToGrid="0">
      <p:cViewPr varScale="1">
        <p:scale>
          <a:sx n="108" d="100"/>
          <a:sy n="108" d="100"/>
        </p:scale>
        <p:origin x="1568" y="200"/>
      </p:cViewPr>
      <p:guideLst>
        <p:guide orient="horz" pos="2382"/>
        <p:guide pos="3366"/>
      </p:guideLst>
    </p:cSldViewPr>
  </p:slideViewPr>
  <p:outlineViewPr>
    <p:cViewPr>
      <p:scale>
        <a:sx n="100" d="100"/>
        <a:sy n="100" d="100"/>
      </p:scale>
      <p:origin x="0" y="11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685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DE65C869-0438-4B24-8D3B-941E75071A1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685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C3FA3E8-68C7-4790-A7B5-24BF3BADB5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799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685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3E1A162A-13DD-4660-8F3F-5DE5B4E9EE2F}" type="datetimeFigureOut">
              <a:rPr lang="id-ID"/>
              <a:pPr>
                <a:defRPr/>
              </a:pPr>
              <a:t>28/02/25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8450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863" y="3257550"/>
            <a:ext cx="7450137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6850" y="6513513"/>
            <a:ext cx="403542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452CFD98-249A-4A10-8DF6-1FCBC8577473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1929121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2CFD98-249A-4A10-8DF6-1FCBC8577473}" type="slidenum">
              <a:rPr lang="id-ID" altLang="en-US" smtClean="0"/>
              <a:pPr>
                <a:defRPr/>
              </a:pPr>
              <a:t>9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96982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92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067CE-2798-4FF9-AEA2-DC3BA12F3F30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ECB20-4AB1-45E7-833F-DA4184E1E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69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32602-AFE7-45DF-BF08-E414255DE7D2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B5C9B-0682-4B9A-A4C1-FB4D600DA3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1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5034" y="302871"/>
            <a:ext cx="2605356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972" y="302871"/>
            <a:ext cx="7637923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C66AF-CBA2-4CDC-87A2-6377A554CD3C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52FE3-0558-4CAB-939B-6085E3D830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03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525E-8FF6-4C60-8D16-91E7693BF1C7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F12D3-0752-4C77-89A1-498B0DE1B3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55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7"/>
            <a:ext cx="9085342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5"/>
            <a:ext cx="9085342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4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09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6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1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72A2F-0A92-471E-A2E3-649627D6D85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2F3AC-B9E6-4B3E-8BE7-5E37FCECB3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39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970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753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68CED-54D4-4481-95D2-FB7FA24D59AA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0097B-DF32-40C3-8DEA-738BB2C255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71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6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0"/>
            <a:ext cx="4722671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5"/>
            <a:ext cx="4722671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2" y="1692890"/>
            <a:ext cx="4724527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2" y="2398405"/>
            <a:ext cx="4724527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55D14-71C6-4239-A030-E1CA87ADA666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A02D9-02DB-4BD9-A7AF-85E5234659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75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DF32B-6408-4FB1-A477-FC6A860852A5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970E2-DFC5-4917-ABA0-52A74D04F4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4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728C1-6D7B-4C80-AB6D-B19DAB5887E8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8892-8732-426F-9376-CB9FCA9B72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35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3"/>
            <a:ext cx="3516489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3" y="301121"/>
            <a:ext cx="5975245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600"/>
            <a:ext cx="3516489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8A9AF-2B38-4418-90F4-8B0DA057F65F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899AA-14CC-44DD-8304-78E1CB3CB2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3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7" y="5293995"/>
            <a:ext cx="6413183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7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39" indent="0">
              <a:buNone/>
              <a:defRPr sz="3000"/>
            </a:lvl2pPr>
            <a:lvl3pPr marL="995478" indent="0">
              <a:buNone/>
              <a:defRPr sz="2600"/>
            </a:lvl3pPr>
            <a:lvl4pPr marL="1493217" indent="0">
              <a:buNone/>
              <a:defRPr sz="2200"/>
            </a:lvl4pPr>
            <a:lvl5pPr marL="1990957" indent="0">
              <a:buNone/>
              <a:defRPr sz="2200"/>
            </a:lvl5pPr>
            <a:lvl6pPr marL="2488695" indent="0">
              <a:buNone/>
              <a:defRPr sz="2200"/>
            </a:lvl6pPr>
            <a:lvl7pPr marL="2986435" indent="0">
              <a:buNone/>
              <a:defRPr sz="2200"/>
            </a:lvl7pPr>
            <a:lvl8pPr marL="3484174" indent="0">
              <a:buNone/>
              <a:defRPr sz="2200"/>
            </a:lvl8pPr>
            <a:lvl9pPr marL="398191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7" y="5918981"/>
            <a:ext cx="6413183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BA2EE-BC49-46A6-8876-D224A02D32E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349AC-893D-4899-B54E-E3B416B65A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74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9" tIns="49773" rIns="99549" bIns="49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CE923326-6660-4889-B329-D0F64FD30522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33D5B23B-A43C-4EEC-B2E4-28311F48AF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496888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2pPr>
      <a:lvl3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3pPr>
      <a:lvl4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4pPr>
      <a:lvl5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5pPr>
      <a:lvl6pPr marL="4572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73063" indent="-3730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808038" indent="-3095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243013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741488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238375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737566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05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04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78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39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478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1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95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69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43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17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91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/>
          </p:cNvSpPr>
          <p:nvPr>
            <p:ph type="ctrTitle" idx="4294967295"/>
          </p:nvPr>
        </p:nvSpPr>
        <p:spPr>
          <a:xfrm>
            <a:off x="295275" y="1662113"/>
            <a:ext cx="3990975" cy="1062037"/>
          </a:xfrm>
        </p:spPr>
        <p:txBody>
          <a:bodyPr/>
          <a:lstStyle/>
          <a:p>
            <a:pPr algn="l" eaLnBrk="1" hangingPunct="1"/>
            <a:r>
              <a:rPr lang="en-US" altLang="en-US" sz="1400">
                <a:solidFill>
                  <a:srgbClr val="002060"/>
                </a:solidFill>
                <a:latin typeface="Arial" charset="0"/>
              </a:rPr>
              <a:t>PENDIDIKAN TERBUKA DAN JARAK JAUH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>
                <a:solidFill>
                  <a:srgbClr val="002060"/>
                </a:solidFill>
                <a:latin typeface="Arial" charset="0"/>
              </a:rPr>
              <a:t>Membuka Akses Pendidikan Tinggi bagi Semua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 i="1">
                <a:solidFill>
                  <a:srgbClr val="002060"/>
                </a:solidFill>
                <a:latin typeface="Arial" charset="0"/>
              </a:rPr>
              <a:t>Making Higher Education Open to All</a:t>
            </a:r>
            <a:endParaRPr lang="id-ID" altLang="en-US" sz="140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295275" y="2724150"/>
            <a:ext cx="10393363" cy="2000548"/>
          </a:xfrm>
          <a:prstGeom prst="rect">
            <a:avLst/>
          </a:prstGeom>
          <a:solidFill>
            <a:srgbClr val="DDDDD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id-ID" altLang="en-US" sz="3200" b="1" dirty="0">
                <a:solidFill>
                  <a:srgbClr val="002060"/>
                </a:solidFill>
                <a:cs typeface="Arial" charset="0"/>
              </a:rPr>
              <a:t>PENGANTAR BISNIS (EKMA4111)</a:t>
            </a:r>
          </a:p>
          <a:p>
            <a:pPr algn="ctr" eaLnBrk="1" hangingPunct="1"/>
            <a:r>
              <a:rPr lang="id-ID" altLang="en-US" sz="3200" b="1" dirty="0">
                <a:solidFill>
                  <a:srgbClr val="002060"/>
                </a:solidFill>
                <a:cs typeface="Arial" charset="0"/>
              </a:rPr>
              <a:t>MODUL 2: Konsep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Bisnis</a:t>
            </a:r>
            <a:endParaRPr lang="en-US" altLang="en-US" sz="3200" b="1" dirty="0">
              <a:solidFill>
                <a:srgbClr val="002060"/>
              </a:solidFill>
              <a:cs typeface="Arial" charset="0"/>
            </a:endParaRPr>
          </a:p>
          <a:p>
            <a:pPr algn="ctr" eaLnBrk="1" hangingPunct="1"/>
            <a:endParaRPr lang="en-US" altLang="en-US" sz="3200" b="1" dirty="0">
              <a:solidFill>
                <a:srgbClr val="002060"/>
              </a:solidFill>
              <a:cs typeface="Arial" charset="0"/>
            </a:endParaRPr>
          </a:p>
          <a:p>
            <a:pPr algn="ctr" eaLnBrk="1" hangingPunct="1"/>
            <a:r>
              <a:rPr lang="en-ID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ID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</a:t>
            </a:r>
            <a:r>
              <a:rPr lang="en-ID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Tren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Era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Disrupsi</a:t>
            </a:r>
            <a:endParaRPr lang="en-US" alt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C37DCE3-3844-4408-A717-0AD1B49E2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15900"/>
            <a:ext cx="1728788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104287" tIns="52144" rIns="104287" bIns="5214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FE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UNIVERSITAS TERBUKA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2024</a:t>
            </a:r>
            <a:endParaRPr lang="id-ID" altLang="en-US" sz="1600" dirty="0">
              <a:latin typeface="Mistral" panose="03090702030407020403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110" y="303214"/>
            <a:ext cx="5434642" cy="807129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KONSEP INOVASI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74912-3BAF-4DC0-A46A-540149DB7B07}"/>
              </a:ext>
            </a:extLst>
          </p:cNvPr>
          <p:cNvSpPr txBox="1"/>
          <p:nvPr/>
        </p:nvSpPr>
        <p:spPr>
          <a:xfrm>
            <a:off x="650676" y="1519267"/>
            <a:ext cx="944222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Definisi</a:t>
            </a:r>
            <a:r>
              <a:rPr lang="en-ID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ID" sz="28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D" sz="3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terorganisasi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memproduksi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menjual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keuntungan</a:t>
            </a:r>
            <a:endParaRPr lang="en-ID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D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perdagangan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endParaRPr lang="en-ID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9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688EC6D-3293-45B0-AB1E-86F7DBAED890}"/>
              </a:ext>
            </a:extLst>
          </p:cNvPr>
          <p:cNvSpPr txBox="1"/>
          <p:nvPr/>
        </p:nvSpPr>
        <p:spPr>
          <a:xfrm>
            <a:off x="365760" y="1172014"/>
            <a:ext cx="1014984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ID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8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ID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ID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Steinhoff (1979: 5),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segala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penyediaan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diinginkan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orang.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penyedia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badan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badan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perorangan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badan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badan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Steinhoff (1979: 17)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 algn="just">
              <a:buAutoNum type="alphaLcPeriod"/>
            </a:pP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baku</a:t>
            </a:r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lphaLcPeriod"/>
            </a:pP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Mengolah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baku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AutoNum type="alphaLcPeriod"/>
            </a:pP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Mendistribusikan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ID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92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1822A-5E4A-2700-B849-D5AD6C749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F26999-3922-1745-9A2D-A2E1EE062961}"/>
              </a:ext>
            </a:extLst>
          </p:cNvPr>
          <p:cNvSpPr txBox="1"/>
          <p:nvPr/>
        </p:nvSpPr>
        <p:spPr>
          <a:xfrm>
            <a:off x="365760" y="1172014"/>
            <a:ext cx="101498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Domestik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para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pengusaha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Indonesia di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wilayah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Republik Indonesia.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domestic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dibagi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ekstraktif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agraris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manufaktur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perdagangan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lain-lain</a:t>
            </a:r>
          </a:p>
          <a:p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International: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terbatas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transaksi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negara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melainkan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luar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batas negara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ID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1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678B6-EE8B-F3C4-B634-BE4066D1A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238A9A-F195-0D0C-7E2D-FB933BEDBD4F}"/>
              </a:ext>
            </a:extLst>
          </p:cNvPr>
          <p:cNvSpPr txBox="1"/>
          <p:nvPr/>
        </p:nvSpPr>
        <p:spPr>
          <a:xfrm>
            <a:off x="365760" y="1172014"/>
            <a:ext cx="101498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Ruang </a:t>
            </a:r>
            <a:r>
              <a:rPr lang="en-ID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Lingkup</a:t>
            </a:r>
            <a:r>
              <a:rPr lang="en-ID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D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Entitas</a:t>
            </a:r>
            <a:r>
              <a:rPr lang="en-ID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ID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lingkup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Kotler (2001: 7)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dipasarkan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dikelempokan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entitas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10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entitas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24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lang="en-ID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Places, Experiences, Organizations, Ideas, Peoples, Properties, Events, Tangible goods and Services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Drucker (1968: 83)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standing, innovation, physical and financial resources, profitability, manager performance and development, worker performance and attitude and public </a:t>
            </a:r>
            <a:r>
              <a:rPr lang="en-ID" sz="24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responsibillity</a:t>
            </a:r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ID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2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78473E8-AE69-4F4C-9B9D-E245F9A8CF48}"/>
              </a:ext>
            </a:extLst>
          </p:cNvPr>
          <p:cNvSpPr txBox="1"/>
          <p:nvPr/>
        </p:nvSpPr>
        <p:spPr>
          <a:xfrm>
            <a:off x="522156" y="1166531"/>
            <a:ext cx="9536247" cy="5563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Tren </a:t>
            </a:r>
            <a:r>
              <a:rPr lang="en-ID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Era </a:t>
            </a:r>
            <a:r>
              <a:rPr lang="en-ID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Disrupsi</a:t>
            </a:r>
            <a:endParaRPr lang="en-ID" sz="24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ID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Era </a:t>
            </a:r>
            <a:r>
              <a:rPr lang="en-ID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Disrupsi</a:t>
            </a:r>
            <a:endParaRPr lang="en-ID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Industri 4.0,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revolusi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industry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menyebabkan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manufaktur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Industri 4.0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menghadirkan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fenomena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disebut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era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disrupsi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24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disrupsive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era).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era di mana industry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terganggu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akibat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munculnya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didorong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lahirnya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140730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C6C63-8C4D-FD8C-18EC-820CCF675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38B3D77-89D0-23D9-EAF7-6490D639E772}"/>
              </a:ext>
            </a:extLst>
          </p:cNvPr>
          <p:cNvSpPr txBox="1"/>
          <p:nvPr/>
        </p:nvSpPr>
        <p:spPr>
          <a:xfrm>
            <a:off x="522156" y="1166531"/>
            <a:ext cx="9536247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ID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en-ID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Peluang</a:t>
            </a:r>
            <a:r>
              <a:rPr lang="en-ID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Era </a:t>
            </a:r>
            <a:r>
              <a:rPr lang="en-ID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Revolusi</a:t>
            </a:r>
            <a:r>
              <a:rPr lang="en-ID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Industri 4.0</a:t>
            </a:r>
            <a:endParaRPr lang="en-ID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dimaksud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ancaman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potensi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Perusahaan,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sedangkan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peluang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kesempatan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akibat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terjadinya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perubahan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Perusahaan digital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Grab, Tokopedia, Shopee dan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Industri 4.0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menghadirkan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peluang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terus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berkembang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15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9AF41-C8A1-3FC6-4F40-E191DE44A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872502B-CB3B-E7AD-3A94-2D92D64CA81F}"/>
              </a:ext>
            </a:extLst>
          </p:cNvPr>
          <p:cNvSpPr txBox="1"/>
          <p:nvPr/>
        </p:nvSpPr>
        <p:spPr>
          <a:xfrm>
            <a:off x="522156" y="1166531"/>
            <a:ext cx="9536247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ID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r>
              <a:rPr lang="en-ID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 di Indonesia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Machine, Lembaga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riset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asal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Inggris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menyatakan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pertumbuhan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tercepat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dunia.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Sekitar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78% pada 2018.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 di Indonesia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100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juta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penduduk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269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juta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jiwa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133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juta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antaranya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terhubung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internet, dan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70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juta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telepon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pintar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Indonesia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pangsa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pasar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terbesar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Asia Tenggara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pemain</a:t>
            </a:r>
            <a:r>
              <a:rPr lang="en-ID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9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3360149" y="3069895"/>
            <a:ext cx="48867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5000" b="1" dirty="0">
                <a:cs typeface="Arial" charset="0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21297839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14512</TotalTime>
  <Words>567</Words>
  <Application>Microsoft Macintosh PowerPoint</Application>
  <PresentationFormat>Custom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Mistral</vt:lpstr>
      <vt:lpstr>Wingdings</vt:lpstr>
      <vt:lpstr>Office Theme</vt:lpstr>
      <vt:lpstr>PENDIDIKAN TERBUKA DAN JARAK JAUH Membuka Akses Pendidikan Tinggi bagi Semua Making Higher Education Open to All</vt:lpstr>
      <vt:lpstr>KONSEP INOVASI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OCG</dc:creator>
  <cp:lastModifiedBy>office35292</cp:lastModifiedBy>
  <cp:revision>561</cp:revision>
  <dcterms:created xsi:type="dcterms:W3CDTF">2010-05-03T08:00:36Z</dcterms:created>
  <dcterms:modified xsi:type="dcterms:W3CDTF">2025-02-27T23:35:49Z</dcterms:modified>
</cp:coreProperties>
</file>