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78" r:id="rId3"/>
    <p:sldId id="397" r:id="rId4"/>
    <p:sldId id="398" r:id="rId5"/>
    <p:sldId id="399" r:id="rId6"/>
    <p:sldId id="400" r:id="rId7"/>
    <p:sldId id="401" r:id="rId8"/>
    <p:sldId id="402" r:id="rId9"/>
    <p:sldId id="373" r:id="rId10"/>
  </p:sldIdLst>
  <p:sldSz cx="10688638" cy="7562850"/>
  <p:notesSz cx="9313863" cy="6858000"/>
  <p:defaultTextStyle>
    <a:defPPr>
      <a:defRPr lang="en-U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CCC1DA"/>
    <a:srgbClr val="FFFF00"/>
    <a:srgbClr val="FFC000"/>
    <a:srgbClr val="604A7B"/>
    <a:srgbClr val="D996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 autoAdjust="0"/>
    <p:restoredTop sz="93630" autoAdjust="0"/>
  </p:normalViewPr>
  <p:slideViewPr>
    <p:cSldViewPr snapToGrid="0">
      <p:cViewPr varScale="1">
        <p:scale>
          <a:sx n="107" d="100"/>
          <a:sy n="107" d="100"/>
        </p:scale>
        <p:origin x="1624" y="184"/>
      </p:cViewPr>
      <p:guideLst>
        <p:guide orient="horz" pos="2382"/>
        <p:guide pos="3366"/>
      </p:guideLst>
    </p:cSldViewPr>
  </p:slideViewPr>
  <p:outlineViewPr>
    <p:cViewPr>
      <p:scale>
        <a:sx n="100" d="100"/>
        <a:sy n="100" d="100"/>
      </p:scale>
      <p:origin x="0" y="1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685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E65C869-0438-4B24-8D3B-941E75071A1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685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DFF38EB-EC39-49E4-AA17-3AB0C24D3C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13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685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ABA54FC7-BA0D-4916-AD31-6B04E9B1E68C}" type="datetimeFigureOut">
              <a:rPr lang="id-ID"/>
              <a:pPr>
                <a:defRPr/>
              </a:pPr>
              <a:t>28/02/25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8450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863" y="3257550"/>
            <a:ext cx="7450137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6850" y="6513513"/>
            <a:ext cx="403542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F3D8F1C-95FD-4732-AFD9-4E20F0B56E88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137633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2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677-754D-4B6B-B9CA-F125FDD874DF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7D6FE-0CAE-4340-A03F-D0EE294B38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1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7A0A-BC0D-4211-A1F9-6F7DD5BED5E1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1BB8D-13BD-44D1-99FD-ACD1EE025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37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034" y="302871"/>
            <a:ext cx="2605356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72" y="302871"/>
            <a:ext cx="7637923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FE442-2F05-42A5-BAD2-FDA7792DCF1A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997EA-F737-410B-8CE1-6D7D1E1C1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6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CD248-7B13-467C-BD00-92DE2D94D4F2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DD0EA-3B01-4916-B110-2D9F4E3A3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91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7"/>
            <a:ext cx="9085342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5"/>
            <a:ext cx="9085342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ED895-1161-4525-9C2E-3541004334A0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A038-E053-408F-B205-5F2BD3D84B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1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70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753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940D0-AC9F-4CE9-BB08-8820952DDCBE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044B6-33EC-4B62-84DC-15DB0F06D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4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C792A-91BB-4F90-9923-D7050521B89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4B2FD-0CA7-406D-AB9E-50C1B54EA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01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51791-76ED-4B66-BE9D-3CAED5903D57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D969A-378B-4E66-83D6-01D9B5A9A7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72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480B-3B03-4EFD-8F23-59E7FF6D64F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B6AFA-8DFE-4F16-8E90-857578886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57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3"/>
            <a:ext cx="3516489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1"/>
            <a:ext cx="5975245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600"/>
            <a:ext cx="3516489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855A-358C-4AD3-99EF-DE229C1B1516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A8CDB-733F-4838-9F90-52D671697C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9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5"/>
            <a:ext cx="6413183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1"/>
            <a:ext cx="6413183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72C41-9CFD-4D70-BD73-1E2E1B1ECD2C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8BA62-8146-49CB-8FBE-D3768CC4DD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FBD6742-972D-466F-95E1-A686B5338F06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9263986-107F-4A62-9814-83014A226E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ctrTitle" idx="4294967295"/>
          </p:nvPr>
        </p:nvSpPr>
        <p:spPr>
          <a:xfrm>
            <a:off x="295275" y="1662113"/>
            <a:ext cx="3990975" cy="1062037"/>
          </a:xfrm>
        </p:spPr>
        <p:txBody>
          <a:bodyPr/>
          <a:lstStyle/>
          <a:p>
            <a:pPr algn="l" eaLnBrk="1" hangingPunct="1"/>
            <a:r>
              <a:rPr lang="en-US" altLang="en-US" sz="1400">
                <a:solidFill>
                  <a:srgbClr val="002060"/>
                </a:solidFill>
                <a:latin typeface="Arial" charset="0"/>
              </a:rPr>
              <a:t>PENDIDIKAN TERBUKA DAN JARAK JAUH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>
                <a:solidFill>
                  <a:srgbClr val="002060"/>
                </a:solidFill>
                <a:latin typeface="Arial" charset="0"/>
              </a:rPr>
              <a:t>Membuka Akses Pendidikan Tinggi bagi Semua</a:t>
            </a:r>
            <a:br>
              <a:rPr lang="id-ID" altLang="en-US" sz="140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i="1">
                <a:solidFill>
                  <a:srgbClr val="002060"/>
                </a:solidFill>
                <a:latin typeface="Arial" charset="0"/>
              </a:rPr>
              <a:t>Making Higher Education Open to All</a:t>
            </a:r>
            <a:endParaRPr lang="id-ID" altLang="en-US" sz="140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912813" y="3865563"/>
            <a:ext cx="9031287" cy="1938992"/>
          </a:xfrm>
          <a:prstGeom prst="rect">
            <a:avLst/>
          </a:prstGeom>
          <a:solidFill>
            <a:srgbClr val="DDDDD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id-ID" altLang="en-US" sz="4000" b="1" dirty="0">
                <a:solidFill>
                  <a:srgbClr val="002060"/>
                </a:solidFill>
                <a:cs typeface="Arial" charset="0"/>
              </a:rPr>
              <a:t>PENGANTAR BISNIS (EKMA4111)</a:t>
            </a:r>
          </a:p>
          <a:p>
            <a:pPr algn="ctr" eaLnBrk="1" hangingPunct="1"/>
            <a:r>
              <a:rPr lang="id-ID" altLang="en-US" sz="4000" b="1" dirty="0">
                <a:solidFill>
                  <a:srgbClr val="002060"/>
                </a:solidFill>
                <a:cs typeface="Arial" charset="0"/>
              </a:rPr>
              <a:t>MODUL </a:t>
            </a:r>
            <a:r>
              <a:rPr lang="en-US" altLang="en-US" sz="4000" b="1" dirty="0">
                <a:solidFill>
                  <a:srgbClr val="002060"/>
                </a:solidFill>
                <a:cs typeface="Arial" charset="0"/>
              </a:rPr>
              <a:t>3</a:t>
            </a:r>
            <a:r>
              <a:rPr lang="id-ID" altLang="en-US" sz="4000" b="1" dirty="0">
                <a:solidFill>
                  <a:srgbClr val="002060"/>
                </a:solidFill>
                <a:cs typeface="Arial" charset="0"/>
              </a:rPr>
              <a:t>: </a:t>
            </a:r>
            <a:r>
              <a:rPr lang="en-US" altLang="en-US" sz="4000" b="1" dirty="0" err="1">
                <a:solidFill>
                  <a:srgbClr val="002060"/>
                </a:solidFill>
                <a:cs typeface="Arial" charset="0"/>
              </a:rPr>
              <a:t>Bentuk</a:t>
            </a:r>
            <a:r>
              <a:rPr lang="en-US" altLang="en-US" sz="4000" b="1" dirty="0">
                <a:solidFill>
                  <a:srgbClr val="002060"/>
                </a:solidFill>
                <a:cs typeface="Arial" charset="0"/>
              </a:rPr>
              <a:t> Badan Usaha dan Badan Hukum Usaha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A699D01-B753-48D7-975E-F5FA2C6B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15900"/>
            <a:ext cx="1728788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104287" tIns="52144" rIns="104287" bIns="5214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FE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UNIVERSITAS TERBUKA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2024</a:t>
            </a:r>
            <a:endParaRPr lang="id-ID" altLang="en-US" sz="1600" dirty="0">
              <a:latin typeface="Mistral" panose="030907020304070204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C3257F-4C25-4C55-A487-C47862ECB609}"/>
              </a:ext>
            </a:extLst>
          </p:cNvPr>
          <p:cNvSpPr txBox="1"/>
          <p:nvPr/>
        </p:nvSpPr>
        <p:spPr>
          <a:xfrm>
            <a:off x="326571" y="1658204"/>
            <a:ext cx="98871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Pct val="75000"/>
            </a:pP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Perusahaan, Usaha dan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Pengusaha</a:t>
            </a:r>
            <a:endParaRPr lang="en-ID" sz="24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>
              <a:buSzPct val="75000"/>
              <a:buFont typeface="Wingdings" panose="05000000000000000000" pitchFamily="2" charset="2"/>
              <a:buChar char="q"/>
            </a:pP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Definisi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Undang-Undang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Nomor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1987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terus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menerus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didirikan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berkedudukan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wilayah negara Indonesia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keuntungan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endParaRPr lang="en-ID" sz="24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>
              <a:buSzPct val="75000"/>
              <a:buFont typeface="Wingdings" panose="05000000000000000000" pitchFamily="2" charset="2"/>
              <a:buChar char="q"/>
            </a:pP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Definisi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menurut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Undang-Undang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Nomor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1987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tindakan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perbuatan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apapun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perekonomian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setiap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pengusaha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memperoleh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keuntungan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dan/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endParaRPr lang="en-ID" sz="24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488" indent="-344488">
              <a:buSzPct val="75000"/>
              <a:buFont typeface="Wingdings" panose="05000000000000000000" pitchFamily="2" charset="2"/>
              <a:buChar char="q"/>
            </a:pP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Pengusaha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orang yang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menyuruh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(orang lain)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D" sz="24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87BD82-80E3-4BC3-ACC7-B9778B7E9A8F}"/>
              </a:ext>
            </a:extLst>
          </p:cNvPr>
          <p:cNvSpPr txBox="1">
            <a:spLocks/>
          </p:cNvSpPr>
          <p:nvPr/>
        </p:nvSpPr>
        <p:spPr bwMode="auto">
          <a:xfrm>
            <a:off x="1377350" y="273166"/>
            <a:ext cx="7828348" cy="77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2pPr>
            <a:lvl3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3pPr>
            <a:lvl4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4pPr>
            <a:lvl5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5pPr>
            <a:lvl6pPr marL="457200" algn="ctr" defTabSz="496888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algn="ctr" defTabSz="496888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algn="ctr" defTabSz="496888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algn="ctr" defTabSz="496888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r>
              <a:rPr lang="en-ID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ID" sz="4000" b="1" dirty="0">
                <a:latin typeface="Arial" panose="020B0604020202020204" pitchFamily="34" charset="0"/>
                <a:cs typeface="Arial" panose="020B0604020202020204" pitchFamily="34" charset="0"/>
              </a:rPr>
              <a:t> Badan Usaha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96CC-21B3-AF8C-EC3F-60719B15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D86A-8BCE-FF89-5BB0-1657DCB3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686295"/>
            <a:ext cx="9618662" cy="459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Jenis-Jenis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Badan Usaha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wadah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 Indonesia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terbagi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Usaha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Perseorangan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Firma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dan CV</a:t>
            </a:r>
          </a:p>
        </p:txBody>
      </p:sp>
    </p:spTree>
    <p:extLst>
      <p:ext uri="{BB962C8B-B14F-4D97-AF65-F5344CB8AC3E}">
        <p14:creationId xmlns:p14="http://schemas.microsoft.com/office/powerpoint/2010/main" val="284418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21DF-F158-5A41-94EB-8D0189CE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303214"/>
            <a:ext cx="9618662" cy="729940"/>
          </a:xfrm>
        </p:spPr>
        <p:txBody>
          <a:bodyPr/>
          <a:lstStyle/>
          <a:p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Badan Hukum Usaha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117E-995C-7EA9-EFF3-F4B43953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Badan Hukum Usaha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ialah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badan yang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diwujudkan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diciptakan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pembawa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kewajiban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halnya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berbadan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hukum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Perseroan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Terbatas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Perusahaan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Jawatan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Perusahaan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Perusahaan Persero (Persero), dan Perusahaan Daerah</a:t>
            </a:r>
          </a:p>
        </p:txBody>
      </p:sp>
    </p:spTree>
    <p:extLst>
      <p:ext uri="{BB962C8B-B14F-4D97-AF65-F5344CB8AC3E}">
        <p14:creationId xmlns:p14="http://schemas.microsoft.com/office/powerpoint/2010/main" val="222484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2D00-BE65-429F-4A0E-D0F18C6F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FB69-4FB4-37C0-702A-EA85D842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163782"/>
            <a:ext cx="9618662" cy="559261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B. </a:t>
            </a:r>
            <a:r>
              <a:rPr lang="en-US" sz="2400" dirty="0" err="1"/>
              <a:t>Fungsi</a:t>
            </a:r>
            <a:r>
              <a:rPr lang="en-US" sz="2400" dirty="0"/>
              <a:t> Badan Usaha/Badan Hukum Usaha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Komersial</a:t>
            </a:r>
            <a:r>
              <a:rPr lang="en-US" sz="2400" dirty="0"/>
              <a:t>: Badan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PT, </a:t>
            </a:r>
            <a:r>
              <a:rPr lang="en-US" sz="2400" dirty="0" err="1"/>
              <a:t>dibentuk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laba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aktivitas</a:t>
            </a:r>
            <a:r>
              <a:rPr lang="en-US" sz="2400" dirty="0"/>
              <a:t> </a:t>
            </a:r>
            <a:r>
              <a:rPr lang="en-US" sz="2400" dirty="0" err="1"/>
              <a:t>bisnis</a:t>
            </a:r>
            <a:r>
              <a:rPr lang="en-US" sz="2400" dirty="0"/>
              <a:t> yang </a:t>
            </a:r>
            <a:r>
              <a:rPr lang="en-US" sz="2400" dirty="0" err="1"/>
              <a:t>dilakukannya</a:t>
            </a:r>
            <a:r>
              <a:rPr lang="en-US" sz="2400" dirty="0"/>
              <a:t>. PT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memperbesar</a:t>
            </a:r>
            <a:r>
              <a:rPr lang="en-US" sz="2400" dirty="0"/>
              <a:t> </a:t>
            </a:r>
            <a:r>
              <a:rPr lang="en-US" sz="2400" dirty="0" err="1"/>
              <a:t>skala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yang </a:t>
            </a:r>
            <a:r>
              <a:rPr lang="en-US" sz="2400" dirty="0" err="1"/>
              <a:t>dilakukannya</a:t>
            </a:r>
            <a:r>
              <a:rPr lang="en-US" sz="2400" dirty="0"/>
              <a:t> </a:t>
            </a:r>
            <a:r>
              <a:rPr lang="en-US" sz="2400" dirty="0" err="1"/>
              <a:t>sehingga</a:t>
            </a:r>
            <a:r>
              <a:rPr lang="en-US" sz="2400" dirty="0"/>
              <a:t> </a:t>
            </a:r>
            <a:r>
              <a:rPr lang="en-US" sz="2400" dirty="0" err="1"/>
              <a:t>usaha</a:t>
            </a:r>
            <a:r>
              <a:rPr lang="en-US" sz="2400" dirty="0"/>
              <a:t> </a:t>
            </a:r>
            <a:r>
              <a:rPr lang="en-US" sz="2400" dirty="0" err="1"/>
              <a:t>memperoleh</a:t>
            </a:r>
            <a:r>
              <a:rPr lang="en-US" sz="2400" dirty="0"/>
              <a:t> </a:t>
            </a:r>
            <a:r>
              <a:rPr lang="en-US" sz="2400" dirty="0" err="1"/>
              <a:t>laba</a:t>
            </a:r>
            <a:r>
              <a:rPr lang="en-US" sz="2400" dirty="0"/>
              <a:t> yang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besar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Sosial</a:t>
            </a:r>
            <a:r>
              <a:rPr lang="en-US" sz="2400" dirty="0"/>
              <a:t> Badan Hukum Usaha: Badan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PT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menciptakan</a:t>
            </a:r>
            <a:r>
              <a:rPr lang="en-US" sz="2400" dirty="0"/>
              <a:t> </a:t>
            </a:r>
            <a:r>
              <a:rPr lang="en-US" sz="2400" dirty="0" err="1"/>
              <a:t>lapangan</a:t>
            </a:r>
            <a:r>
              <a:rPr lang="en-US" sz="2400" dirty="0"/>
              <a:t> </a:t>
            </a:r>
            <a:r>
              <a:rPr lang="en-US" sz="2400" dirty="0" err="1"/>
              <a:t>pekerjaan</a:t>
            </a:r>
            <a:r>
              <a:rPr lang="en-US" sz="2400" dirty="0"/>
              <a:t>. </a:t>
            </a:r>
            <a:r>
              <a:rPr lang="en-US" sz="2400" dirty="0" err="1"/>
              <a:t>Mereka</a:t>
            </a:r>
            <a:r>
              <a:rPr lang="en-US" sz="2400" dirty="0"/>
              <a:t> juga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menyumbang</a:t>
            </a:r>
            <a:r>
              <a:rPr lang="en-US" sz="2400" dirty="0"/>
              <a:t> korban </a:t>
            </a:r>
            <a:r>
              <a:rPr lang="en-US" sz="2400" dirty="0" err="1"/>
              <a:t>bencana</a:t>
            </a:r>
            <a:r>
              <a:rPr lang="en-US" sz="2400" dirty="0"/>
              <a:t> </a:t>
            </a:r>
            <a:r>
              <a:rPr lang="en-US" sz="2400" dirty="0" err="1"/>
              <a:t>alam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membangun</a:t>
            </a:r>
            <a:r>
              <a:rPr lang="en-US" sz="2400" dirty="0"/>
              <a:t> saran dan </a:t>
            </a:r>
            <a:r>
              <a:rPr lang="en-US" sz="2400" dirty="0" err="1"/>
              <a:t>prasarana</a:t>
            </a:r>
            <a:r>
              <a:rPr lang="en-US" sz="2400" dirty="0"/>
              <a:t>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dimanfaatkan</a:t>
            </a:r>
            <a:r>
              <a:rPr lang="en-US" sz="2400" dirty="0"/>
              <a:t> oleh </a:t>
            </a:r>
            <a:r>
              <a:rPr lang="en-US" sz="2400" dirty="0" err="1"/>
              <a:t>masyarakat</a:t>
            </a:r>
            <a:r>
              <a:rPr lang="en-US" sz="2400" dirty="0"/>
              <a:t> yang </a:t>
            </a:r>
            <a:r>
              <a:rPr lang="en-US" sz="2400" dirty="0" err="1"/>
              <a:t>berasal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keuntungan</a:t>
            </a:r>
            <a:r>
              <a:rPr lang="en-US" sz="2400" dirty="0"/>
              <a:t> Perusahaan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/>
              <a:t>Fungsi</a:t>
            </a:r>
            <a:r>
              <a:rPr lang="en-US" sz="2400" dirty="0"/>
              <a:t> Pembangunan Ekonomi: Perusahaan </a:t>
            </a:r>
            <a:r>
              <a:rPr lang="en-US" sz="2400" dirty="0" err="1"/>
              <a:t>berbadan</a:t>
            </a:r>
            <a:r>
              <a:rPr lang="en-US" sz="2400" dirty="0"/>
              <a:t> </a:t>
            </a:r>
            <a:r>
              <a:rPr lang="en-US" sz="2400" dirty="0" err="1"/>
              <a:t>hukum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produsen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dan </a:t>
            </a:r>
            <a:r>
              <a:rPr lang="en-US" sz="2400" dirty="0" err="1"/>
              <a:t>jasa</a:t>
            </a:r>
            <a:r>
              <a:rPr lang="en-US" sz="2400" dirty="0"/>
              <a:t> yang </a:t>
            </a:r>
            <a:r>
              <a:rPr lang="en-US" sz="2400" dirty="0" err="1"/>
              <a:t>berkontribusi</a:t>
            </a:r>
            <a:r>
              <a:rPr lang="en-US" sz="2400" dirty="0"/>
              <a:t>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domestic </a:t>
            </a:r>
            <a:r>
              <a:rPr lang="en-US" sz="2400" dirty="0" err="1"/>
              <a:t>bruto</a:t>
            </a:r>
            <a:r>
              <a:rPr lang="en-US" sz="2400" dirty="0"/>
              <a:t> (PDB) </a:t>
            </a:r>
            <a:r>
              <a:rPr lang="en-US" sz="2400" dirty="0" err="1"/>
              <a:t>suatu</a:t>
            </a:r>
            <a:r>
              <a:rPr lang="en-US" sz="2400" dirty="0"/>
              <a:t> negara</a:t>
            </a:r>
          </a:p>
        </p:txBody>
      </p:sp>
    </p:spTree>
    <p:extLst>
      <p:ext uri="{BB962C8B-B14F-4D97-AF65-F5344CB8AC3E}">
        <p14:creationId xmlns:p14="http://schemas.microsoft.com/office/powerpoint/2010/main" val="15738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6E53A-8983-06FF-FF00-0E9D4CD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E995-0149-139A-61EE-2548E0F8B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163779"/>
            <a:ext cx="9618662" cy="61671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Kelebihan</a:t>
            </a:r>
            <a:r>
              <a:rPr lang="en-US" sz="2000" b="1" dirty="0"/>
              <a:t> dan </a:t>
            </a:r>
            <a:r>
              <a:rPr lang="en-US" sz="2000" b="1" dirty="0" err="1"/>
              <a:t>Kelemahan</a:t>
            </a:r>
            <a:r>
              <a:rPr lang="en-US" sz="2000" b="1" dirty="0"/>
              <a:t> Badan Usaha </a:t>
            </a:r>
            <a:r>
              <a:rPr lang="en-US" sz="2000" b="1" dirty="0" err="1"/>
              <a:t>menurut</a:t>
            </a:r>
            <a:r>
              <a:rPr lang="en-US" sz="2000" b="1" dirty="0"/>
              <a:t> </a:t>
            </a:r>
            <a:r>
              <a:rPr lang="en-US" sz="2000" b="1" dirty="0" err="1"/>
              <a:t>Sartono</a:t>
            </a:r>
            <a:r>
              <a:rPr lang="en-US" sz="2000" b="1" dirty="0"/>
              <a:t> (1994)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/>
              <a:t>Kelebihan</a:t>
            </a:r>
            <a:r>
              <a:rPr lang="en-US" sz="2000" dirty="0"/>
              <a:t> Badan Usaha </a:t>
            </a:r>
            <a:r>
              <a:rPr lang="en-US" sz="2000" dirty="0" err="1"/>
              <a:t>Perorangan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Mudah</a:t>
            </a:r>
            <a:r>
              <a:rPr lang="en-US" sz="2000" dirty="0"/>
              <a:t> dan </a:t>
            </a:r>
            <a:r>
              <a:rPr lang="en-US" sz="2000" dirty="0" err="1"/>
              <a:t>murah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proses </a:t>
            </a:r>
            <a:r>
              <a:rPr lang="en-US" sz="2000" dirty="0" err="1"/>
              <a:t>pembentukannya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Pemilik</a:t>
            </a:r>
            <a:r>
              <a:rPr lang="en-US" sz="2000" dirty="0"/>
              <a:t> Perusahaan </a:t>
            </a:r>
            <a:r>
              <a:rPr lang="en-US" sz="2000" dirty="0" err="1"/>
              <a:t>mengendalikan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 </a:t>
            </a:r>
            <a:r>
              <a:rPr lang="en-US" sz="2000" dirty="0" err="1"/>
              <a:t>perusahaannya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dipengaruhi</a:t>
            </a:r>
            <a:r>
              <a:rPr lang="en-US" sz="2000" dirty="0"/>
              <a:t> oleh </a:t>
            </a: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Pemilik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keuntungan</a:t>
            </a:r>
            <a:r>
              <a:rPr lang="en-US" sz="2000" dirty="0"/>
              <a:t> dan </a:t>
            </a:r>
            <a:r>
              <a:rPr lang="en-US" sz="2000" dirty="0" err="1"/>
              <a:t>menanggung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kerugian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Bebas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pajak</a:t>
            </a:r>
            <a:r>
              <a:rPr lang="en-US" sz="2000" dirty="0"/>
              <a:t> </a:t>
            </a:r>
            <a:r>
              <a:rPr lang="en-US" sz="2000" dirty="0" err="1"/>
              <a:t>penghasilan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 err="1"/>
              <a:t>Kekurangan</a:t>
            </a:r>
            <a:r>
              <a:rPr lang="en-US" sz="2000" dirty="0"/>
              <a:t> Badan Usaha </a:t>
            </a:r>
            <a:r>
              <a:rPr lang="en-US" sz="2000" dirty="0" err="1"/>
              <a:t>Perorangan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dana </a:t>
            </a:r>
            <a:r>
              <a:rPr lang="en-US" sz="2000" dirty="0" err="1"/>
              <a:t>besar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Pemilik</a:t>
            </a:r>
            <a:r>
              <a:rPr lang="en-US" sz="2000" dirty="0"/>
              <a:t> Perusahaan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Usia</a:t>
            </a:r>
            <a:r>
              <a:rPr lang="en-US" sz="2000" dirty="0"/>
              <a:t> Perusahaan </a:t>
            </a:r>
            <a:r>
              <a:rPr lang="en-US" sz="2000" dirty="0" err="1"/>
              <a:t>bergantung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usia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 yang </a:t>
            </a:r>
            <a:r>
              <a:rPr lang="en-US" sz="2000" dirty="0" err="1"/>
              <a:t>membentuk</a:t>
            </a:r>
            <a:r>
              <a:rPr lang="en-US" sz="2000" dirty="0"/>
              <a:t> Perusahaan</a:t>
            </a:r>
          </a:p>
          <a:p>
            <a:pPr marL="457200" indent="-457200">
              <a:buAutoNum type="alphaLcPeriod"/>
            </a:pPr>
            <a:r>
              <a:rPr lang="en-US" sz="2000" dirty="0" err="1"/>
              <a:t>Keterbatasan</a:t>
            </a:r>
            <a:r>
              <a:rPr lang="en-US" sz="2000" dirty="0"/>
              <a:t> </a:t>
            </a:r>
            <a:r>
              <a:rPr lang="en-US" sz="2000" dirty="0" err="1"/>
              <a:t>keahlian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Kurangnya</a:t>
            </a:r>
            <a:r>
              <a:rPr lang="en-US" sz="2000" dirty="0"/>
              <a:t> </a:t>
            </a:r>
            <a:r>
              <a:rPr lang="en-US" sz="2000" dirty="0" err="1"/>
              <a:t>kesempatan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karyawan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mengembangkan</a:t>
            </a:r>
            <a:r>
              <a:rPr lang="en-US" sz="2000" dirty="0"/>
              <a:t> </a:t>
            </a:r>
            <a:r>
              <a:rPr lang="en-US" sz="2000" dirty="0" err="1"/>
              <a:t>karier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terbatasnya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organisasi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06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44574-522F-540F-9166-11153A485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4E5E-8F8B-139D-0281-D7680EA1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175D6-FD75-6A4B-2B9A-525A0B670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163779"/>
            <a:ext cx="9618662" cy="61671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Kelebihan</a:t>
            </a:r>
            <a:r>
              <a:rPr lang="en-US" sz="2000" b="1" dirty="0"/>
              <a:t> dan </a:t>
            </a:r>
            <a:r>
              <a:rPr lang="en-US" sz="2000" b="1" dirty="0" err="1"/>
              <a:t>Kelemahan</a:t>
            </a:r>
            <a:r>
              <a:rPr lang="en-US" sz="2000" b="1" dirty="0"/>
              <a:t> Badan Usaha </a:t>
            </a:r>
            <a:r>
              <a:rPr lang="en-US" sz="2000" b="1" dirty="0" err="1"/>
              <a:t>menurut</a:t>
            </a:r>
            <a:r>
              <a:rPr lang="en-US" sz="2000" b="1" dirty="0"/>
              <a:t> </a:t>
            </a:r>
            <a:r>
              <a:rPr lang="en-US" sz="2000" b="1" dirty="0" err="1"/>
              <a:t>Sartono</a:t>
            </a:r>
            <a:r>
              <a:rPr lang="en-US" sz="2000" b="1" dirty="0"/>
              <a:t> (1994)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/>
              <a:t>Kelebihan</a:t>
            </a:r>
            <a:r>
              <a:rPr lang="en-US" sz="2000" dirty="0"/>
              <a:t> Badan Usaha </a:t>
            </a:r>
            <a:r>
              <a:rPr lang="en-US" sz="2000" dirty="0" err="1"/>
              <a:t>Komanditer</a:t>
            </a:r>
            <a:r>
              <a:rPr lang="en-US" sz="2000" dirty="0"/>
              <a:t> (CV)</a:t>
            </a:r>
          </a:p>
          <a:p>
            <a:pPr marL="514350" indent="-514350">
              <a:buAutoNum type="alphaLcPeriod"/>
            </a:pPr>
            <a:r>
              <a:rPr lang="en-US" sz="2000" dirty="0" err="1"/>
              <a:t>Pembentukannya</a:t>
            </a:r>
            <a:r>
              <a:rPr lang="en-US" sz="2000" dirty="0"/>
              <a:t>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dana </a:t>
            </a: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badan </a:t>
            </a:r>
            <a:r>
              <a:rPr lang="en-US" sz="2000" dirty="0" err="1"/>
              <a:t>usaha</a:t>
            </a:r>
            <a:r>
              <a:rPr lang="en-US" sz="2000" dirty="0"/>
              <a:t> </a:t>
            </a:r>
            <a:r>
              <a:rPr lang="en-US" sz="2000" dirty="0" err="1"/>
              <a:t>perseorangan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Tersedianya</a:t>
            </a:r>
            <a:r>
              <a:rPr lang="en-US" sz="2000" dirty="0"/>
              <a:t> </a:t>
            </a:r>
            <a:r>
              <a:rPr lang="en-US" sz="2000" dirty="0" err="1"/>
              <a:t>keahlian</a:t>
            </a:r>
            <a:r>
              <a:rPr lang="en-US" sz="2000" dirty="0"/>
              <a:t> </a:t>
            </a:r>
            <a:r>
              <a:rPr lang="en-US" sz="2000" dirty="0" err="1"/>
              <a:t>manajerial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/>
              <a:t>Tingkat </a:t>
            </a:r>
            <a:r>
              <a:rPr lang="en-US" sz="2000" dirty="0" err="1"/>
              <a:t>pajak</a:t>
            </a:r>
            <a:r>
              <a:rPr lang="en-US" sz="2000" dirty="0"/>
              <a:t> </a:t>
            </a:r>
            <a:r>
              <a:rPr lang="en-US" sz="2000" dirty="0" err="1"/>
              <a:t>penghasilan</a:t>
            </a:r>
            <a:r>
              <a:rPr lang="en-US" sz="2000" dirty="0"/>
              <a:t> yang </a:t>
            </a:r>
            <a:r>
              <a:rPr lang="en-US" sz="2000" dirty="0" err="1"/>
              <a:t>rendah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 err="1"/>
              <a:t>Kekurangan</a:t>
            </a:r>
            <a:r>
              <a:rPr lang="en-US" sz="2000" dirty="0"/>
              <a:t> Badan Usaha </a:t>
            </a:r>
            <a:r>
              <a:rPr lang="en-US" sz="2000" dirty="0" err="1"/>
              <a:t>Komanditer</a:t>
            </a:r>
            <a:r>
              <a:rPr lang="en-US" sz="2000" dirty="0"/>
              <a:t> (CV)</a:t>
            </a:r>
          </a:p>
          <a:p>
            <a:pPr marL="457200" indent="-457200">
              <a:buAutoNum type="alphaLcPeriod"/>
            </a:pPr>
            <a:r>
              <a:rPr lang="en-US" sz="2000" dirty="0" err="1"/>
              <a:t>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utang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Usia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yang </a:t>
            </a:r>
            <a:r>
              <a:rPr lang="en-US" sz="2000" dirty="0" err="1"/>
              <a:t>terbatas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apabila</a:t>
            </a:r>
            <a:r>
              <a:rPr lang="en-US" sz="2000" dirty="0"/>
              <a:t> 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anggotanya</a:t>
            </a:r>
            <a:r>
              <a:rPr lang="en-US" sz="2000" dirty="0"/>
              <a:t> </a:t>
            </a:r>
            <a:r>
              <a:rPr lang="en-US" sz="2000" dirty="0" err="1"/>
              <a:t>meninggal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keluar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usaha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bubar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Kesulitan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pemindahan</a:t>
            </a:r>
            <a:r>
              <a:rPr lang="en-US" sz="2000" dirty="0"/>
              <a:t> </a:t>
            </a:r>
            <a:r>
              <a:rPr lang="en-US" sz="2000" dirty="0" err="1"/>
              <a:t>kepemilikan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kurangnya</a:t>
            </a:r>
            <a:r>
              <a:rPr lang="en-US" sz="2000" dirty="0"/>
              <a:t> </a:t>
            </a:r>
            <a:r>
              <a:rPr lang="en-US" sz="2000" dirty="0" err="1"/>
              <a:t>fleksibilitas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penambahan</a:t>
            </a:r>
            <a:r>
              <a:rPr lang="en-US" sz="2000" dirty="0"/>
              <a:t> </a:t>
            </a:r>
            <a:r>
              <a:rPr lang="en-US" sz="2000" dirty="0" err="1"/>
              <a:t>anggota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tumbul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kompleks</a:t>
            </a:r>
            <a:r>
              <a:rPr lang="en-US" sz="2000" dirty="0"/>
              <a:t> </a:t>
            </a:r>
            <a:r>
              <a:rPr lang="en-US" sz="2000" dirty="0" err="1"/>
              <a:t>dibandingkan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perseorangan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333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EE5FB-C803-E8D5-643A-94564DB2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257F-738F-FE89-D0A7-29A621BE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4322-D724-3D31-70D1-9127EB0D4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163779"/>
            <a:ext cx="9618662" cy="616710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Kelebihan</a:t>
            </a:r>
            <a:r>
              <a:rPr lang="en-US" sz="2000" b="1" dirty="0"/>
              <a:t> dan </a:t>
            </a:r>
            <a:r>
              <a:rPr lang="en-US" sz="2000" b="1" dirty="0" err="1"/>
              <a:t>Kelemahan</a:t>
            </a:r>
            <a:r>
              <a:rPr lang="en-US" sz="2000" b="1" dirty="0"/>
              <a:t> Badan Usaha </a:t>
            </a:r>
            <a:r>
              <a:rPr lang="en-US" sz="2000" b="1" dirty="0" err="1"/>
              <a:t>menurut</a:t>
            </a:r>
            <a:r>
              <a:rPr lang="en-US" sz="2000" b="1" dirty="0"/>
              <a:t> </a:t>
            </a:r>
            <a:r>
              <a:rPr lang="en-US" sz="2000" b="1" dirty="0" err="1"/>
              <a:t>Sartono</a:t>
            </a:r>
            <a:r>
              <a:rPr lang="en-US" sz="2000" b="1" dirty="0"/>
              <a:t> (1994)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err="1"/>
              <a:t>Kelebihan</a:t>
            </a:r>
            <a:r>
              <a:rPr lang="en-US" sz="2000" dirty="0"/>
              <a:t> Badan Usaha Perseroan </a:t>
            </a:r>
            <a:r>
              <a:rPr lang="en-US" sz="2000" dirty="0" err="1"/>
              <a:t>Terbatas</a:t>
            </a:r>
            <a:r>
              <a:rPr lang="en-US" sz="2000" dirty="0"/>
              <a:t> (PT)</a:t>
            </a:r>
          </a:p>
          <a:p>
            <a:pPr marL="514350" indent="-514350">
              <a:buAutoNum type="alphaLcPeriod"/>
            </a:pPr>
            <a:r>
              <a:rPr lang="en-US" sz="2000" dirty="0" err="1"/>
              <a:t>Tanggung</a:t>
            </a:r>
            <a:r>
              <a:rPr lang="en-US" sz="2000" dirty="0"/>
              <a:t> </a:t>
            </a:r>
            <a:r>
              <a:rPr lang="en-US" sz="2000" dirty="0" err="1"/>
              <a:t>jawab</a:t>
            </a:r>
            <a:r>
              <a:rPr lang="en-US" sz="2000" dirty="0"/>
              <a:t> Perusahaan </a:t>
            </a:r>
            <a:r>
              <a:rPr lang="en-US" sz="2000" dirty="0" err="1"/>
              <a:t>terhadap</a:t>
            </a:r>
            <a:r>
              <a:rPr lang="en-US" sz="2000" dirty="0"/>
              <a:t> utang </a:t>
            </a:r>
            <a:r>
              <a:rPr lang="en-US" sz="2000" dirty="0" err="1"/>
              <a:t>bersifat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Usia</a:t>
            </a:r>
            <a:r>
              <a:rPr lang="en-US" sz="2000" dirty="0"/>
              <a:t> Perusahaan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terbatas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Pemindahan</a:t>
            </a:r>
            <a:r>
              <a:rPr lang="en-US" sz="2000" dirty="0"/>
              <a:t> </a:t>
            </a:r>
            <a:r>
              <a:rPr lang="en-US" sz="2000" dirty="0" err="1"/>
              <a:t>kepemilikan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menjual</a:t>
            </a:r>
            <a:r>
              <a:rPr lang="en-US" sz="2000" dirty="0"/>
              <a:t> </a:t>
            </a:r>
            <a:r>
              <a:rPr lang="en-US" sz="2000" dirty="0" err="1"/>
              <a:t>saham</a:t>
            </a:r>
            <a:r>
              <a:rPr lang="en-US" sz="2000" dirty="0"/>
              <a:t> di bursa</a:t>
            </a:r>
          </a:p>
          <a:p>
            <a:pPr marL="514350" indent="-514350">
              <a:buAutoNum type="alphaLcPeriod"/>
            </a:pPr>
            <a:r>
              <a:rPr lang="en-US" sz="2000" dirty="0" err="1"/>
              <a:t>Relatif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pengumpulan</a:t>
            </a:r>
            <a:r>
              <a:rPr lang="en-US" sz="2000" dirty="0"/>
              <a:t> dana yang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dirty="0" err="1"/>
              <a:t>saham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obligasi</a:t>
            </a:r>
            <a:endParaRPr lang="en-US" sz="2000" dirty="0"/>
          </a:p>
          <a:p>
            <a:pPr marL="514350" indent="-514350">
              <a:buAutoNum type="alphaLcPeriod"/>
            </a:pP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manajemen</a:t>
            </a:r>
            <a:r>
              <a:rPr lang="en-US" sz="2000" dirty="0"/>
              <a:t> yang </a:t>
            </a:r>
            <a:r>
              <a:rPr lang="en-US" sz="2000" dirty="0" err="1"/>
              <a:t>profesional</a:t>
            </a:r>
            <a:endParaRPr lang="en-US" sz="2000" dirty="0"/>
          </a:p>
          <a:p>
            <a:pPr>
              <a:buFont typeface="Wingdings" pitchFamily="2" charset="2"/>
              <a:buChar char="q"/>
            </a:pPr>
            <a:r>
              <a:rPr lang="en-US" sz="2000" dirty="0" err="1"/>
              <a:t>Kekurangan</a:t>
            </a:r>
            <a:r>
              <a:rPr lang="en-US" sz="2000" dirty="0"/>
              <a:t> Badan Usaha Perseroan </a:t>
            </a:r>
            <a:r>
              <a:rPr lang="en-US" sz="2000" dirty="0" err="1"/>
              <a:t>Terbatas</a:t>
            </a:r>
            <a:r>
              <a:rPr lang="en-US" sz="2000" dirty="0"/>
              <a:t> (PT)</a:t>
            </a:r>
          </a:p>
          <a:p>
            <a:pPr marL="457200" indent="-457200">
              <a:buAutoNum type="alphaLcPeriod"/>
            </a:pPr>
            <a:r>
              <a:rPr lang="en-US" sz="2000" dirty="0" err="1"/>
              <a:t>Pemilik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membayar</a:t>
            </a:r>
            <a:r>
              <a:rPr lang="en-US" sz="2000" dirty="0"/>
              <a:t> </a:t>
            </a:r>
            <a:r>
              <a:rPr lang="en-US" sz="2000" dirty="0" err="1"/>
              <a:t>pajak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pembentukan</a:t>
            </a:r>
            <a:r>
              <a:rPr lang="en-US" sz="2000" dirty="0"/>
              <a:t> Badan Hukum (PT)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timbulnya</a:t>
            </a:r>
            <a:r>
              <a:rPr lang="en-US" sz="2000" dirty="0"/>
              <a:t> </a:t>
            </a:r>
            <a:r>
              <a:rPr lang="en-US" sz="2000" i="1" dirty="0"/>
              <a:t>agency problem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konflik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</a:t>
            </a:r>
            <a:r>
              <a:rPr lang="en-US" sz="2000" dirty="0" err="1"/>
              <a:t>kelompok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endParaRPr lang="en-US" sz="2000" dirty="0"/>
          </a:p>
          <a:p>
            <a:pPr marL="457200" indent="-457200">
              <a:buAutoNum type="alphaLcPeriod"/>
            </a:pP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campur</a:t>
            </a:r>
            <a:r>
              <a:rPr lang="en-US" sz="2000" dirty="0"/>
              <a:t> </a:t>
            </a:r>
            <a:r>
              <a:rPr lang="en-US" sz="2000" dirty="0" err="1"/>
              <a:t>tangan</a:t>
            </a:r>
            <a:r>
              <a:rPr lang="en-US" sz="2000" dirty="0"/>
              <a:t> </a:t>
            </a:r>
            <a:r>
              <a:rPr lang="en-US" sz="2000" dirty="0" err="1"/>
              <a:t>pemerintahan</a:t>
            </a:r>
            <a:r>
              <a:rPr lang="en-US" sz="2000" dirty="0"/>
              <a:t> dan </a:t>
            </a:r>
            <a:r>
              <a:rPr lang="en-US" sz="2000" dirty="0" err="1"/>
              <a:t>memerlukan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yang sangat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memenuhi</a:t>
            </a:r>
            <a:r>
              <a:rPr lang="en-US" sz="2000" dirty="0"/>
              <a:t> </a:t>
            </a:r>
            <a:r>
              <a:rPr lang="en-US" sz="2000" dirty="0" err="1"/>
              <a:t>peraturan</a:t>
            </a:r>
            <a:r>
              <a:rPr lang="en-US" sz="2000" dirty="0"/>
              <a:t> </a:t>
            </a:r>
            <a:r>
              <a:rPr lang="en-US" sz="2000" dirty="0" err="1"/>
              <a:t>pemerintah</a:t>
            </a:r>
            <a:r>
              <a:rPr lang="en-US" sz="2000" dirty="0"/>
              <a:t> </a:t>
            </a:r>
            <a:r>
              <a:rPr lang="en-US" sz="2000" dirty="0" err="1"/>
              <a:t>terutama</a:t>
            </a:r>
            <a:r>
              <a:rPr lang="en-US" sz="2000" dirty="0"/>
              <a:t> yang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/>
              <a:t>pasar modal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311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940715" y="3549650"/>
            <a:ext cx="880721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5000" b="1" dirty="0" err="1">
                <a:cs typeface="Arial" charset="0"/>
              </a:rPr>
              <a:t>SEKIAN</a:t>
            </a:r>
            <a:r>
              <a:rPr lang="en-US" altLang="en-US" sz="5000" b="1" dirty="0">
                <a:cs typeface="Arial" charset="0"/>
              </a:rPr>
              <a:t> DAN </a:t>
            </a:r>
            <a:r>
              <a:rPr lang="en-US" altLang="en-US" sz="5000" b="1" dirty="0" err="1">
                <a:cs typeface="Arial" charset="0"/>
              </a:rPr>
              <a:t>TERIMAKASIH</a:t>
            </a:r>
            <a:endParaRPr lang="en-US" altLang="en-US" sz="5000" b="1" dirty="0">
              <a:cs typeface="Arial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10619</TotalTime>
  <Words>623</Words>
  <Application>Microsoft Macintosh PowerPoint</Application>
  <PresentationFormat>Custom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Mistral</vt:lpstr>
      <vt:lpstr>Wingdings</vt:lpstr>
      <vt:lpstr>Office Theme</vt:lpstr>
      <vt:lpstr>PENDIDIKAN TERBUKA DAN JARAK JAUH Membuka Akses Pendidikan Tinggi bagi Semua Making Higher Education Open to All</vt:lpstr>
      <vt:lpstr>PowerPoint Presentation</vt:lpstr>
      <vt:lpstr>PowerPoint Presentation</vt:lpstr>
      <vt:lpstr>Bentuk Badan Hukum Usaha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OCG</dc:creator>
  <cp:lastModifiedBy>office35292</cp:lastModifiedBy>
  <cp:revision>578</cp:revision>
  <dcterms:created xsi:type="dcterms:W3CDTF">2010-05-03T08:00:36Z</dcterms:created>
  <dcterms:modified xsi:type="dcterms:W3CDTF">2025-02-27T23:35:57Z</dcterms:modified>
</cp:coreProperties>
</file>