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378" r:id="rId3"/>
    <p:sldId id="397" r:id="rId4"/>
    <p:sldId id="398" r:id="rId5"/>
    <p:sldId id="399" r:id="rId6"/>
    <p:sldId id="400" r:id="rId7"/>
    <p:sldId id="401" r:id="rId8"/>
    <p:sldId id="373" r:id="rId9"/>
  </p:sldIdLst>
  <p:sldSz cx="10688638" cy="7562850"/>
  <p:notesSz cx="9313863" cy="6858000"/>
  <p:defaultTextStyle>
    <a:defPPr>
      <a:defRPr lang="en-US"/>
    </a:defPPr>
    <a:lvl1pPr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1pPr>
    <a:lvl2pPr marL="496888" indent="-39688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2pPr>
    <a:lvl3pPr marL="995363" indent="-80963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3pPr>
    <a:lvl4pPr marL="1492250" indent="-120650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4pPr>
    <a:lvl5pPr marL="1990725" indent="-161925" algn="l" defTabSz="496888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2">
          <p15:clr>
            <a:srgbClr val="A4A3A4"/>
          </p15:clr>
        </p15:guide>
        <p15:guide id="2" pos="336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FF"/>
    <a:srgbClr val="CCC1DA"/>
    <a:srgbClr val="FFFF00"/>
    <a:srgbClr val="FFC000"/>
    <a:srgbClr val="604A7B"/>
    <a:srgbClr val="D99694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52" autoAdjust="0"/>
    <p:restoredTop sz="93630" autoAdjust="0"/>
  </p:normalViewPr>
  <p:slideViewPr>
    <p:cSldViewPr snapToGrid="0">
      <p:cViewPr varScale="1">
        <p:scale>
          <a:sx n="107" d="100"/>
          <a:sy n="107" d="100"/>
        </p:scale>
        <p:origin x="1568" y="184"/>
      </p:cViewPr>
      <p:guideLst>
        <p:guide orient="horz" pos="2382"/>
        <p:guide pos="3366"/>
      </p:guideLst>
    </p:cSldViewPr>
  </p:slideViewPr>
  <p:outlineViewPr>
    <p:cViewPr>
      <p:scale>
        <a:sx n="100" d="100"/>
        <a:sy n="100" d="100"/>
      </p:scale>
      <p:origin x="0" y="116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63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276850" y="0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E65C869-0438-4B24-8D3B-941E75071A1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194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276850" y="6513513"/>
            <a:ext cx="4035425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4DFF38EB-EC39-49E4-AA17-3AB0C24D3C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61308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76850" y="0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ABA54FC7-BA0D-4916-AD31-6B04E9B1E68C}" type="datetimeFigureOut">
              <a:rPr lang="id-ID"/>
              <a:pPr>
                <a:defRPr/>
              </a:pPr>
              <a:t>28/02/25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38450" y="514350"/>
            <a:ext cx="3635375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id-ID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1863" y="3257550"/>
            <a:ext cx="7450137" cy="3086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id-ID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4035425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76850" y="6513513"/>
            <a:ext cx="4035425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fld id="{DF3D8F1C-95FD-4732-AFD9-4E20F0B56E88}" type="slidenum">
              <a:rPr lang="id-ID" altLang="en-US"/>
              <a:pPr>
                <a:defRPr/>
              </a:pPr>
              <a:t>‹#›</a:t>
            </a:fld>
            <a:endParaRPr lang="id-ID" altLang="en-US"/>
          </a:p>
        </p:txBody>
      </p:sp>
    </p:spTree>
    <p:extLst>
      <p:ext uri="{BB962C8B-B14F-4D97-AF65-F5344CB8AC3E}">
        <p14:creationId xmlns:p14="http://schemas.microsoft.com/office/powerpoint/2010/main" val="21376330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648" y="2349392"/>
            <a:ext cx="9085342" cy="16211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3297" y="4285615"/>
            <a:ext cx="7482047" cy="1932728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977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95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932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90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88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864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841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819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2B0677-754D-4B6B-B9CA-F125FDD874DF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DF7D6FE-0CAE-4340-A03F-D0EE294B387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105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77A0A-BC0D-4211-A1F9-6F7DD5BED5E1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01BB8D-13BD-44D1-99FD-ACD1EE0257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5375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95034" y="302871"/>
            <a:ext cx="2605356" cy="6452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8972" y="302871"/>
            <a:ext cx="7637923" cy="64529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7FE442-2F05-42A5-BAD2-FDA7792DCF1A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5997EA-F737-410B-8CE1-6D7D1E1C13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867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ACD248-7B13-467C-BD00-92DE2D94D4F2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DDD0EA-3B01-4916-B110-2D9F4E3A36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991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4329" y="4859837"/>
            <a:ext cx="9085342" cy="1502066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4329" y="3205465"/>
            <a:ext cx="9085342" cy="1654373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9773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9547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3pPr>
            <a:lvl4pPr marL="149321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1990957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48869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298643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48417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3981914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ED895-1161-4525-9C2E-3541004334A0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8A038-E053-408F-B205-5F2BD3D84B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5011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78970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78753" y="1764672"/>
            <a:ext cx="5121639" cy="4991131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940D0-AC9F-4CE9-BB08-8820952DDCBE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5044B6-33EC-4B62-84DC-15DB0F06D5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14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2" y="302866"/>
            <a:ext cx="9619774" cy="126047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433" y="1692890"/>
            <a:ext cx="4722671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4433" y="2398405"/>
            <a:ext cx="4722671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29682" y="1692890"/>
            <a:ext cx="4724527" cy="705515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497739" indent="0">
              <a:buNone/>
              <a:defRPr sz="2200" b="1"/>
            </a:lvl2pPr>
            <a:lvl3pPr marL="995478" indent="0">
              <a:buNone/>
              <a:defRPr sz="2000" b="1"/>
            </a:lvl3pPr>
            <a:lvl4pPr marL="1493217" indent="0">
              <a:buNone/>
              <a:defRPr sz="1700" b="1"/>
            </a:lvl4pPr>
            <a:lvl5pPr marL="1990957" indent="0">
              <a:buNone/>
              <a:defRPr sz="1700" b="1"/>
            </a:lvl5pPr>
            <a:lvl6pPr marL="2488695" indent="0">
              <a:buNone/>
              <a:defRPr sz="1700" b="1"/>
            </a:lvl6pPr>
            <a:lvl7pPr marL="2986435" indent="0">
              <a:buNone/>
              <a:defRPr sz="1700" b="1"/>
            </a:lvl7pPr>
            <a:lvl8pPr marL="3484174" indent="0">
              <a:buNone/>
              <a:defRPr sz="1700" b="1"/>
            </a:lvl8pPr>
            <a:lvl9pPr marL="3981914" indent="0">
              <a:buNone/>
              <a:defRPr sz="17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29682" y="2398405"/>
            <a:ext cx="4724527" cy="435739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EC792A-91BB-4F90-9923-D7050521B89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24B2FD-0CA7-406D-AB9E-50C1B54EAC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901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C51791-76ED-4B66-BE9D-3CAED5903D57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AD969A-378B-4E66-83D6-01D9B5A9A7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1723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53480B-3B03-4EFD-8F23-59E7FF6D64FB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B6AFA-8DFE-4F16-8E90-857578886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7573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435" y="301113"/>
            <a:ext cx="3516489" cy="1281483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78963" y="301121"/>
            <a:ext cx="5975245" cy="6454683"/>
          </a:xfrm>
        </p:spPr>
        <p:txBody>
          <a:bodyPr/>
          <a:lstStyle>
            <a:lvl1pPr>
              <a:defRPr sz="3500"/>
            </a:lvl1pPr>
            <a:lvl2pPr>
              <a:defRPr sz="30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4435" y="1582600"/>
            <a:ext cx="3516489" cy="5173200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46855A-358C-4AD3-99EF-DE229C1B1516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BA8CDB-733F-4838-9F90-52D671697C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1966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5047" y="5293995"/>
            <a:ext cx="6413183" cy="624986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95047" y="675755"/>
            <a:ext cx="6413183" cy="4537710"/>
          </a:xfrm>
        </p:spPr>
        <p:txBody>
          <a:bodyPr rtlCol="0">
            <a:normAutofit/>
          </a:bodyPr>
          <a:lstStyle>
            <a:lvl1pPr marL="0" indent="0">
              <a:buNone/>
              <a:defRPr sz="3500"/>
            </a:lvl1pPr>
            <a:lvl2pPr marL="497739" indent="0">
              <a:buNone/>
              <a:defRPr sz="3000"/>
            </a:lvl2pPr>
            <a:lvl3pPr marL="995478" indent="0">
              <a:buNone/>
              <a:defRPr sz="2600"/>
            </a:lvl3pPr>
            <a:lvl4pPr marL="1493217" indent="0">
              <a:buNone/>
              <a:defRPr sz="2200"/>
            </a:lvl4pPr>
            <a:lvl5pPr marL="1990957" indent="0">
              <a:buNone/>
              <a:defRPr sz="2200"/>
            </a:lvl5pPr>
            <a:lvl6pPr marL="2488695" indent="0">
              <a:buNone/>
              <a:defRPr sz="2200"/>
            </a:lvl6pPr>
            <a:lvl7pPr marL="2986435" indent="0">
              <a:buNone/>
              <a:defRPr sz="2200"/>
            </a:lvl7pPr>
            <a:lvl8pPr marL="3484174" indent="0">
              <a:buNone/>
              <a:defRPr sz="2200"/>
            </a:lvl8pPr>
            <a:lvl9pPr marL="3981914" indent="0">
              <a:buNone/>
              <a:defRPr sz="22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95047" y="5918981"/>
            <a:ext cx="6413183" cy="887584"/>
          </a:xfrm>
        </p:spPr>
        <p:txBody>
          <a:bodyPr/>
          <a:lstStyle>
            <a:lvl1pPr marL="0" indent="0">
              <a:buNone/>
              <a:defRPr sz="1500"/>
            </a:lvl1pPr>
            <a:lvl2pPr marL="497739" indent="0">
              <a:buNone/>
              <a:defRPr sz="1300"/>
            </a:lvl2pPr>
            <a:lvl3pPr marL="995478" indent="0">
              <a:buNone/>
              <a:defRPr sz="1100"/>
            </a:lvl3pPr>
            <a:lvl4pPr marL="1493217" indent="0">
              <a:buNone/>
              <a:defRPr sz="1000"/>
            </a:lvl4pPr>
            <a:lvl5pPr marL="1990957" indent="0">
              <a:buNone/>
              <a:defRPr sz="1000"/>
            </a:lvl5pPr>
            <a:lvl6pPr marL="2488695" indent="0">
              <a:buNone/>
              <a:defRPr sz="1000"/>
            </a:lvl6pPr>
            <a:lvl7pPr marL="2986435" indent="0">
              <a:buNone/>
              <a:defRPr sz="1000"/>
            </a:lvl7pPr>
            <a:lvl8pPr marL="3484174" indent="0">
              <a:buNone/>
              <a:defRPr sz="1000"/>
            </a:lvl8pPr>
            <a:lvl9pPr marL="3981914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772C41-9CFD-4D70-BD73-1E2E1B1ECD2C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A8BA62-8146-49CB-8FBE-D3768CC4DD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87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534988" y="303213"/>
            <a:ext cx="9618662" cy="126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34988" y="1765300"/>
            <a:ext cx="9618662" cy="499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9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l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fld id="{DFBD6742-972D-466F-95E1-A686B5338F06}" type="datetime1">
              <a:rPr lang="en-US"/>
              <a:pPr>
                <a:defRPr/>
              </a:pPr>
              <a:t>2/28/25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51250" y="7010400"/>
            <a:ext cx="3386138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300">
                <a:solidFill>
                  <a:srgbClr val="898989"/>
                </a:solidFill>
                <a:latin typeface="Calibri" pitchFamily="-65" charset="0"/>
                <a:ea typeface="ＭＳ Ｐゴシック" pitchFamily="-65" charset="-128"/>
                <a:cs typeface="+mn-cs"/>
              </a:defRPr>
            </a:lvl1pPr>
          </a:lstStyle>
          <a:p>
            <a:pPr>
              <a:defRPr/>
            </a:pPr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59688" y="7010400"/>
            <a:ext cx="2493962" cy="401638"/>
          </a:xfrm>
          <a:prstGeom prst="rect">
            <a:avLst/>
          </a:prstGeom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rgbClr val="898989"/>
                </a:solidFill>
                <a:latin typeface="Calibri" pitchFamily="34" charset="0"/>
                <a:cs typeface="Arial" charset="0"/>
              </a:defRPr>
            </a:lvl1pPr>
          </a:lstStyle>
          <a:p>
            <a:pPr>
              <a:defRPr/>
            </a:pPr>
            <a:fld id="{E9263986-107F-4A62-9814-83014A226E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1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20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defTabSz="496888" rtl="0" eaLnBrk="0" fontAlgn="base" hangingPunct="0">
        <a:spcBef>
          <a:spcPct val="0"/>
        </a:spcBef>
        <a:spcAft>
          <a:spcPct val="0"/>
        </a:spcAft>
        <a:defRPr sz="4800" kern="1200">
          <a:solidFill>
            <a:schemeClr val="tx1"/>
          </a:solidFill>
          <a:latin typeface="+mj-lt"/>
          <a:ea typeface="ＭＳ Ｐゴシック" pitchFamily="34" charset="-128"/>
          <a:cs typeface="+mj-cs"/>
        </a:defRPr>
      </a:lvl1pPr>
      <a:lvl2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2pPr>
      <a:lvl3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3pPr>
      <a:lvl4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4pPr>
      <a:lvl5pPr algn="ctr" defTabSz="496888" rtl="0" eaLnBrk="0" fontAlgn="base" hangingPunct="0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34" charset="-128"/>
        </a:defRPr>
      </a:lvl5pPr>
      <a:lvl6pPr marL="4572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6pPr>
      <a:lvl7pPr marL="9144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7pPr>
      <a:lvl8pPr marL="13716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8pPr>
      <a:lvl9pPr marL="1828800" algn="ctr" defTabSz="496888" rtl="0" fontAlgn="base">
        <a:spcBef>
          <a:spcPct val="0"/>
        </a:spcBef>
        <a:spcAft>
          <a:spcPct val="0"/>
        </a:spcAft>
        <a:defRPr sz="4800">
          <a:solidFill>
            <a:schemeClr val="tx1"/>
          </a:solidFill>
          <a:latin typeface="Calibri" pitchFamily="-65" charset="0"/>
          <a:ea typeface="ＭＳ Ｐゴシック" pitchFamily="-65" charset="-128"/>
        </a:defRPr>
      </a:lvl9pPr>
    </p:titleStyle>
    <p:bodyStyle>
      <a:lvl1pPr marL="373063" indent="-3730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5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1pPr>
      <a:lvl2pPr marL="808038" indent="-309563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30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2pPr>
      <a:lvl3pPr marL="1243013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6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3pPr>
      <a:lvl4pPr marL="1741488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4pPr>
      <a:lvl5pPr marL="2238375" indent="-247650" algn="l" defTabSz="496888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pitchFamily="34" charset="-128"/>
          <a:cs typeface="+mn-cs"/>
        </a:defRPr>
      </a:lvl5pPr>
      <a:lvl6pPr marL="2737566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35305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3304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30783" indent="-248870" algn="l" defTabSz="497739" rtl="0" eaLnBrk="1" latinLnBrk="0" hangingPunct="1">
        <a:spcBef>
          <a:spcPct val="20000"/>
        </a:spcBef>
        <a:buFont typeface="Arial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7739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95478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9321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990957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48869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86435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8417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981914" algn="l" defTabSz="497739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5"/>
          <p:cNvSpPr>
            <a:spLocks noGrp="1"/>
          </p:cNvSpPr>
          <p:nvPr>
            <p:ph type="ctrTitle" idx="4294967295"/>
          </p:nvPr>
        </p:nvSpPr>
        <p:spPr>
          <a:xfrm>
            <a:off x="295275" y="1662113"/>
            <a:ext cx="3990975" cy="1062037"/>
          </a:xfrm>
        </p:spPr>
        <p:txBody>
          <a:bodyPr/>
          <a:lstStyle/>
          <a:p>
            <a:pPr algn="l" eaLnBrk="1" hangingPunct="1"/>
            <a:r>
              <a:rPr lang="en-US" altLang="en-US" sz="1400" dirty="0">
                <a:solidFill>
                  <a:srgbClr val="002060"/>
                </a:solidFill>
                <a:latin typeface="Arial" charset="0"/>
              </a:rPr>
              <a:t>PENDIDIKAN TERBUKA DAN JARAK JAUH</a:t>
            </a:r>
            <a:br>
              <a:rPr lang="id-ID" altLang="en-US" sz="1400" dirty="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dirty="0">
                <a:solidFill>
                  <a:srgbClr val="002060"/>
                </a:solidFill>
                <a:latin typeface="Arial" charset="0"/>
              </a:rPr>
              <a:t>Membuka Akses Pendidikan Tinggi bagi Semua</a:t>
            </a:r>
            <a:br>
              <a:rPr lang="id-ID" altLang="en-US" sz="1400" dirty="0">
                <a:solidFill>
                  <a:srgbClr val="002060"/>
                </a:solidFill>
                <a:latin typeface="Arial" charset="0"/>
              </a:rPr>
            </a:br>
            <a:r>
              <a:rPr lang="id-ID" altLang="en-US" sz="1400" i="1" dirty="0">
                <a:solidFill>
                  <a:srgbClr val="002060"/>
                </a:solidFill>
                <a:latin typeface="Arial" charset="0"/>
              </a:rPr>
              <a:t>Making </a:t>
            </a:r>
            <a:r>
              <a:rPr lang="id-ID" altLang="en-US" sz="1400" i="1" dirty="0" err="1">
                <a:solidFill>
                  <a:srgbClr val="002060"/>
                </a:solidFill>
                <a:latin typeface="Arial" charset="0"/>
              </a:rPr>
              <a:t>Higher</a:t>
            </a:r>
            <a:r>
              <a:rPr lang="id-ID" altLang="en-US" sz="1400" i="1" dirty="0">
                <a:solidFill>
                  <a:srgbClr val="002060"/>
                </a:solidFill>
                <a:latin typeface="Arial" charset="0"/>
              </a:rPr>
              <a:t> </a:t>
            </a:r>
            <a:r>
              <a:rPr lang="id-ID" altLang="en-US" sz="1400" i="1" dirty="0" err="1">
                <a:solidFill>
                  <a:srgbClr val="002060"/>
                </a:solidFill>
                <a:latin typeface="Arial" charset="0"/>
              </a:rPr>
              <a:t>Education</a:t>
            </a:r>
            <a:r>
              <a:rPr lang="id-ID" altLang="en-US" sz="1400" i="1" dirty="0">
                <a:solidFill>
                  <a:srgbClr val="002060"/>
                </a:solidFill>
                <a:latin typeface="Arial" charset="0"/>
              </a:rPr>
              <a:t> Open </a:t>
            </a:r>
            <a:r>
              <a:rPr lang="id-ID" altLang="en-US" sz="1400" i="1" dirty="0" err="1">
                <a:solidFill>
                  <a:srgbClr val="002060"/>
                </a:solidFill>
                <a:latin typeface="Arial" charset="0"/>
              </a:rPr>
              <a:t>to</a:t>
            </a:r>
            <a:r>
              <a:rPr lang="id-ID" altLang="en-US" sz="1400" i="1" dirty="0">
                <a:solidFill>
                  <a:srgbClr val="002060"/>
                </a:solidFill>
                <a:latin typeface="Arial" charset="0"/>
              </a:rPr>
              <a:t> All</a:t>
            </a:r>
            <a:endParaRPr lang="id-ID" altLang="en-US" sz="1400" dirty="0">
              <a:solidFill>
                <a:srgbClr val="002060"/>
              </a:solidFill>
              <a:latin typeface="Arial" charset="0"/>
            </a:endParaRPr>
          </a:p>
        </p:txBody>
      </p:sp>
      <p:sp>
        <p:nvSpPr>
          <p:cNvPr id="2051" name="TextBox 3"/>
          <p:cNvSpPr txBox="1">
            <a:spLocks noChangeArrowheads="1"/>
          </p:cNvSpPr>
          <p:nvPr/>
        </p:nvSpPr>
        <p:spPr bwMode="auto">
          <a:xfrm>
            <a:off x="912813" y="3865563"/>
            <a:ext cx="9031287" cy="1077218"/>
          </a:xfrm>
          <a:prstGeom prst="rect">
            <a:avLst/>
          </a:prstGeom>
          <a:solidFill>
            <a:srgbClr val="DDDDDD">
              <a:alpha val="34901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id-ID" altLang="en-US" sz="3200" b="1" dirty="0">
                <a:solidFill>
                  <a:srgbClr val="002060"/>
                </a:solidFill>
                <a:cs typeface="Arial" charset="0"/>
              </a:rPr>
              <a:t>PENGANTAR BISNIS (EKMA4111)</a:t>
            </a:r>
          </a:p>
          <a:p>
            <a:pPr algn="ctr" eaLnBrk="1" hangingPunct="1"/>
            <a:r>
              <a:rPr lang="id-ID" altLang="en-US" sz="3200" b="1" dirty="0">
                <a:solidFill>
                  <a:srgbClr val="002060"/>
                </a:solidFill>
                <a:cs typeface="Arial" charset="0"/>
              </a:rPr>
              <a:t>MODUL 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4</a:t>
            </a:r>
            <a:r>
              <a:rPr lang="id-ID" altLang="en-US" sz="3200" b="1" dirty="0">
                <a:solidFill>
                  <a:srgbClr val="002060"/>
                </a:solidFill>
                <a:cs typeface="Arial" charset="0"/>
              </a:rPr>
              <a:t>: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Rencana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</a:t>
            </a:r>
            <a:r>
              <a:rPr lang="en-US" altLang="en-US" sz="3200" b="1" dirty="0" err="1">
                <a:solidFill>
                  <a:srgbClr val="002060"/>
                </a:solidFill>
                <a:cs typeface="Arial" charset="0"/>
              </a:rPr>
              <a:t>Bisnis</a:t>
            </a:r>
            <a:r>
              <a:rPr lang="en-US" altLang="en-US" sz="3200" b="1" dirty="0">
                <a:solidFill>
                  <a:srgbClr val="002060"/>
                </a:solidFill>
                <a:cs typeface="Arial" charset="0"/>
              </a:rPr>
              <a:t> (Business Plan)</a:t>
            </a:r>
          </a:p>
        </p:txBody>
      </p:sp>
      <p:sp>
        <p:nvSpPr>
          <p:cNvPr id="5" name="TextBox 2">
            <a:extLst>
              <a:ext uri="{FF2B5EF4-FFF2-40B4-BE49-F238E27FC236}">
                <a16:creationId xmlns:a16="http://schemas.microsoft.com/office/drawing/2014/main" id="{AA699D01-B753-48D7-975E-F5FA2C6B6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31200" y="215900"/>
            <a:ext cx="1728788" cy="84296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txBody>
          <a:bodyPr lIns="104287" tIns="52144" rIns="104287" bIns="52144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5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3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6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9688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FEB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UNIVERSITAS TERBUKA</a:t>
            </a:r>
          </a:p>
          <a:p>
            <a:pPr algn="ctr" eaLnBrk="1" hangingPunct="1">
              <a:spcBef>
                <a:spcPct val="0"/>
              </a:spcBef>
              <a:buFontTx/>
              <a:buNone/>
              <a:defRPr/>
            </a:pPr>
            <a:r>
              <a:rPr lang="en-ID" altLang="en-US" sz="1600" dirty="0">
                <a:latin typeface="Mistral" panose="03090702030407020403" pitchFamily="66" charset="0"/>
                <a:cs typeface="Arial" panose="020B0604020202020204" pitchFamily="34" charset="0"/>
              </a:rPr>
              <a:t>2025</a:t>
            </a:r>
            <a:endParaRPr lang="id-ID" altLang="en-US" sz="1600" dirty="0">
              <a:latin typeface="Mistral" panose="03090702030407020403" pitchFamily="66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A pyramid of a business model&#10;&#10;AI-generated content may be incorrect.">
            <a:extLst>
              <a:ext uri="{FF2B5EF4-FFF2-40B4-BE49-F238E27FC236}">
                <a16:creationId xmlns:a16="http://schemas.microsoft.com/office/drawing/2014/main" id="{B539C1C4-E351-D650-6D66-EFB5D3968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37" y="2787917"/>
            <a:ext cx="5835876" cy="34492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1C3257F-4C25-4C55-A487-C47862ECB609}"/>
              </a:ext>
            </a:extLst>
          </p:cNvPr>
          <p:cNvSpPr txBox="1"/>
          <p:nvPr/>
        </p:nvSpPr>
        <p:spPr>
          <a:xfrm>
            <a:off x="326571" y="1325695"/>
            <a:ext cx="5694219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SzPct val="75000"/>
            </a:pP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endParaRPr lang="en-ID" sz="24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SzPct val="75000"/>
              <a:buFont typeface="Wingdings" pitchFamily="2" charset="2"/>
              <a:buChar char="q"/>
            </a:pP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suatu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awal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i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ID" sz="24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2400" b="0" i="1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 results</a:t>
            </a:r>
            <a:r>
              <a:rPr lang="en-ID" sz="2400" b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yang </a:t>
            </a:r>
            <a:r>
              <a:rPr lang="en-ID" sz="2400" b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ID" sz="2400" b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dicapai</a:t>
            </a:r>
            <a:r>
              <a:rPr lang="en-ID" sz="2400" b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ID" sz="2400" b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dimasa</a:t>
            </a:r>
            <a:r>
              <a:rPr lang="en-ID" sz="2400" b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b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mendatang</a:t>
            </a:r>
            <a:endParaRPr lang="en-ID" sz="2400" b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75000"/>
            </a:pPr>
            <a:endParaRPr lang="en-ID" sz="24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SzPct val="75000"/>
            </a:pPr>
            <a:r>
              <a:rPr lang="en-ID" sz="2400" b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ID" sz="2400" b="0" dirty="0" err="1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Hierarki</a:t>
            </a:r>
            <a:r>
              <a:rPr lang="en-ID" sz="2400" b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endParaRPr lang="en-ID" sz="240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SzPct val="75000"/>
              <a:buFont typeface="Wingdings" pitchFamily="2" charset="2"/>
              <a:buChar char="q"/>
            </a:pP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Koontz dan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Weihrich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(1988)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menggambarkan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keterkaitan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jenis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peusahaan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bentuk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hierarki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2400" dirty="0" err="1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gambar</a:t>
            </a:r>
            <a:r>
              <a:rPr lang="en-ID" sz="24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1)</a:t>
            </a:r>
            <a:endParaRPr lang="en-ID" sz="2400" b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75000"/>
              <a:buFont typeface="Wingdings" pitchFamily="2" charset="2"/>
              <a:buChar char="q"/>
            </a:pPr>
            <a:endParaRPr lang="en-ID" sz="2400" b="0" i="0" dirty="0">
              <a:solidFill>
                <a:srgbClr val="2125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587BD82-80E3-4BC3-ACC7-B9778B7E9A8F}"/>
              </a:ext>
            </a:extLst>
          </p:cNvPr>
          <p:cNvSpPr txBox="1">
            <a:spLocks/>
          </p:cNvSpPr>
          <p:nvPr/>
        </p:nvSpPr>
        <p:spPr bwMode="auto">
          <a:xfrm>
            <a:off x="1377349" y="273166"/>
            <a:ext cx="9429196" cy="777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549" tIns="49773" rIns="99549" bIns="49773" numCol="1" anchor="ctr" anchorCtr="0" compatLnSpc="1">
            <a:prstTxWarp prst="textNoShape">
              <a:avLst/>
            </a:prstTxWarp>
          </a:bodyPr>
          <a:lstStyle>
            <a:lvl1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 kern="1200">
                <a:solidFill>
                  <a:schemeClr val="tx1"/>
                </a:solidFill>
                <a:latin typeface="+mj-lt"/>
                <a:ea typeface="ＭＳ Ｐゴシック" pitchFamily="34" charset="-128"/>
                <a:cs typeface="+mj-cs"/>
              </a:defRPr>
            </a:lvl1pPr>
            <a:lvl2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2pPr>
            <a:lvl3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3pPr>
            <a:lvl4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4pPr>
            <a:lvl5pPr algn="ctr" defTabSz="496888" rtl="0" eaLnBrk="0" fontAlgn="base" hangingPunct="0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34" charset="-128"/>
              </a:defRPr>
            </a:lvl5pPr>
            <a:lvl6pPr marL="457200" algn="ctr" defTabSz="496888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6pPr>
            <a:lvl7pPr marL="914400" algn="ctr" defTabSz="496888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7pPr>
            <a:lvl8pPr marL="1371600" algn="ctr" defTabSz="496888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8pPr>
            <a:lvl9pPr marL="1828800" algn="ctr" defTabSz="496888" rtl="0" fontAlgn="base">
              <a:spcBef>
                <a:spcPct val="0"/>
              </a:spcBef>
              <a:spcAft>
                <a:spcPct val="0"/>
              </a:spcAft>
              <a:defRPr sz="4800">
                <a:solidFill>
                  <a:schemeClr val="tx1"/>
                </a:solidFill>
                <a:latin typeface="Calibri" pitchFamily="-65" charset="0"/>
                <a:ea typeface="ＭＳ Ｐゴシック" pitchFamily="-65" charset="-128"/>
              </a:defRPr>
            </a:lvl9pPr>
          </a:lstStyle>
          <a:p>
            <a:r>
              <a:rPr lang="en-ID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ID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ID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Strategik</a:t>
            </a:r>
            <a:r>
              <a:rPr lang="en-ID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ID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ID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D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ID" sz="3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D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Business Plan)</a:t>
            </a:r>
            <a:endParaRPr lang="en-ID" sz="3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582C68-DCF4-70E3-3D0A-A370AC5B9818}"/>
              </a:ext>
            </a:extLst>
          </p:cNvPr>
          <p:cNvSpPr txBox="1"/>
          <p:nvPr/>
        </p:nvSpPr>
        <p:spPr>
          <a:xfrm>
            <a:off x="6142935" y="5667140"/>
            <a:ext cx="2945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Gambar 1.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56FC-A0E6-E71D-D46E-2F6482CF4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1248" y="1021278"/>
            <a:ext cx="9618661" cy="4903272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Strategik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selain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ingin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dicapai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Perusahaan juga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menetapkan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cara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dinamakan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strategi.</a:t>
            </a:r>
          </a:p>
          <a:p>
            <a:pPr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penyusunan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menghasilkan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Perusahaan,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atas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Visi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Misi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Tujuan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Sasara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mencapai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hasil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akhir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diinginkan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maka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dilakukanlah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pembuatan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strategi Perusahaan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menghasilakan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Strategi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Kebijakan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Kegiatan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Anggaran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Budget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6873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30B4C-C37B-AE93-3430-B3E6120B1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660DF-5ECC-8F10-0C53-CC269F6D1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Pelaksanaan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Entrepreneurial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Business Plan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Studi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kewirausahaan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didekati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antara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lain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dua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(Gartner, 1988)</a:t>
            </a:r>
          </a:p>
          <a:p>
            <a:pPr marL="0" indent="0">
              <a:buNone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pertama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menemukan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ciri-ciri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kepribadian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menjadikan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kedua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lebih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menekankan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kajiannya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kepada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dilakukan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869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0C00-4C20-FC16-D318-B7C6CC51B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102BA-9CA4-328F-EF90-09DCF992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988" y="1444667"/>
            <a:ext cx="9618662" cy="499110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Entrepreneurial </a:t>
            </a:r>
          </a:p>
          <a:p>
            <a:pPr marL="0" indent="0" algn="just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Bygrave dan Hoofer (1991)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mendefinisikan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entrepreneurial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berdasarkan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pendekatan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proses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sebagai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seluruh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Tindakan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berkaitan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peluang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tertentu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penciptaan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peluang-peluang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tersebut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Nascent business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adalah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para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entrepreneur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Tengah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berusaha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memulai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baru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Komponen-komponen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Aktivitas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Entrepreneurial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Pengenalan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Peluang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Usaha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Akumulasi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Daya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Pembentukan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Usaha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Memproduksi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Jasa</a:t>
            </a:r>
          </a:p>
          <a:p>
            <a:pPr algn="just">
              <a:buFont typeface="Wingdings" pitchFamily="2" charset="2"/>
              <a:buChar char="q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Menjual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Barang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dan Jasa</a:t>
            </a:r>
          </a:p>
          <a:p>
            <a:pPr algn="just">
              <a:buFont typeface="Wingdings" pitchFamily="2" charset="2"/>
              <a:buChar char="q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972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FC652-75C1-A7F3-9309-80B010FEF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8136" y="303213"/>
            <a:ext cx="8312129" cy="1260475"/>
          </a:xfrm>
        </p:spPr>
        <p:txBody>
          <a:bodyPr/>
          <a:lstStyle/>
          <a:p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, Isi, dan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400" b="1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3400" b="1" i="1" dirty="0">
                <a:latin typeface="Arial" panose="020B0604020202020204" pitchFamily="34" charset="0"/>
                <a:cs typeface="Arial" panose="020B0604020202020204" pitchFamily="34" charset="0"/>
              </a:rPr>
              <a:t>Business Plan</a:t>
            </a:r>
            <a:r>
              <a:rPr lang="en-US" sz="34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9EF9B-D81F-6801-3A6B-C82849C22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U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Pengertian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Business Plan</a:t>
            </a:r>
          </a:p>
          <a:p>
            <a:pPr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Business plan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merupakan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dokumen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tertulis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pengusaha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memanfaatkan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peluang-peluang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lingkungan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perusahaan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(Robbins and Coulter, 2003)</a:t>
            </a:r>
          </a:p>
          <a:p>
            <a:pPr marL="0" indent="0">
              <a:buNone/>
            </a:pPr>
            <a:endParaRPr lang="en-US" sz="24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Konsep-Konsep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Pendukung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Business Plan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Perencanaan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Planning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Peluang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Usaha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Business Opportunities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Keunggulan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Bersaing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Competitive Advantage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Operasionalisasi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Rencana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Usaha</a:t>
            </a:r>
          </a:p>
        </p:txBody>
      </p:sp>
    </p:spTree>
    <p:extLst>
      <p:ext uri="{BB962C8B-B14F-4D97-AF65-F5344CB8AC3E}">
        <p14:creationId xmlns:p14="http://schemas.microsoft.com/office/powerpoint/2010/main" val="4045472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158E5-F9E3-ECC9-9C1E-8251D3015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C. Isi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Business Plan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Business plan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memuat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Uraian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bisnis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secara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umum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menjelaskan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konsep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dijalankan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oleh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seorang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wirausaha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organisasi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mencakup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dalamnya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analisis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terhadap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operasi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produksi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sumber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daya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manusia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keuangan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itchFamily="2" charset="2"/>
              <a:buChar char="q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Bagaimana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wirausaha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akan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mengelola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risiko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ketidakpastian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menjaga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keberlansungan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usaha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mempertahankan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laba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139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3"/>
          <p:cNvSpPr txBox="1">
            <a:spLocks noChangeArrowheads="1"/>
          </p:cNvSpPr>
          <p:nvPr/>
        </p:nvSpPr>
        <p:spPr bwMode="auto">
          <a:xfrm>
            <a:off x="940715" y="3549650"/>
            <a:ext cx="8807219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defTabSz="496888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eaLnBrk="1" hangingPunct="1"/>
            <a:r>
              <a:rPr lang="en-US" altLang="en-US" sz="5000" b="1" dirty="0" err="1">
                <a:cs typeface="Arial" charset="0"/>
              </a:rPr>
              <a:t>SEKIAN</a:t>
            </a:r>
            <a:r>
              <a:rPr lang="en-US" altLang="en-US" sz="5000" b="1" dirty="0">
                <a:cs typeface="Arial" charset="0"/>
              </a:rPr>
              <a:t> DAN </a:t>
            </a:r>
            <a:r>
              <a:rPr lang="en-US" altLang="en-US" sz="5000" b="1" dirty="0" err="1">
                <a:cs typeface="Arial" charset="0"/>
              </a:rPr>
              <a:t>TERIMAKASIH</a:t>
            </a:r>
            <a:endParaRPr lang="en-US" altLang="en-US" sz="5000" b="1" dirty="0">
              <a:cs typeface="Arial" charset="0"/>
            </a:endParaR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10695</TotalTime>
  <Words>436</Words>
  <Application>Microsoft Macintosh PowerPoint</Application>
  <PresentationFormat>Custom</PresentationFormat>
  <Paragraphs>58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Mistral</vt:lpstr>
      <vt:lpstr>Wingdings</vt:lpstr>
      <vt:lpstr>Office Theme</vt:lpstr>
      <vt:lpstr>PENDIDIKAN TERBUKA DAN JARAK JAUH Membuka Akses Pendidikan Tinggi bagi Semua Making Higher Education Open to All</vt:lpstr>
      <vt:lpstr>PowerPoint Presentation</vt:lpstr>
      <vt:lpstr>PowerPoint Presentation</vt:lpstr>
      <vt:lpstr>PowerPoint Presentation</vt:lpstr>
      <vt:lpstr>PowerPoint Presentation</vt:lpstr>
      <vt:lpstr>Pengertian, Isi, dan Fungsi Rencana Bisnis (Business Plan)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OCG</dc:creator>
  <cp:lastModifiedBy>office35292</cp:lastModifiedBy>
  <cp:revision>581</cp:revision>
  <dcterms:created xsi:type="dcterms:W3CDTF">2010-05-03T08:00:36Z</dcterms:created>
  <dcterms:modified xsi:type="dcterms:W3CDTF">2025-02-27T23:36:06Z</dcterms:modified>
</cp:coreProperties>
</file>