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74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73" r:id="rId11"/>
  </p:sldIdLst>
  <p:sldSz cx="10688638" cy="7562850"/>
  <p:notesSz cx="9313863" cy="6858000"/>
  <p:defaultTextStyle>
    <a:defPPr>
      <a:defRPr lang="en-US"/>
    </a:defPPr>
    <a:lvl1pPr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96888" indent="-39688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95363" indent="-80963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492250" indent="-120650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990725" indent="-161925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C1DA"/>
    <a:srgbClr val="FFFF00"/>
    <a:srgbClr val="FFC000"/>
    <a:srgbClr val="FF0000"/>
    <a:srgbClr val="604A7B"/>
    <a:srgbClr val="D9969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3630" autoAdjust="0"/>
  </p:normalViewPr>
  <p:slideViewPr>
    <p:cSldViewPr snapToGrid="0">
      <p:cViewPr varScale="1">
        <p:scale>
          <a:sx n="107" d="100"/>
          <a:sy n="107" d="100"/>
        </p:scale>
        <p:origin x="1624" y="184"/>
      </p:cViewPr>
      <p:guideLst>
        <p:guide orient="horz" pos="2382"/>
        <p:guide pos="3366"/>
      </p:guideLst>
    </p:cSldViewPr>
  </p:slideViewPr>
  <p:outlineViewPr>
    <p:cViewPr>
      <p:scale>
        <a:sx n="100" d="100"/>
        <a:sy n="100" d="100"/>
      </p:scale>
      <p:origin x="0" y="11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685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DE65C869-0438-4B24-8D3B-941E75071A1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685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C224ED7-9D35-4310-A9B9-204EC09B8D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215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685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C71D5E7E-29A7-4C74-9950-86709449E924}" type="datetimeFigureOut">
              <a:rPr lang="id-ID"/>
              <a:pPr>
                <a:defRPr/>
              </a:pPr>
              <a:t>28/02/25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8450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863" y="3257550"/>
            <a:ext cx="7450137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6850" y="6513513"/>
            <a:ext cx="403542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CC6BCFE0-EBC4-40E3-B0AD-3F2E5962EC19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4019329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92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0F38-9324-4475-BE03-35F638A6CF1C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B877D-34FA-42DD-90BB-E03A021A2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34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D1D1C-C0C3-4671-9740-BF2917E95E2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174E8-11A5-4764-AC8E-CE6429A1A9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40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5034" y="302871"/>
            <a:ext cx="2605356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972" y="302871"/>
            <a:ext cx="7637923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4BAC3-EA79-4CF0-825B-4D9323D07028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476C6-397D-4665-8E1E-C490BD15FA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50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4F5E9-E004-4ADF-924A-0E4A1EA12908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1754A-757C-4A4C-82EF-C357E74369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96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7"/>
            <a:ext cx="9085342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5"/>
            <a:ext cx="9085342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4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09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6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1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AA688-CCB3-4072-A4E6-5C325B15D4BE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DBA8F-92AD-40E2-BB2A-F0C431CDC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00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970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753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4C790-0F14-496B-BBD0-190AFF85CBC6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BD3F0-BA15-41E0-8324-594B7B6754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58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6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0"/>
            <a:ext cx="4722671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5"/>
            <a:ext cx="4722671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2" y="1692890"/>
            <a:ext cx="4724527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2" y="2398405"/>
            <a:ext cx="4724527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BEC1-61B0-4F8D-94EB-76566FE40531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752A2-C465-4574-AA1D-44EE093055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29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3C330-3394-4F5D-8C2B-12B5C3A4786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9EFD-202C-405C-9754-01ADB8D91A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81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7F0E8-F7F4-497B-AD27-C3CD4F34B42D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61A24-3AB7-414E-BFEF-1381A2D53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25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3"/>
            <a:ext cx="3516489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3" y="301121"/>
            <a:ext cx="5975245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600"/>
            <a:ext cx="3516489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D8AE8-3248-49EA-A88C-ED95BD2D674D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C7BC5-A31C-4A6E-9110-FFF3DF40BC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21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7" y="5293995"/>
            <a:ext cx="6413183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7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39" indent="0">
              <a:buNone/>
              <a:defRPr sz="3000"/>
            </a:lvl2pPr>
            <a:lvl3pPr marL="995478" indent="0">
              <a:buNone/>
              <a:defRPr sz="2600"/>
            </a:lvl3pPr>
            <a:lvl4pPr marL="1493217" indent="0">
              <a:buNone/>
              <a:defRPr sz="2200"/>
            </a:lvl4pPr>
            <a:lvl5pPr marL="1990957" indent="0">
              <a:buNone/>
              <a:defRPr sz="2200"/>
            </a:lvl5pPr>
            <a:lvl6pPr marL="2488695" indent="0">
              <a:buNone/>
              <a:defRPr sz="2200"/>
            </a:lvl6pPr>
            <a:lvl7pPr marL="2986435" indent="0">
              <a:buNone/>
              <a:defRPr sz="2200"/>
            </a:lvl7pPr>
            <a:lvl8pPr marL="3484174" indent="0">
              <a:buNone/>
              <a:defRPr sz="2200"/>
            </a:lvl8pPr>
            <a:lvl9pPr marL="398191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7" y="5918981"/>
            <a:ext cx="6413183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7AE97-9343-40D5-837E-910CC84D69E7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9367D-6B71-4C98-A103-ED33200900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88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9" tIns="49773" rIns="99549" bIns="49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2F2C5137-2AA1-437E-B1B7-9097FEA07AD1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AC25B2DD-F000-4CC0-AFDA-6F3E549B6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496888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2pPr>
      <a:lvl3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3pPr>
      <a:lvl4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4pPr>
      <a:lvl5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5pPr>
      <a:lvl6pPr marL="4572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73063" indent="-3730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808038" indent="-3095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243013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741488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238375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737566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05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04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78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39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478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1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95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69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43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17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91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/>
          </p:cNvSpPr>
          <p:nvPr>
            <p:ph type="ctrTitle" idx="4294967295"/>
          </p:nvPr>
        </p:nvSpPr>
        <p:spPr>
          <a:xfrm>
            <a:off x="295275" y="1662113"/>
            <a:ext cx="3990975" cy="1062037"/>
          </a:xfrm>
        </p:spPr>
        <p:txBody>
          <a:bodyPr/>
          <a:lstStyle/>
          <a:p>
            <a:pPr algn="l" eaLnBrk="1" hangingPunct="1"/>
            <a:r>
              <a:rPr lang="en-US" altLang="en-US" sz="1400">
                <a:solidFill>
                  <a:srgbClr val="002060"/>
                </a:solidFill>
                <a:latin typeface="Arial" charset="0"/>
              </a:rPr>
              <a:t>PENDIDIKAN TERBUKA DAN JARAK JAUH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>
                <a:solidFill>
                  <a:srgbClr val="002060"/>
                </a:solidFill>
                <a:latin typeface="Arial" charset="0"/>
              </a:rPr>
              <a:t>Membuka Akses Pendidikan Tinggi bagi Semua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 i="1">
                <a:solidFill>
                  <a:srgbClr val="002060"/>
                </a:solidFill>
                <a:latin typeface="Arial" charset="0"/>
              </a:rPr>
              <a:t>Making Higher Education Open to All</a:t>
            </a:r>
            <a:endParaRPr lang="id-ID" altLang="en-US" sz="140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912813" y="3865563"/>
            <a:ext cx="9031287" cy="1077218"/>
          </a:xfrm>
          <a:prstGeom prst="rect">
            <a:avLst/>
          </a:prstGeom>
          <a:solidFill>
            <a:srgbClr val="DDDDD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id-ID" altLang="en-US" sz="3200" b="1" dirty="0">
                <a:solidFill>
                  <a:srgbClr val="002060"/>
                </a:solidFill>
                <a:cs typeface="Arial" charset="0"/>
              </a:rPr>
              <a:t>PENGANTAR BISNIS (EKMA4111)</a:t>
            </a:r>
          </a:p>
          <a:p>
            <a:pPr algn="ctr" eaLnBrk="1" hangingPunct="1"/>
            <a:r>
              <a:rPr lang="id-ID" altLang="en-US" sz="3200" b="1" dirty="0">
                <a:solidFill>
                  <a:srgbClr val="002060"/>
                </a:solidFill>
                <a:cs typeface="Arial" charset="0"/>
              </a:rPr>
              <a:t>MODUL 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5: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Manajemen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Bisnis</a:t>
            </a:r>
            <a:endParaRPr lang="en-US" altLang="en-US" sz="3200" b="1" dirty="0">
              <a:solidFill>
                <a:srgbClr val="002060"/>
              </a:solidFill>
              <a:cs typeface="Arial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9A9B0BA-26E9-425E-BC5E-B9580DB1C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2161" y="233907"/>
            <a:ext cx="1728788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104287" tIns="52144" rIns="104287" bIns="5214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FEB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UNIVERSITAS TERBUKA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2025</a:t>
            </a:r>
            <a:endParaRPr lang="id-ID" altLang="en-US" sz="1600" dirty="0">
              <a:latin typeface="Mistral" panose="03090702030407020403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736558" y="3123766"/>
            <a:ext cx="5215530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6500" b="1" dirty="0" err="1">
                <a:cs typeface="Arial" charset="0"/>
              </a:rPr>
              <a:t>Terima</a:t>
            </a:r>
            <a:r>
              <a:rPr lang="en-US" altLang="en-US" sz="6500" b="1" dirty="0">
                <a:cs typeface="Arial" charset="0"/>
              </a:rPr>
              <a:t> </a:t>
            </a:r>
            <a:r>
              <a:rPr lang="en-US" altLang="en-US" sz="6500" b="1" dirty="0" err="1">
                <a:cs typeface="Arial" charset="0"/>
              </a:rPr>
              <a:t>kasih</a:t>
            </a:r>
            <a:endParaRPr lang="en-US" altLang="en-US" sz="6500" b="1" dirty="0">
              <a:cs typeface="Arial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3B91017-837C-468B-89CD-722926FAC4B9}"/>
              </a:ext>
            </a:extLst>
          </p:cNvPr>
          <p:cNvSpPr txBox="1"/>
          <p:nvPr/>
        </p:nvSpPr>
        <p:spPr>
          <a:xfrm>
            <a:off x="2274538" y="308039"/>
            <a:ext cx="66969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sv-SE" sz="4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sv-SE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4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sv-SE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4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sv-SE" sz="4000" b="1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F348D-053B-4D44-A990-C467A698C68D}"/>
              </a:ext>
            </a:extLst>
          </p:cNvPr>
          <p:cNvSpPr txBox="1"/>
          <p:nvPr/>
        </p:nvSpPr>
        <p:spPr>
          <a:xfrm>
            <a:off x="439463" y="1207047"/>
            <a:ext cx="98097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didefinisikan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perogranisasian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kepemimpinan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pengendalian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efisian</a:t>
            </a:r>
            <a:endParaRPr lang="en-ID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D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Keahlian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Manajerial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Managerial Skill</a:t>
            </a: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ID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efektif</a:t>
            </a: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tiga</a:t>
            </a: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keahlian</a:t>
            </a: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(Kata, 1955) </a:t>
            </a:r>
            <a:r>
              <a:rPr lang="en-ID" sz="24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ID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skills, Human skills, dan Conceptual skills</a:t>
            </a:r>
            <a:endParaRPr lang="en-ID" sz="24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ID" sz="240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ID" sz="24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Clark Wilson (</a:t>
            </a:r>
            <a:r>
              <a:rPr lang="en-ID" sz="2400" i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Kreitner</a:t>
            </a:r>
            <a:r>
              <a:rPr lang="en-ID" sz="2400" i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2007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:15)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penelitiannya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tiga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skill </a:t>
            </a:r>
            <a:r>
              <a:rPr lang="en-ID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skills, teambuilding skills, </a:t>
            </a:r>
            <a:r>
              <a:rPr lang="en-ID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ID" sz="2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 skills</a:t>
            </a:r>
            <a:endParaRPr lang="en-ID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6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9097C-C63A-7B73-E550-AD1FB5594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285875"/>
            <a:ext cx="9618662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Daya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Organizatrional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Resources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tangible assets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intangible assets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(Barney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Hesterly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2018)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Tangible assets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asset/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Perusahaan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kasat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bangunan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pabrik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Intangible assets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non-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diciptakan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Perusahaan dan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karyawannya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brand 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reputasi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Perusahaan,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pengalaman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kekayaan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intelektual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diwujudkan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paten,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cipta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merek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dagang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trademark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1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9B4F-0CD3-7977-22B4-03AEB0BD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DD57-1550-8F6D-63C1-86B13CE4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385292"/>
            <a:ext cx="9618662" cy="49911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Perusahaan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beserta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klasifikasi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dikelompokan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Bahan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baku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Mesin-mesin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peralatan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lphaL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Pasar (Market)</a:t>
            </a:r>
          </a:p>
          <a:p>
            <a:pPr marL="457200" indent="-457200">
              <a:buAutoNum type="alphaL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1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EAB3-0F0A-E4CB-B044-CE252900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124033"/>
            <a:ext cx="9618662" cy="6036788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Tingkatan-Tingkatan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Perusahaan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tinga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tingkatan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puncak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top management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menengah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middle management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first line management)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Top Management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eksekutif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Perusahaan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menetapkan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strategi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sebutannya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directors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chief executive officer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(CEO)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Middle Management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mengepalai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department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departemen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keuagan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First Line Management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jenjang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memimpin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nonmanajer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dibawah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pengendalian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menengah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5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BE3C-5201-D5CF-6116-C72F38A8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426" y="303213"/>
            <a:ext cx="8289224" cy="884319"/>
          </a:xfrm>
        </p:spPr>
        <p:txBody>
          <a:bodyPr/>
          <a:lstStyle/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dan Peran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6CC0-A9D4-290F-41E2-0827D4E7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377538"/>
            <a:ext cx="9618662" cy="5378862"/>
          </a:xfrm>
        </p:spPr>
        <p:txBody>
          <a:bodyPr/>
          <a:lstStyle/>
          <a:p>
            <a:pPr marL="457200" indent="-457200" algn="just">
              <a:buAutoNum type="alphaU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Kootz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Kootz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Weihrich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1988)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berpendapat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dikelompokan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lima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planning, organizing, staffing, leading,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controlling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Kelima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dilaksanakan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simultan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menjamin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tercapainya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Perusahaan</a:t>
            </a:r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B. Proses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Motivasi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Motivating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memotivasi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karyawannya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para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seyogianya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dahulu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unsur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motivasi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motivasi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interkasi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dialami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situasi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melingkupinya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motivasi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situasi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86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2745-97E0-9AE7-EE79-FF1D5A7D8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374653"/>
            <a:ext cx="9618662" cy="49911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Unsur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Unsur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Motivasi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unsur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motivasi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Robbins dan Coulter (2003: 424)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upaya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organizational goals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needs)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Abraham Maslow,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hierarki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tertuang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gambar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F4CB4879-4071-7A98-0568-A6975755829A}"/>
              </a:ext>
            </a:extLst>
          </p:cNvPr>
          <p:cNvSpPr/>
          <p:nvPr/>
        </p:nvSpPr>
        <p:spPr>
          <a:xfrm>
            <a:off x="3642588" y="3904653"/>
            <a:ext cx="1701731" cy="724395"/>
          </a:xfrm>
          <a:prstGeom prst="triangle">
            <a:avLst>
              <a:gd name="adj" fmla="val 50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Self Actualization Needs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777F0593-2117-DC45-7677-FEFF41C711CD}"/>
              </a:ext>
            </a:extLst>
          </p:cNvPr>
          <p:cNvSpPr/>
          <p:nvPr/>
        </p:nvSpPr>
        <p:spPr>
          <a:xfrm>
            <a:off x="3528204" y="4675494"/>
            <a:ext cx="1910695" cy="522514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Esteem Needs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C2594D80-73D6-0238-725A-53FC0B53FB00}"/>
              </a:ext>
            </a:extLst>
          </p:cNvPr>
          <p:cNvSpPr/>
          <p:nvPr/>
        </p:nvSpPr>
        <p:spPr>
          <a:xfrm>
            <a:off x="3384044" y="5250450"/>
            <a:ext cx="2179993" cy="522514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 Needs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32EF053C-3325-9B09-564A-21A0611BCDE1}"/>
              </a:ext>
            </a:extLst>
          </p:cNvPr>
          <p:cNvSpPr/>
          <p:nvPr/>
        </p:nvSpPr>
        <p:spPr>
          <a:xfrm>
            <a:off x="3263274" y="5828046"/>
            <a:ext cx="2430159" cy="522514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Safety Needs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397A254C-44F5-6C04-7FE6-7DB80F0168CF}"/>
              </a:ext>
            </a:extLst>
          </p:cNvPr>
          <p:cNvSpPr/>
          <p:nvPr/>
        </p:nvSpPr>
        <p:spPr>
          <a:xfrm>
            <a:off x="3125252" y="6399019"/>
            <a:ext cx="2697578" cy="522514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Physiological Needs</a:t>
            </a:r>
          </a:p>
        </p:txBody>
      </p:sp>
    </p:spTree>
    <p:extLst>
      <p:ext uri="{BB962C8B-B14F-4D97-AF65-F5344CB8AC3E}">
        <p14:creationId xmlns:p14="http://schemas.microsoft.com/office/powerpoint/2010/main" val="404224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DC0A-688C-19FE-6A94-A5783D97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057127"/>
            <a:ext cx="9618662" cy="544859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pertukaran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lambang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-lambing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verbal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nonverbal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komunikator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sangat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memengaruhi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kepemimpinan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pemimpin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informatif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rekreatif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persuasive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Pengendalian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Pengendalian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memastikan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Tindakan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koreksi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memperbaiki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penyimpangan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(Robbins and Coulter, 2003: 496)</a:t>
            </a:r>
          </a:p>
        </p:txBody>
      </p:sp>
    </p:spTree>
    <p:extLst>
      <p:ext uri="{BB962C8B-B14F-4D97-AF65-F5344CB8AC3E}">
        <p14:creationId xmlns:p14="http://schemas.microsoft.com/office/powerpoint/2010/main" val="230564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255F-681A-7FA3-D3BE-98154BA48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285874"/>
            <a:ext cx="9618662" cy="545516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Manajerial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Managerial Roles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Mintzberg (1988)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merumuskan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orang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wewenang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wewenang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formal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formal authority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oleh Perusahaan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manajer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Interpersonal roles,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mencakup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figurehead role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leader role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liaison role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Informational roles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mencakup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monitor role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disseminator role,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spokesman role</a:t>
            </a:r>
          </a:p>
          <a:p>
            <a:pPr marL="457200" indent="-457200">
              <a:buAutoNum type="arabicPeriod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Decisional roles</a:t>
            </a:r>
          </a:p>
        </p:txBody>
      </p:sp>
    </p:spTree>
    <p:extLst>
      <p:ext uri="{BB962C8B-B14F-4D97-AF65-F5344CB8AC3E}">
        <p14:creationId xmlns:p14="http://schemas.microsoft.com/office/powerpoint/2010/main" val="52099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9011</TotalTime>
  <Words>701</Words>
  <Application>Microsoft Macintosh PowerPoint</Application>
  <PresentationFormat>Custom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Mistral</vt:lpstr>
      <vt:lpstr>Wingdings</vt:lpstr>
      <vt:lpstr>Office Theme</vt:lpstr>
      <vt:lpstr>PENDIDIKAN TERBUKA DAN JARAK JAUH Membuka Akses Pendidikan Tinggi bagi Semua Making Higher Education Open to All</vt:lpstr>
      <vt:lpstr>PowerPoint Presentation</vt:lpstr>
      <vt:lpstr>PowerPoint Presentation</vt:lpstr>
      <vt:lpstr>PowerPoint Presentation</vt:lpstr>
      <vt:lpstr>PowerPoint Presentation</vt:lpstr>
      <vt:lpstr>Fungsi – Fungsi Manajemen dan Peran Manajer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OCG</dc:creator>
  <cp:lastModifiedBy>office35292</cp:lastModifiedBy>
  <cp:revision>531</cp:revision>
  <dcterms:created xsi:type="dcterms:W3CDTF">2010-05-03T08:00:36Z</dcterms:created>
  <dcterms:modified xsi:type="dcterms:W3CDTF">2025-02-27T23:36:15Z</dcterms:modified>
</cp:coreProperties>
</file>