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81" r:id="rId3"/>
    <p:sldId id="388" r:id="rId4"/>
    <p:sldId id="387" r:id="rId5"/>
    <p:sldId id="389" r:id="rId6"/>
    <p:sldId id="390" r:id="rId7"/>
    <p:sldId id="391" r:id="rId8"/>
    <p:sldId id="382" r:id="rId9"/>
    <p:sldId id="383" r:id="rId10"/>
    <p:sldId id="384" r:id="rId11"/>
    <p:sldId id="385" r:id="rId12"/>
    <p:sldId id="386" r:id="rId13"/>
    <p:sldId id="373" r:id="rId14"/>
  </p:sldIdLst>
  <p:sldSz cx="10688638" cy="7562850"/>
  <p:notesSz cx="9313863" cy="6858000"/>
  <p:defaultTextStyle>
    <a:defPPr>
      <a:defRPr lang="en-US"/>
    </a:defPPr>
    <a:lvl1pPr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96888" indent="-39688"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95363" indent="-80963"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492250" indent="-120650"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990725" indent="-161925"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C1DA"/>
    <a:srgbClr val="FFFF00"/>
    <a:srgbClr val="FFC000"/>
    <a:srgbClr val="FF0000"/>
    <a:srgbClr val="604A7B"/>
    <a:srgbClr val="D99694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 autoAdjust="0"/>
    <p:restoredTop sz="93630" autoAdjust="0"/>
  </p:normalViewPr>
  <p:slideViewPr>
    <p:cSldViewPr snapToGrid="0">
      <p:cViewPr varScale="1">
        <p:scale>
          <a:sx n="107" d="100"/>
          <a:sy n="107" d="100"/>
        </p:scale>
        <p:origin x="1624" y="184"/>
      </p:cViewPr>
      <p:guideLst>
        <p:guide orient="horz" pos="2382"/>
        <p:guide pos="3366"/>
      </p:guideLst>
    </p:cSldViewPr>
  </p:slideViewPr>
  <p:outlineViewPr>
    <p:cViewPr>
      <p:scale>
        <a:sx n="100" d="100"/>
        <a:sy n="100" d="100"/>
      </p:scale>
      <p:origin x="0" y="11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507BE9B-D5DE-4AE1-9889-3DB4F69D8BF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54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Calibri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CDFAE35-4A83-4A26-A6D3-309A277E7E3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76850" y="0"/>
            <a:ext cx="40354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fld id="{DE65C869-0438-4B24-8D3B-941E75071A1B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4DA5063D-55FB-427D-8DDC-238B13FD059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0354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Calibri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A33DA6A0-0071-4EC4-9585-D8E6FCC7511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76850" y="6513513"/>
            <a:ext cx="40354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fld id="{EC6E78F7-F054-430F-A53E-3E2B864BDD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565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13AAF5-4955-4947-A869-AC0A17C54E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542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CB2923-B0A8-4E47-BBEC-EBA7209ADAE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276850" y="0"/>
            <a:ext cx="403542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fld id="{05714091-CB0D-4605-A022-972DD9E3545C}" type="datetimeFigureOut">
              <a:rPr lang="id-ID"/>
              <a:pPr>
                <a:defRPr/>
              </a:pPr>
              <a:t>28/02/25</a:t>
            </a:fld>
            <a:endParaRPr lang="id-ID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CE4BC37-D7FA-4259-B193-719FA0963C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38450" y="514350"/>
            <a:ext cx="36353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4533398-CDF4-4E2C-9954-61DEFD322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31863" y="3257550"/>
            <a:ext cx="7450137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d-ID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F459F-2E58-4F5C-A8C8-D7D02D1C3B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03542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BC2A2-907E-4D9B-86EE-9F9FB337DF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276850" y="6513513"/>
            <a:ext cx="4035425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fld id="{3DC8A67E-AB6C-4C21-992E-50F0E52468AA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32503633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2349392"/>
            <a:ext cx="9085342" cy="16211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7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4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0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8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6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1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232F8-89D4-497C-966D-7E9159A3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F344F-F704-4828-8A1F-C4BE359CC9C5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3F828-950C-4B04-B57B-4ED3496F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E6BDA-963C-408D-85B3-F3FA487B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6C94D3-23FD-4C31-98D8-F15D1CB0C68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232F8-89D4-497C-966D-7E9159A3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B2DC4-0F33-463D-A7CA-EC0C0C454700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3F828-950C-4B04-B57B-4ED3496F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E6BDA-963C-408D-85B3-F3FA487B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7F43D8-960D-4C98-8425-02972D85A1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95034" y="302871"/>
            <a:ext cx="2605356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972" y="302871"/>
            <a:ext cx="7637923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232F8-89D4-497C-966D-7E9159A3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046E3-AC37-413A-85BA-4381A9F008FF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3F828-950C-4B04-B57B-4ED3496F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E6BDA-963C-408D-85B3-F3FA487B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1AA9A-4D7E-40FD-9E31-3AF8339AFE3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232F8-89D4-497C-966D-7E9159A3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A4D09-3CD6-4F82-9C20-8BEAA84690D3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3F828-950C-4B04-B57B-4ED3496F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E6BDA-963C-408D-85B3-F3FA487B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E812B3-68D5-40FD-AFD7-7950EAFB8F6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7"/>
            <a:ext cx="9085342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65"/>
            <a:ext cx="9085342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7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47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21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095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869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6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41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1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232F8-89D4-497C-966D-7E9159A3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1B43B-D3FE-42B0-A060-530D613F863D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3F828-950C-4B04-B57B-4ED3496F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E6BDA-963C-408D-85B3-F3FA487B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39E25F-E449-423F-9EED-B1F13D7AF7C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8970" y="1764672"/>
            <a:ext cx="5121639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8753" y="1764672"/>
            <a:ext cx="5121639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A232F8-89D4-497C-966D-7E9159A3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1ADF3-47CE-4D05-9781-5F8E4B5EA942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E3F828-950C-4B04-B57B-4ED3496F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BFE6BDA-963C-408D-85B3-F3FA487B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65D5EF-CD11-4FD0-A3E6-594453122D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2" y="302866"/>
            <a:ext cx="9619774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3" y="1692890"/>
            <a:ext cx="4722671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739" indent="0">
              <a:buNone/>
              <a:defRPr sz="2200" b="1"/>
            </a:lvl2pPr>
            <a:lvl3pPr marL="995478" indent="0">
              <a:buNone/>
              <a:defRPr sz="2000" b="1"/>
            </a:lvl3pPr>
            <a:lvl4pPr marL="1493217" indent="0">
              <a:buNone/>
              <a:defRPr sz="1700" b="1"/>
            </a:lvl4pPr>
            <a:lvl5pPr marL="1990957" indent="0">
              <a:buNone/>
              <a:defRPr sz="1700" b="1"/>
            </a:lvl5pPr>
            <a:lvl6pPr marL="2488695" indent="0">
              <a:buNone/>
              <a:defRPr sz="1700" b="1"/>
            </a:lvl6pPr>
            <a:lvl7pPr marL="2986435" indent="0">
              <a:buNone/>
              <a:defRPr sz="1700" b="1"/>
            </a:lvl7pPr>
            <a:lvl8pPr marL="3484174" indent="0">
              <a:buNone/>
              <a:defRPr sz="1700" b="1"/>
            </a:lvl8pPr>
            <a:lvl9pPr marL="3981914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3" y="2398405"/>
            <a:ext cx="4722671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2" y="1692890"/>
            <a:ext cx="4724527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739" indent="0">
              <a:buNone/>
              <a:defRPr sz="2200" b="1"/>
            </a:lvl2pPr>
            <a:lvl3pPr marL="995478" indent="0">
              <a:buNone/>
              <a:defRPr sz="2000" b="1"/>
            </a:lvl3pPr>
            <a:lvl4pPr marL="1493217" indent="0">
              <a:buNone/>
              <a:defRPr sz="1700" b="1"/>
            </a:lvl4pPr>
            <a:lvl5pPr marL="1990957" indent="0">
              <a:buNone/>
              <a:defRPr sz="1700" b="1"/>
            </a:lvl5pPr>
            <a:lvl6pPr marL="2488695" indent="0">
              <a:buNone/>
              <a:defRPr sz="1700" b="1"/>
            </a:lvl6pPr>
            <a:lvl7pPr marL="2986435" indent="0">
              <a:buNone/>
              <a:defRPr sz="1700" b="1"/>
            </a:lvl7pPr>
            <a:lvl8pPr marL="3484174" indent="0">
              <a:buNone/>
              <a:defRPr sz="1700" b="1"/>
            </a:lvl8pPr>
            <a:lvl9pPr marL="3981914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2" y="2398405"/>
            <a:ext cx="4724527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32F8-89D4-497C-966D-7E9159A3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F0726-DC0C-45D6-910F-261438FAF37C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8E3F828-950C-4B04-B57B-4ED3496F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BFE6BDA-963C-408D-85B3-F3FA487B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009EA8-3BB9-4A9F-A739-1B22F01004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CA232F8-89D4-497C-966D-7E9159A3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D64F4-0775-45BC-B54A-E25F156B04F8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8E3F828-950C-4B04-B57B-4ED3496F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BFE6BDA-963C-408D-85B3-F3FA487B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62B70C-CD81-4EB9-B0B8-7192EE9D747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CA232F8-89D4-497C-966D-7E9159A3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93EF2-32F7-41FE-8052-418611149F2A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8E3F828-950C-4B04-B57B-4ED3496F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BFE6BDA-963C-408D-85B3-F3FA487B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68B3B5-A916-4A86-A632-000C1502C42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5" y="301113"/>
            <a:ext cx="3516489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3" y="301121"/>
            <a:ext cx="5975245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5" y="1582600"/>
            <a:ext cx="3516489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739" indent="0">
              <a:buNone/>
              <a:defRPr sz="1300"/>
            </a:lvl2pPr>
            <a:lvl3pPr marL="995478" indent="0">
              <a:buNone/>
              <a:defRPr sz="1100"/>
            </a:lvl3pPr>
            <a:lvl4pPr marL="1493217" indent="0">
              <a:buNone/>
              <a:defRPr sz="1000"/>
            </a:lvl4pPr>
            <a:lvl5pPr marL="1990957" indent="0">
              <a:buNone/>
              <a:defRPr sz="1000"/>
            </a:lvl5pPr>
            <a:lvl6pPr marL="2488695" indent="0">
              <a:buNone/>
              <a:defRPr sz="1000"/>
            </a:lvl6pPr>
            <a:lvl7pPr marL="2986435" indent="0">
              <a:buNone/>
              <a:defRPr sz="1000"/>
            </a:lvl7pPr>
            <a:lvl8pPr marL="3484174" indent="0">
              <a:buNone/>
              <a:defRPr sz="1000"/>
            </a:lvl8pPr>
            <a:lvl9pPr marL="398191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A232F8-89D4-497C-966D-7E9159A3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F6A04-303B-4DD6-BDAF-0C9DD9C39DB8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E3F828-950C-4B04-B57B-4ED3496F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BFE6BDA-963C-408D-85B3-F3FA487B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B01CB8-8D74-43CA-88D4-6C72DE6491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7" y="5293995"/>
            <a:ext cx="6413183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7" y="675755"/>
            <a:ext cx="6413183" cy="4537710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497739" indent="0">
              <a:buNone/>
              <a:defRPr sz="3000"/>
            </a:lvl2pPr>
            <a:lvl3pPr marL="995478" indent="0">
              <a:buNone/>
              <a:defRPr sz="2600"/>
            </a:lvl3pPr>
            <a:lvl4pPr marL="1493217" indent="0">
              <a:buNone/>
              <a:defRPr sz="2200"/>
            </a:lvl4pPr>
            <a:lvl5pPr marL="1990957" indent="0">
              <a:buNone/>
              <a:defRPr sz="2200"/>
            </a:lvl5pPr>
            <a:lvl6pPr marL="2488695" indent="0">
              <a:buNone/>
              <a:defRPr sz="2200"/>
            </a:lvl6pPr>
            <a:lvl7pPr marL="2986435" indent="0">
              <a:buNone/>
              <a:defRPr sz="2200"/>
            </a:lvl7pPr>
            <a:lvl8pPr marL="3484174" indent="0">
              <a:buNone/>
              <a:defRPr sz="2200"/>
            </a:lvl8pPr>
            <a:lvl9pPr marL="3981914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7" y="5918981"/>
            <a:ext cx="6413183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739" indent="0">
              <a:buNone/>
              <a:defRPr sz="1300"/>
            </a:lvl2pPr>
            <a:lvl3pPr marL="995478" indent="0">
              <a:buNone/>
              <a:defRPr sz="1100"/>
            </a:lvl3pPr>
            <a:lvl4pPr marL="1493217" indent="0">
              <a:buNone/>
              <a:defRPr sz="1000"/>
            </a:lvl4pPr>
            <a:lvl5pPr marL="1990957" indent="0">
              <a:buNone/>
              <a:defRPr sz="1000"/>
            </a:lvl5pPr>
            <a:lvl6pPr marL="2488695" indent="0">
              <a:buNone/>
              <a:defRPr sz="1000"/>
            </a:lvl6pPr>
            <a:lvl7pPr marL="2986435" indent="0">
              <a:buNone/>
              <a:defRPr sz="1000"/>
            </a:lvl7pPr>
            <a:lvl8pPr marL="3484174" indent="0">
              <a:buNone/>
              <a:defRPr sz="1000"/>
            </a:lvl8pPr>
            <a:lvl9pPr marL="398191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A232F8-89D4-497C-966D-7E9159A3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61581-2D40-48B4-BCAA-2C6FF1DE5AFC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E3F828-950C-4B04-B57B-4ED3496F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BFE6BDA-963C-408D-85B3-F3FA487B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51D0F-9CB6-4559-B5CE-5D7D7C27F00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03213"/>
            <a:ext cx="9618662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549" tIns="49773" rIns="99549" bIns="4977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4988" y="1765300"/>
            <a:ext cx="9618662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549" tIns="49773" rIns="99549" bIns="497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232F8-89D4-497C-966D-7E9159A32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4988" y="7010400"/>
            <a:ext cx="2493962" cy="401638"/>
          </a:xfrm>
          <a:prstGeom prst="rect">
            <a:avLst/>
          </a:prstGeom>
        </p:spPr>
        <p:txBody>
          <a:bodyPr vert="horz" wrap="square" lIns="99549" tIns="49773" rIns="99549" bIns="49773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solidFill>
                  <a:srgbClr val="898989"/>
                </a:solidFill>
                <a:latin typeface="Calibri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fld id="{98E9BD66-6AB5-4A26-A0FA-B9BEACEFD166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3F828-950C-4B04-B57B-4ED3496FA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51250" y="7010400"/>
            <a:ext cx="3386138" cy="401638"/>
          </a:xfrm>
          <a:prstGeom prst="rect">
            <a:avLst/>
          </a:prstGeom>
        </p:spPr>
        <p:txBody>
          <a:bodyPr vert="horz" wrap="square" lIns="99549" tIns="49773" rIns="99549" bIns="49773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300">
                <a:solidFill>
                  <a:srgbClr val="898989"/>
                </a:solidFill>
                <a:latin typeface="Calibri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E6BDA-963C-408D-85B3-F3FA487B0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59688" y="7010400"/>
            <a:ext cx="2493962" cy="401638"/>
          </a:xfrm>
          <a:prstGeom prst="rect">
            <a:avLst/>
          </a:prstGeom>
        </p:spPr>
        <p:txBody>
          <a:bodyPr vert="horz" wrap="square" lIns="99549" tIns="49773" rIns="99549" bIns="49773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solidFill>
                  <a:srgbClr val="898989"/>
                </a:solidFill>
                <a:latin typeface="Calibri" pitchFamily="34" charset="0"/>
                <a:cs typeface="Arial" charset="0"/>
              </a:defRPr>
            </a:lvl1pPr>
          </a:lstStyle>
          <a:p>
            <a:fld id="{162F1111-3B95-4BB7-AD00-EE7D89E4CAB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defTabSz="496888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ＭＳ Ｐゴシック" pitchFamily="34" charset="-128"/>
          <a:cs typeface="+mj-cs"/>
        </a:defRPr>
      </a:lvl1pPr>
      <a:lvl2pPr algn="ctr" defTabSz="496888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34" charset="-128"/>
        </a:defRPr>
      </a:lvl2pPr>
      <a:lvl3pPr algn="ctr" defTabSz="496888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34" charset="-128"/>
        </a:defRPr>
      </a:lvl3pPr>
      <a:lvl4pPr algn="ctr" defTabSz="496888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34" charset="-128"/>
        </a:defRPr>
      </a:lvl4pPr>
      <a:lvl5pPr algn="ctr" defTabSz="496888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34" charset="-128"/>
        </a:defRPr>
      </a:lvl5pPr>
      <a:lvl6pPr marL="457200" algn="ctr" defTabSz="49688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-65" charset="-128"/>
        </a:defRPr>
      </a:lvl6pPr>
      <a:lvl7pPr marL="914400" algn="ctr" defTabSz="49688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-65" charset="-128"/>
        </a:defRPr>
      </a:lvl7pPr>
      <a:lvl8pPr marL="1371600" algn="ctr" defTabSz="49688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-65" charset="-128"/>
        </a:defRPr>
      </a:lvl8pPr>
      <a:lvl9pPr marL="1828800" algn="ctr" defTabSz="49688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-65" charset="-128"/>
        </a:defRPr>
      </a:lvl9pPr>
    </p:titleStyle>
    <p:bodyStyle>
      <a:lvl1pPr marL="373063" indent="-373063" algn="l" defTabSz="49688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808038" indent="-309563" algn="l" defTabSz="49688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1243013" indent="-247650" algn="l" defTabSz="49688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741488" indent="-247650" algn="l" defTabSz="49688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2238375" indent="-247650" algn="l" defTabSz="496888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737566" indent="-248870" algn="l" defTabSz="49773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305" indent="-248870" algn="l" defTabSz="49773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043" indent="-248870" algn="l" defTabSz="49773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0783" indent="-248870" algn="l" defTabSz="49773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739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478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217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0957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695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435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174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1914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Grp="1"/>
          </p:cNvSpPr>
          <p:nvPr>
            <p:ph type="ctrTitle" idx="4294967295"/>
          </p:nvPr>
        </p:nvSpPr>
        <p:spPr>
          <a:xfrm>
            <a:off x="295275" y="1662113"/>
            <a:ext cx="3990975" cy="1062037"/>
          </a:xfrm>
        </p:spPr>
        <p:txBody>
          <a:bodyPr/>
          <a:lstStyle/>
          <a:p>
            <a:pPr algn="l" eaLnBrk="1" hangingPunct="1"/>
            <a:r>
              <a:rPr lang="en-US" altLang="en-US" sz="1400">
                <a:solidFill>
                  <a:srgbClr val="002060"/>
                </a:solidFill>
                <a:latin typeface="Arial" charset="0"/>
              </a:rPr>
              <a:t>PENDIDIKAN TERBUKA DAN JARAK JAUH</a:t>
            </a:r>
            <a:br>
              <a:rPr lang="id-ID" altLang="en-US" sz="1400">
                <a:solidFill>
                  <a:srgbClr val="002060"/>
                </a:solidFill>
                <a:latin typeface="Arial" charset="0"/>
              </a:rPr>
            </a:br>
            <a:r>
              <a:rPr lang="id-ID" altLang="en-US" sz="1400">
                <a:solidFill>
                  <a:srgbClr val="002060"/>
                </a:solidFill>
                <a:latin typeface="Arial" charset="0"/>
              </a:rPr>
              <a:t>Membuka Akses Pendidikan Tinggi bagi Semua</a:t>
            </a:r>
            <a:br>
              <a:rPr lang="id-ID" altLang="en-US" sz="1400">
                <a:solidFill>
                  <a:srgbClr val="002060"/>
                </a:solidFill>
                <a:latin typeface="Arial" charset="0"/>
              </a:rPr>
            </a:br>
            <a:r>
              <a:rPr lang="id-ID" altLang="en-US" sz="1400" i="1">
                <a:solidFill>
                  <a:srgbClr val="002060"/>
                </a:solidFill>
                <a:latin typeface="Arial" charset="0"/>
              </a:rPr>
              <a:t>Making Higher Education Open to All</a:t>
            </a:r>
            <a:endParaRPr lang="id-ID" altLang="en-US" sz="140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912813" y="3865563"/>
            <a:ext cx="9031287" cy="1077218"/>
          </a:xfrm>
          <a:prstGeom prst="rect">
            <a:avLst/>
          </a:prstGeom>
          <a:solidFill>
            <a:srgbClr val="DDDDDD">
              <a:alpha val="34901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3200" b="1" dirty="0">
                <a:solidFill>
                  <a:srgbClr val="002060"/>
                </a:solidFill>
                <a:cs typeface="Arial" charset="0"/>
              </a:rPr>
              <a:t>PENGANTAR BISNIS (EKMA4111)</a:t>
            </a:r>
          </a:p>
          <a:p>
            <a:pPr algn="ctr" eaLnBrk="1" hangingPunct="1"/>
            <a:r>
              <a:rPr lang="en-US" altLang="en-US" sz="3200" b="1" dirty="0">
                <a:solidFill>
                  <a:srgbClr val="002060"/>
                </a:solidFill>
                <a:cs typeface="Arial" charset="0"/>
              </a:rPr>
              <a:t>Modul 7: </a:t>
            </a:r>
            <a:r>
              <a:rPr lang="en-US" altLang="en-US" sz="3200" b="1" dirty="0" err="1">
                <a:solidFill>
                  <a:srgbClr val="002060"/>
                </a:solidFill>
                <a:cs typeface="Arial" charset="0"/>
              </a:rPr>
              <a:t>Pembiayaan</a:t>
            </a:r>
            <a:r>
              <a:rPr lang="en-US" altLang="en-US" sz="3200" b="1" dirty="0">
                <a:solidFill>
                  <a:srgbClr val="002060"/>
                </a:solidFill>
                <a:cs typeface="Arial" charset="0"/>
              </a:rPr>
              <a:t> Usaha</a:t>
            </a:r>
          </a:p>
        </p:txBody>
      </p:sp>
      <p:sp>
        <p:nvSpPr>
          <p:cNvPr id="4100" name="TextBox 2">
            <a:extLst>
              <a:ext uri="{FF2B5EF4-FFF2-40B4-BE49-F238E27FC236}">
                <a16:creationId xmlns:a16="http://schemas.microsoft.com/office/drawing/2014/main" id="{51FB78BE-4CEB-4E0D-95B8-5E8D1CA23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215900"/>
            <a:ext cx="1728788" cy="8439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lIns="104287" tIns="52144" rIns="104287" bIns="5214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5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968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968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968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968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ID" altLang="en-US" sz="1600" dirty="0">
                <a:latin typeface="Mistral" panose="03090702030407020403" pitchFamily="66" charset="0"/>
                <a:cs typeface="Arial" panose="020B0604020202020204" pitchFamily="34" charset="0"/>
              </a:rPr>
              <a:t>FEB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ID" altLang="en-US" sz="1600" dirty="0">
                <a:latin typeface="Mistral" panose="03090702030407020403" pitchFamily="66" charset="0"/>
                <a:cs typeface="Arial" panose="020B0604020202020204" pitchFamily="34" charset="0"/>
              </a:rPr>
              <a:t>UNIVERSITAS TERBUKA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ID" altLang="en-US" sz="1600" dirty="0">
                <a:latin typeface="Mistral" panose="03090702030407020403" pitchFamily="66" charset="0"/>
                <a:cs typeface="Arial" panose="020B0604020202020204" pitchFamily="34" charset="0"/>
              </a:rPr>
              <a:t>2025</a:t>
            </a:r>
            <a:endParaRPr lang="id-ID" altLang="en-US" sz="1600" dirty="0">
              <a:latin typeface="Mistral" panose="03090702030407020403" pitchFamily="66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C155B7-A627-4828-AD7F-6078EC42269B}"/>
              </a:ext>
            </a:extLst>
          </p:cNvPr>
          <p:cNvSpPr txBox="1"/>
          <p:nvPr/>
        </p:nvSpPr>
        <p:spPr>
          <a:xfrm>
            <a:off x="340797" y="1519267"/>
            <a:ext cx="9955597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3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Persyaratan</a:t>
            </a:r>
            <a:r>
              <a:rPr lang="en-ID" sz="3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Proses </a:t>
            </a:r>
            <a:r>
              <a:rPr lang="en-ID" sz="3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Pengajuan</a:t>
            </a:r>
            <a:r>
              <a:rPr lang="en-ID" sz="3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3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Pinjaman</a:t>
            </a:r>
            <a:endParaRPr lang="en-ID" sz="34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0850" lvl="1" indent="-450850">
              <a:buSzPct val="90000"/>
              <a:buFont typeface="+mj-lt"/>
              <a:buAutoNum type="alphaLcPeriod"/>
            </a:pPr>
            <a:r>
              <a:rPr lang="en-ID" sz="3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Persyaratan</a:t>
            </a:r>
            <a:r>
              <a:rPr lang="en-ID" sz="3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3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umum</a:t>
            </a:r>
            <a:r>
              <a:rPr lang="en-ID" sz="3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Proposal </a:t>
            </a:r>
            <a:r>
              <a:rPr lang="en-ID" sz="3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ID" sz="3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3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laporan</a:t>
            </a:r>
            <a:r>
              <a:rPr lang="en-ID" sz="3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3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keuangan</a:t>
            </a:r>
            <a:r>
              <a:rPr lang="en-ID" sz="3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3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jaminan</a:t>
            </a:r>
            <a:r>
              <a:rPr lang="en-ID" sz="3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3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dll</a:t>
            </a:r>
            <a:endParaRPr lang="en-ID" sz="3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0850" lvl="1" indent="-450850">
              <a:buSzPct val="90000"/>
              <a:buFont typeface="+mj-lt"/>
              <a:buAutoNum type="alphaLcPeriod"/>
            </a:pPr>
            <a:r>
              <a:rPr lang="en-ID" sz="3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Dokumen</a:t>
            </a:r>
            <a:r>
              <a:rPr lang="en-ID" sz="3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3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dibutuhkan</a:t>
            </a:r>
            <a:r>
              <a:rPr lang="en-ID" sz="3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D" sz="3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Akte</a:t>
            </a:r>
            <a:r>
              <a:rPr lang="en-ID" sz="3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3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pendirian</a:t>
            </a:r>
            <a:r>
              <a:rPr lang="en-ID" sz="3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3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izin</a:t>
            </a:r>
            <a:r>
              <a:rPr lang="en-ID" sz="3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3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usaha</a:t>
            </a:r>
            <a:r>
              <a:rPr lang="en-ID" sz="3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NPWP, </a:t>
            </a:r>
            <a:r>
              <a:rPr lang="en-ID" sz="3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dll</a:t>
            </a:r>
            <a:endParaRPr lang="en-ID" sz="3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0850" lvl="1" indent="-450850">
              <a:buSzPct val="90000"/>
              <a:buFont typeface="+mj-lt"/>
              <a:buAutoNum type="alphaLcPeriod"/>
            </a:pPr>
            <a:r>
              <a:rPr lang="en-ID" sz="3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Proses </a:t>
            </a:r>
            <a:r>
              <a:rPr lang="en-ID" sz="3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pengajuan</a:t>
            </a:r>
            <a:r>
              <a:rPr lang="en-ID" sz="3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D" sz="3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Pengisian</a:t>
            </a:r>
            <a:r>
              <a:rPr lang="en-ID" sz="3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3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formulir</a:t>
            </a:r>
            <a:r>
              <a:rPr lang="en-ID" sz="3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3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wawancara</a:t>
            </a:r>
            <a:r>
              <a:rPr lang="en-ID" sz="3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3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ID" sz="3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3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kelayakan</a:t>
            </a:r>
            <a:endParaRPr lang="en-ID" sz="3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0850" lvl="1" indent="-450850">
              <a:buSzPct val="90000"/>
              <a:buFont typeface="+mj-lt"/>
              <a:buAutoNum type="alphaLcPeriod"/>
            </a:pPr>
            <a:r>
              <a:rPr lang="en-ID" sz="3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Jaminan</a:t>
            </a:r>
            <a:r>
              <a:rPr lang="en-ID" sz="3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3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agunan</a:t>
            </a:r>
            <a:r>
              <a:rPr lang="en-ID" sz="3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D" sz="3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Aset</a:t>
            </a:r>
            <a:r>
              <a:rPr lang="en-ID" sz="3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3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tetap</a:t>
            </a:r>
            <a:r>
              <a:rPr lang="en-ID" sz="3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3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kendaraan</a:t>
            </a:r>
            <a:r>
              <a:rPr lang="en-ID" sz="3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3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dll</a:t>
            </a:r>
            <a:endParaRPr lang="en-ID" sz="3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183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77706D-4EDC-4597-AEBF-131DC273ECF2}"/>
              </a:ext>
            </a:extLst>
          </p:cNvPr>
          <p:cNvSpPr txBox="1"/>
          <p:nvPr/>
        </p:nvSpPr>
        <p:spPr>
          <a:xfrm>
            <a:off x="517145" y="1499666"/>
            <a:ext cx="966651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3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Strategi </a:t>
            </a:r>
            <a:r>
              <a:rPr lang="en-ID" sz="3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Mendapatkan</a:t>
            </a:r>
            <a:r>
              <a:rPr lang="en-ID" sz="3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3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Pembiayaan</a:t>
            </a:r>
            <a:endParaRPr lang="en-ID" sz="30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3538" lvl="1" indent="-363538">
              <a:buFont typeface="+mj-lt"/>
              <a:buAutoNum type="alphaLcPeriod"/>
            </a:pPr>
            <a:r>
              <a:rPr lang="en-ID" sz="3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Menentukan</a:t>
            </a:r>
            <a:r>
              <a:rPr lang="en-ID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3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ID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3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pembiayaan</a:t>
            </a:r>
            <a:r>
              <a:rPr lang="en-ID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3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ID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D" sz="3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Menyesuaikan</a:t>
            </a:r>
            <a:r>
              <a:rPr lang="en-ID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3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3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rencana</a:t>
            </a:r>
            <a:r>
              <a:rPr lang="en-ID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3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usaha</a:t>
            </a:r>
            <a:endParaRPr lang="en-ID" sz="30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3538" lvl="1" indent="-363538">
              <a:buFont typeface="+mj-lt"/>
              <a:buAutoNum type="alphaLcPeriod"/>
            </a:pPr>
            <a:r>
              <a:rPr lang="en-ID" sz="3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Memilih</a:t>
            </a:r>
            <a:r>
              <a:rPr lang="en-ID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3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ID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3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pembiayaan</a:t>
            </a:r>
            <a:r>
              <a:rPr lang="en-ID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3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tepat</a:t>
            </a:r>
            <a:r>
              <a:rPr lang="en-ID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D" sz="3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Sesuaikan</a:t>
            </a:r>
            <a:r>
              <a:rPr lang="en-ID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3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3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ID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3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kemampuan</a:t>
            </a:r>
            <a:endParaRPr lang="en-ID" sz="30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3538" lvl="1" indent="-363538">
              <a:buFont typeface="+mj-lt"/>
              <a:buAutoNum type="alphaLcPeriod"/>
            </a:pPr>
            <a:r>
              <a:rPr lang="en-ID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Tips </a:t>
            </a:r>
            <a:r>
              <a:rPr lang="en-ID" sz="3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negosiasi</a:t>
            </a:r>
            <a:r>
              <a:rPr lang="en-ID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3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3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pemberi</a:t>
            </a:r>
            <a:r>
              <a:rPr lang="en-ID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3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pinjaman</a:t>
            </a:r>
            <a:r>
              <a:rPr lang="en-ID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D" sz="3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Persiapkan</a:t>
            </a:r>
            <a:r>
              <a:rPr lang="en-ID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proposal yang </a:t>
            </a:r>
            <a:r>
              <a:rPr lang="en-ID" sz="3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meyakinkan</a:t>
            </a:r>
            <a:endParaRPr lang="en-ID" sz="30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3538" lvl="1" indent="-363538">
              <a:buFont typeface="+mj-lt"/>
              <a:buAutoNum type="alphaLcPeriod"/>
            </a:pPr>
            <a:r>
              <a:rPr lang="en-ID" sz="3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ID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3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keuangan</a:t>
            </a:r>
            <a:r>
              <a:rPr lang="en-ID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3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r>
              <a:rPr lang="en-ID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D" sz="3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3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memenuhi</a:t>
            </a:r>
            <a:r>
              <a:rPr lang="en-ID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3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kewajiban</a:t>
            </a:r>
            <a:r>
              <a:rPr lang="en-ID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3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pembayaran</a:t>
            </a:r>
            <a:endParaRPr lang="en-ID" sz="30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486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326056-9E22-4566-8C1F-33B31C917059}"/>
              </a:ext>
            </a:extLst>
          </p:cNvPr>
          <p:cNvSpPr txBox="1"/>
          <p:nvPr/>
        </p:nvSpPr>
        <p:spPr>
          <a:xfrm>
            <a:off x="630953" y="1649066"/>
            <a:ext cx="9477551" cy="3919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3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Studi</a:t>
            </a:r>
            <a:r>
              <a:rPr lang="en-ID" sz="3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3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Kasus</a:t>
            </a:r>
            <a:r>
              <a:rPr lang="en-ID" sz="3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3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Pembiayaan</a:t>
            </a:r>
            <a:r>
              <a:rPr lang="en-ID" sz="3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Usaha </a:t>
            </a:r>
            <a:r>
              <a:rPr lang="en-ID" sz="3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Berhasil</a:t>
            </a:r>
            <a:endParaRPr lang="en-ID" sz="34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3538" lvl="1" indent="-363538">
              <a:lnSpc>
                <a:spcPct val="150000"/>
              </a:lnSpc>
              <a:buFont typeface="+mj-lt"/>
              <a:buAutoNum type="alphaLcPeriod"/>
            </a:pPr>
            <a:r>
              <a:rPr lang="en-ID" sz="3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Contoh-contoh</a:t>
            </a:r>
            <a:r>
              <a:rPr lang="en-ID" sz="3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3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usaha</a:t>
            </a:r>
            <a:r>
              <a:rPr lang="en-ID" sz="3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3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berhasil</a:t>
            </a:r>
            <a:r>
              <a:rPr lang="en-ID" sz="3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3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mendapatkan</a:t>
            </a:r>
            <a:r>
              <a:rPr lang="en-ID" sz="3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3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pembiayaan</a:t>
            </a:r>
            <a:endParaRPr lang="en-ID" sz="3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3538" lvl="1" indent="-363538">
              <a:lnSpc>
                <a:spcPct val="150000"/>
              </a:lnSpc>
              <a:buFont typeface="+mj-lt"/>
              <a:buAutoNum type="alphaLcPeriod"/>
            </a:pPr>
            <a:r>
              <a:rPr lang="en-ID" sz="3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Dampak</a:t>
            </a:r>
            <a:r>
              <a:rPr lang="en-ID" sz="3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3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positif</a:t>
            </a:r>
            <a:r>
              <a:rPr lang="en-ID" sz="3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3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pembiayaan</a:t>
            </a:r>
            <a:r>
              <a:rPr lang="en-ID" sz="3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3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terhadap</a:t>
            </a:r>
            <a:r>
              <a:rPr lang="en-ID" sz="3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3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pertumbuhan</a:t>
            </a:r>
            <a:r>
              <a:rPr lang="en-ID" sz="3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3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usaha</a:t>
            </a:r>
            <a:endParaRPr lang="en-ID" sz="3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267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/>
          <p:cNvSpPr txBox="1">
            <a:spLocks noChangeArrowheads="1"/>
          </p:cNvSpPr>
          <p:nvPr/>
        </p:nvSpPr>
        <p:spPr bwMode="auto">
          <a:xfrm>
            <a:off x="2356166" y="3549650"/>
            <a:ext cx="5976316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6500" b="1" dirty="0">
                <a:cs typeface="Arial" charset="0"/>
              </a:rPr>
              <a:t>TERIMAKASIH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B11EE9-91E1-4A12-8A65-EDBD6EF4A8B6}"/>
              </a:ext>
            </a:extLst>
          </p:cNvPr>
          <p:cNvSpPr txBox="1"/>
          <p:nvPr/>
        </p:nvSpPr>
        <p:spPr>
          <a:xfrm>
            <a:off x="307066" y="1342352"/>
            <a:ext cx="999308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lphaUcPeriod"/>
            </a:pP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Pengertian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Pembiayaan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Usaha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Agar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aktivitas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usaha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pengusaha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berjalan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lancar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paha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pengusaha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membutuhkan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biaya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Pembiayaan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penyediaan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dana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mendukung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kegiatan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operasional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investasi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agar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tercapai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membutuhkan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dana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membayar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gaji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biaya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pemasaran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biaya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produksi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pembelian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baku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lainnya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Menurut</a:t>
            </a: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Fischer dan Jordan (1987),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investasi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penanaman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modal yang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didasari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oleh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adanya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harapan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memperoleh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pengembalian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modal yang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positif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Matrix Ansoff </a:t>
            </a:r>
            <a:r>
              <a:rPr lang="en-US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salah </a:t>
            </a:r>
            <a:r>
              <a:rPr lang="en-US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panduan</a:t>
            </a: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bagi</a:t>
            </a: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strategi </a:t>
            </a:r>
            <a:r>
              <a:rPr lang="en-US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mencapai</a:t>
            </a: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ditetapkan</a:t>
            </a: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endParaRPr lang="en-ID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5D7EF-033D-4855-9014-2216D8F304C3}"/>
              </a:ext>
            </a:extLst>
          </p:cNvPr>
          <p:cNvSpPr txBox="1"/>
          <p:nvPr/>
        </p:nvSpPr>
        <p:spPr>
          <a:xfrm>
            <a:off x="2076993" y="355114"/>
            <a:ext cx="71922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4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Konsep</a:t>
            </a:r>
            <a:r>
              <a:rPr lang="es-ES" sz="4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4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Pembiayaan</a:t>
            </a:r>
            <a:r>
              <a:rPr lang="es-ES" sz="4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4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Usaha</a:t>
            </a:r>
            <a:endParaRPr lang="es-ES" sz="40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06D167-8E4F-9ED3-4AA4-5B97650804E4}"/>
              </a:ext>
            </a:extLst>
          </p:cNvPr>
          <p:cNvSpPr/>
          <p:nvPr/>
        </p:nvSpPr>
        <p:spPr>
          <a:xfrm>
            <a:off x="3835729" y="5343896"/>
            <a:ext cx="985652" cy="8193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  </a:t>
            </a: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Penetrasi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6DAF38-DF04-64F5-0D7C-B1153F13E522}"/>
              </a:ext>
            </a:extLst>
          </p:cNvPr>
          <p:cNvSpPr/>
          <p:nvPr/>
        </p:nvSpPr>
        <p:spPr>
          <a:xfrm>
            <a:off x="4822658" y="5343896"/>
            <a:ext cx="985652" cy="8193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</a:t>
            </a: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Produk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715463-4F88-6728-B4BF-11C4E83CE921}"/>
              </a:ext>
            </a:extLst>
          </p:cNvPr>
          <p:cNvSpPr/>
          <p:nvPr/>
        </p:nvSpPr>
        <p:spPr>
          <a:xfrm>
            <a:off x="3837006" y="6163294"/>
            <a:ext cx="985652" cy="8193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</a:t>
            </a: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F6F85F-D167-7C8D-366E-D78D37CC95C2}"/>
              </a:ext>
            </a:extLst>
          </p:cNvPr>
          <p:cNvSpPr/>
          <p:nvPr/>
        </p:nvSpPr>
        <p:spPr>
          <a:xfrm>
            <a:off x="4823935" y="6163294"/>
            <a:ext cx="985652" cy="8193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 </a:t>
            </a: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Diversifikasi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5B849-BA1B-367C-D2ED-5DFF14E598C9}"/>
              </a:ext>
            </a:extLst>
          </p:cNvPr>
          <p:cNvSpPr txBox="1"/>
          <p:nvPr/>
        </p:nvSpPr>
        <p:spPr>
          <a:xfrm>
            <a:off x="3746664" y="5089275"/>
            <a:ext cx="11637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/>
              <a:t>Produk</a:t>
            </a:r>
            <a:r>
              <a:rPr lang="en-US" sz="800" b="1" dirty="0"/>
              <a:t> </a:t>
            </a:r>
            <a:r>
              <a:rPr lang="en-US" sz="800" b="1" dirty="0" err="1"/>
              <a:t>Saat</a:t>
            </a:r>
            <a:r>
              <a:rPr lang="en-US" sz="800" b="1" dirty="0"/>
              <a:t> </a:t>
            </a:r>
            <a:r>
              <a:rPr lang="en-US" sz="800" b="1" dirty="0" err="1"/>
              <a:t>ini</a:t>
            </a:r>
            <a:endParaRPr lang="en-US" sz="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D1E402-BA37-EC4D-B1CB-1535EE3F71CF}"/>
              </a:ext>
            </a:extLst>
          </p:cNvPr>
          <p:cNvSpPr txBox="1"/>
          <p:nvPr/>
        </p:nvSpPr>
        <p:spPr>
          <a:xfrm>
            <a:off x="4762428" y="5085956"/>
            <a:ext cx="11637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/>
              <a:t>Produk</a:t>
            </a:r>
            <a:r>
              <a:rPr lang="en-US" sz="800" b="1" dirty="0"/>
              <a:t> Baru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F3F122-842B-9447-DD29-DFC0625696EB}"/>
              </a:ext>
            </a:extLst>
          </p:cNvPr>
          <p:cNvSpPr txBox="1"/>
          <p:nvPr/>
        </p:nvSpPr>
        <p:spPr>
          <a:xfrm>
            <a:off x="2670670" y="5578026"/>
            <a:ext cx="11637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Pasar </a:t>
            </a:r>
            <a:r>
              <a:rPr lang="en-US" sz="800" b="1" dirty="0" err="1"/>
              <a:t>Saat</a:t>
            </a:r>
            <a:r>
              <a:rPr lang="en-US" sz="800" b="1" dirty="0"/>
              <a:t> </a:t>
            </a:r>
            <a:r>
              <a:rPr lang="en-US" sz="800" b="1" dirty="0" err="1"/>
              <a:t>ini</a:t>
            </a:r>
            <a:endParaRPr lang="en-US" sz="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9136A9-3C8E-9443-580B-1D0108937E7A}"/>
              </a:ext>
            </a:extLst>
          </p:cNvPr>
          <p:cNvSpPr txBox="1"/>
          <p:nvPr/>
        </p:nvSpPr>
        <p:spPr>
          <a:xfrm>
            <a:off x="2670670" y="6397424"/>
            <a:ext cx="11637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Pasar Baru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699938-0782-C5F4-AF83-3F7B06D8FD24}"/>
              </a:ext>
            </a:extLst>
          </p:cNvPr>
          <p:cNvSpPr txBox="1"/>
          <p:nvPr/>
        </p:nvSpPr>
        <p:spPr>
          <a:xfrm>
            <a:off x="1902062" y="7056058"/>
            <a:ext cx="15372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/>
              <a:t>Sumber</a:t>
            </a:r>
            <a:r>
              <a:rPr lang="en-US" sz="800" b="1" dirty="0"/>
              <a:t>: Doyle (1994: 117)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4AF86D-E4DB-05C3-E99C-30F938874081}"/>
              </a:ext>
            </a:extLst>
          </p:cNvPr>
          <p:cNvSpPr txBox="1"/>
          <p:nvPr/>
        </p:nvSpPr>
        <p:spPr>
          <a:xfrm>
            <a:off x="4079596" y="7038459"/>
            <a:ext cx="1846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Gambar 1.</a:t>
            </a:r>
          </a:p>
          <a:p>
            <a:pPr algn="ctr"/>
            <a:r>
              <a:rPr lang="en-US" sz="800" b="1" dirty="0"/>
              <a:t>Matrix </a:t>
            </a:r>
            <a:r>
              <a:rPr lang="en-US" sz="800" b="1" dirty="0" err="1"/>
              <a:t>Ekspansi</a:t>
            </a:r>
            <a:r>
              <a:rPr lang="en-US" sz="800" b="1" dirty="0"/>
              <a:t> </a:t>
            </a:r>
            <a:r>
              <a:rPr lang="en-US" sz="800" b="1" dirty="0" err="1"/>
              <a:t>Produk</a:t>
            </a:r>
            <a:r>
              <a:rPr lang="en-US" sz="800" b="1" dirty="0"/>
              <a:t> Pasar</a:t>
            </a:r>
          </a:p>
        </p:txBody>
      </p:sp>
    </p:spTree>
    <p:extLst>
      <p:ext uri="{BB962C8B-B14F-4D97-AF65-F5344CB8AC3E}">
        <p14:creationId xmlns:p14="http://schemas.microsoft.com/office/powerpoint/2010/main" val="19270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92F6C2-F4F8-4D69-4500-A408018EB3D6}"/>
              </a:ext>
            </a:extLst>
          </p:cNvPr>
          <p:cNvSpPr txBox="1"/>
          <p:nvPr/>
        </p:nvSpPr>
        <p:spPr>
          <a:xfrm>
            <a:off x="653049" y="1298714"/>
            <a:ext cx="938253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macam</a:t>
            </a:r>
            <a:r>
              <a:rPr lang="en-US" sz="2400" dirty="0"/>
              <a:t> </a:t>
            </a:r>
            <a:r>
              <a:rPr lang="en-US" sz="2400" dirty="0" err="1"/>
              <a:t>investasi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Perusahaan</a:t>
            </a:r>
          </a:p>
          <a:p>
            <a:pPr marL="457200" indent="-457200">
              <a:buAutoNum type="arabicPeriod"/>
            </a:pPr>
            <a:r>
              <a:rPr lang="en-US" sz="2400" dirty="0" err="1"/>
              <a:t>Investasi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menunjang</a:t>
            </a:r>
            <a:r>
              <a:rPr lang="en-US" sz="2400" dirty="0"/>
              <a:t> </a:t>
            </a:r>
            <a:r>
              <a:rPr lang="en-US" sz="2400" i="1" dirty="0"/>
              <a:t>product development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 err="1"/>
              <a:t>Investasi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menunjang</a:t>
            </a:r>
            <a:r>
              <a:rPr lang="en-US" sz="2400" dirty="0"/>
              <a:t> </a:t>
            </a:r>
            <a:r>
              <a:rPr lang="en-US" sz="2400" i="1" dirty="0"/>
              <a:t>market development</a:t>
            </a:r>
          </a:p>
          <a:p>
            <a:pPr marL="457200" indent="-457200">
              <a:buAutoNum type="arabicPeriod"/>
            </a:pPr>
            <a:r>
              <a:rPr lang="en-US" sz="2400" dirty="0" err="1"/>
              <a:t>Investasi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menunjang</a:t>
            </a:r>
            <a:r>
              <a:rPr lang="en-US" sz="2400" dirty="0"/>
              <a:t> </a:t>
            </a:r>
            <a:r>
              <a:rPr lang="en-US" sz="2400" dirty="0" err="1"/>
              <a:t>divesifikasi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 err="1"/>
              <a:t>Investasi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mendukung</a:t>
            </a:r>
            <a:r>
              <a:rPr lang="en-US" sz="2400" dirty="0"/>
              <a:t> </a:t>
            </a:r>
            <a:r>
              <a:rPr lang="en-US" sz="2400" dirty="0" err="1"/>
              <a:t>penetrasi</a:t>
            </a:r>
            <a:r>
              <a:rPr lang="en-US" sz="2400" dirty="0"/>
              <a:t> pasar (</a:t>
            </a:r>
            <a:r>
              <a:rPr lang="en-US" sz="2400" i="1" dirty="0"/>
              <a:t>Market Penetration</a:t>
            </a:r>
            <a:r>
              <a:rPr lang="en-US" sz="2400" dirty="0"/>
              <a:t>)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r>
              <a:rPr lang="en-US" sz="2400" dirty="0"/>
              <a:t>B. </a:t>
            </a: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Pembiayaan</a:t>
            </a:r>
            <a:r>
              <a:rPr lang="en-US" sz="2400" dirty="0"/>
              <a:t> Usaha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err="1"/>
              <a:t>Pembiayaan</a:t>
            </a:r>
            <a:r>
              <a:rPr lang="en-US" sz="2400" dirty="0"/>
              <a:t> </a:t>
            </a:r>
            <a:r>
              <a:rPr lang="en-US" sz="2400" dirty="0" err="1"/>
              <a:t>usaha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: </a:t>
            </a:r>
            <a:r>
              <a:rPr lang="en-US" sz="2400" dirty="0" err="1"/>
              <a:t>Menjaga</a:t>
            </a:r>
            <a:r>
              <a:rPr lang="en-US" sz="2400" dirty="0"/>
              <a:t> </a:t>
            </a:r>
            <a:r>
              <a:rPr lang="en-US" sz="2400" dirty="0" err="1"/>
              <a:t>kelancaran</a:t>
            </a:r>
            <a:r>
              <a:rPr lang="en-US" sz="2400" dirty="0"/>
              <a:t> </a:t>
            </a:r>
            <a:r>
              <a:rPr lang="en-US" sz="2400" dirty="0" err="1"/>
              <a:t>usaha</a:t>
            </a:r>
            <a:r>
              <a:rPr lang="en-US" sz="2400" dirty="0"/>
              <a:t>, </a:t>
            </a:r>
            <a:r>
              <a:rPr lang="en-US" sz="2400" dirty="0" err="1"/>
              <a:t>menjaga</a:t>
            </a:r>
            <a:r>
              <a:rPr lang="en-US" sz="2400" dirty="0"/>
              <a:t> </a:t>
            </a:r>
            <a:r>
              <a:rPr lang="en-US" sz="2400" dirty="0" err="1"/>
              <a:t>kesinambungan</a:t>
            </a:r>
            <a:r>
              <a:rPr lang="en-US" sz="2400" dirty="0"/>
              <a:t> </a:t>
            </a:r>
            <a:r>
              <a:rPr lang="en-US" sz="2400" dirty="0" err="1"/>
              <a:t>usaha</a:t>
            </a:r>
            <a:r>
              <a:rPr lang="en-US" sz="2400" dirty="0"/>
              <a:t>, </a:t>
            </a:r>
            <a:r>
              <a:rPr lang="en-US" sz="2400" dirty="0" err="1"/>
              <a:t>mendukung</a:t>
            </a:r>
            <a:r>
              <a:rPr lang="en-US" sz="2400" dirty="0"/>
              <a:t> </a:t>
            </a:r>
            <a:r>
              <a:rPr lang="en-US" sz="2400" dirty="0" err="1"/>
              <a:t>pengembangan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Perusahaan, </a:t>
            </a:r>
            <a:r>
              <a:rPr lang="en-US" sz="2400" dirty="0" err="1"/>
              <a:t>mendukung</a:t>
            </a:r>
            <a:r>
              <a:rPr lang="en-US" sz="2400" dirty="0"/>
              <a:t> </a:t>
            </a:r>
            <a:r>
              <a:rPr lang="en-US" sz="2400" dirty="0" err="1"/>
              <a:t>pengembangan</a:t>
            </a:r>
            <a:r>
              <a:rPr lang="en-US" sz="2400" dirty="0"/>
              <a:t> pasar </a:t>
            </a:r>
            <a:r>
              <a:rPr lang="en-US" sz="2400" dirty="0" err="1"/>
              <a:t>perusahaan</a:t>
            </a:r>
            <a:r>
              <a:rPr lang="en-US" sz="2400" dirty="0"/>
              <a:t>, </a:t>
            </a:r>
            <a:r>
              <a:rPr lang="en-US" sz="2400" dirty="0" err="1"/>
              <a:t>meningkatkan</a:t>
            </a:r>
            <a:r>
              <a:rPr lang="en-US" sz="2400" dirty="0"/>
              <a:t> </a:t>
            </a:r>
            <a:r>
              <a:rPr lang="en-US" sz="2400" dirty="0" err="1"/>
              <a:t>laba</a:t>
            </a:r>
            <a:r>
              <a:rPr lang="en-US" sz="2400" dirty="0"/>
              <a:t> </a:t>
            </a:r>
            <a:r>
              <a:rPr lang="en-US" sz="2400" dirty="0" err="1"/>
              <a:t>perusahaan</a:t>
            </a:r>
            <a:r>
              <a:rPr lang="en-US" sz="2400" dirty="0"/>
              <a:t>, </a:t>
            </a:r>
            <a:r>
              <a:rPr lang="en-US" sz="2400" dirty="0" err="1"/>
              <a:t>meningkatkan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perusahaan</a:t>
            </a:r>
            <a:r>
              <a:rPr lang="en-US" sz="2400" dirty="0"/>
              <a:t>, dan </a:t>
            </a:r>
            <a:r>
              <a:rPr lang="en-US" sz="2400" dirty="0" err="1"/>
              <a:t>meningkatkan</a:t>
            </a:r>
            <a:r>
              <a:rPr lang="en-US" sz="2400" dirty="0"/>
              <a:t> </a:t>
            </a:r>
            <a:r>
              <a:rPr lang="en-US" sz="2400" dirty="0" err="1"/>
              <a:t>kekayaan</a:t>
            </a:r>
            <a:r>
              <a:rPr lang="en-US" sz="2400" dirty="0"/>
              <a:t> </a:t>
            </a:r>
            <a:r>
              <a:rPr lang="en-US" sz="2400" dirty="0" err="1"/>
              <a:t>pemegang</a:t>
            </a:r>
            <a:r>
              <a:rPr lang="en-US" sz="2400" dirty="0"/>
              <a:t> </a:t>
            </a:r>
            <a:r>
              <a:rPr lang="en-US" sz="2400" dirty="0" err="1"/>
              <a:t>saham</a:t>
            </a:r>
            <a:r>
              <a:rPr lang="en-US" sz="2400" dirty="0"/>
              <a:t> </a:t>
            </a:r>
            <a:r>
              <a:rPr lang="en-US" sz="2400" dirty="0" err="1"/>
              <a:t>perusahaan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591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B6930C-172F-2726-B55D-D59AE80A62CC}"/>
              </a:ext>
            </a:extLst>
          </p:cNvPr>
          <p:cNvSpPr txBox="1"/>
          <p:nvPr/>
        </p:nvSpPr>
        <p:spPr>
          <a:xfrm>
            <a:off x="2076993" y="355114"/>
            <a:ext cx="71922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4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s-ES" sz="4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4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Pembiayaan</a:t>
            </a:r>
            <a:endParaRPr lang="es-ES" sz="40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0B74C-4869-C113-89D8-81D54C90DD91}"/>
              </a:ext>
            </a:extLst>
          </p:cNvPr>
          <p:cNvSpPr txBox="1"/>
          <p:nvPr/>
        </p:nvSpPr>
        <p:spPr>
          <a:xfrm>
            <a:off x="653049" y="1298714"/>
            <a:ext cx="93825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UcPeriod"/>
            </a:pP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Pembiayaan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Modal </a:t>
            </a:r>
            <a:r>
              <a:rPr lang="en-US" dirty="0" err="1"/>
              <a:t>Sendiri</a:t>
            </a:r>
            <a:r>
              <a:rPr lang="en-US" dirty="0"/>
              <a:t> (</a:t>
            </a:r>
            <a:r>
              <a:rPr lang="en-US" i="1" dirty="0"/>
              <a:t>Equity</a:t>
            </a:r>
            <a:r>
              <a:rPr lang="en-US" dirty="0"/>
              <a:t>)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Usaha yang </a:t>
            </a:r>
            <a:r>
              <a:rPr lang="en-US" dirty="0" err="1"/>
              <a:t>awalnya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modal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i="1" dirty="0"/>
              <a:t>bootstrapping</a:t>
            </a:r>
          </a:p>
          <a:p>
            <a:endParaRPr lang="en-US" i="1" dirty="0"/>
          </a:p>
          <a:p>
            <a:r>
              <a:rPr lang="en-US" dirty="0"/>
              <a:t>B.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Pembiayaan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Bank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Bank </a:t>
            </a:r>
            <a:r>
              <a:rPr lang="en-US" dirty="0" err="1"/>
              <a:t>adalah</a:t>
            </a:r>
            <a:r>
              <a:rPr lang="en-US" dirty="0"/>
              <a:t> badan </a:t>
            </a:r>
            <a:r>
              <a:rPr lang="en-US" dirty="0" err="1"/>
              <a:t>usaha</a:t>
            </a:r>
            <a:r>
              <a:rPr lang="en-US" dirty="0"/>
              <a:t> yang </a:t>
            </a:r>
            <a:r>
              <a:rPr lang="en-US" dirty="0" err="1"/>
              <a:t>menghimpun</a:t>
            </a:r>
            <a:r>
              <a:rPr lang="en-US" dirty="0"/>
              <a:t> dana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simpanan</a:t>
            </a:r>
            <a:r>
              <a:rPr lang="en-US" dirty="0"/>
              <a:t> dan </a:t>
            </a:r>
            <a:r>
              <a:rPr lang="en-US" dirty="0" err="1"/>
              <a:t>menyalurkannya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 dan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bentuk-bentuk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rangka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tarif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rakyat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Bank </a:t>
            </a:r>
            <a:r>
              <a:rPr lang="en-US" dirty="0" err="1"/>
              <a:t>mempunyai.tiga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: </a:t>
            </a:r>
            <a:r>
              <a:rPr lang="en-US" dirty="0" err="1"/>
              <a:t>Penghimpunan</a:t>
            </a:r>
            <a:r>
              <a:rPr lang="en-US" dirty="0"/>
              <a:t> dana, </a:t>
            </a:r>
            <a:r>
              <a:rPr lang="en-US" dirty="0" err="1"/>
              <a:t>penyaluran</a:t>
            </a:r>
            <a:r>
              <a:rPr lang="en-US" dirty="0"/>
              <a:t> dana, dan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keuangan</a:t>
            </a:r>
            <a:endParaRPr lang="en-US" dirty="0"/>
          </a:p>
          <a:p>
            <a:endParaRPr lang="en-US" dirty="0"/>
          </a:p>
          <a:p>
            <a:r>
              <a:rPr lang="en-US" dirty="0"/>
              <a:t>C.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Pembiayaan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Pasar Modal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dipertimbangkan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strategi </a:t>
            </a:r>
            <a:r>
              <a:rPr lang="en-US" dirty="0" err="1"/>
              <a:t>ekspansi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pembiayaan</a:t>
            </a:r>
            <a:r>
              <a:rPr lang="en-US" dirty="0"/>
              <a:t> (</a:t>
            </a:r>
            <a:r>
              <a:rPr lang="en-US" i="1" dirty="0"/>
              <a:t>financing</a:t>
            </a:r>
            <a:r>
              <a:rPr lang="en-US" dirty="0"/>
              <a:t>)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Pasar modal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bertemunya</a:t>
            </a:r>
            <a:r>
              <a:rPr lang="en-US" dirty="0"/>
              <a:t> para </a:t>
            </a:r>
            <a:r>
              <a:rPr lang="en-US" dirty="0" err="1"/>
              <a:t>penjual</a:t>
            </a:r>
            <a:r>
              <a:rPr lang="en-US" dirty="0"/>
              <a:t> dan para </a:t>
            </a:r>
            <a:r>
              <a:rPr lang="en-US" dirty="0" err="1"/>
              <a:t>pembeli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rangka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modal</a:t>
            </a:r>
          </a:p>
        </p:txBody>
      </p:sp>
    </p:spTree>
    <p:extLst>
      <p:ext uri="{BB962C8B-B14F-4D97-AF65-F5344CB8AC3E}">
        <p14:creationId xmlns:p14="http://schemas.microsoft.com/office/powerpoint/2010/main" val="102244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E3D1B-BFEF-E599-CE19-D0B11F37F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A1F4B0-B147-44DB-FAC3-22DFB00132D0}"/>
              </a:ext>
            </a:extLst>
          </p:cNvPr>
          <p:cNvSpPr txBox="1"/>
          <p:nvPr/>
        </p:nvSpPr>
        <p:spPr>
          <a:xfrm>
            <a:off x="653049" y="1144335"/>
            <a:ext cx="9382539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dirty="0" err="1"/>
              <a:t>Instrumen</a:t>
            </a:r>
            <a:r>
              <a:rPr lang="en-US" dirty="0"/>
              <a:t> pasar modal: </a:t>
            </a:r>
            <a:r>
              <a:rPr lang="en-US" dirty="0" err="1"/>
              <a:t>Instrumen</a:t>
            </a:r>
            <a:r>
              <a:rPr lang="en-US" dirty="0"/>
              <a:t> pasar modal yang </a:t>
            </a:r>
            <a:r>
              <a:rPr lang="en-US" dirty="0" err="1"/>
              <a:t>diperdagangkan</a:t>
            </a:r>
            <a:r>
              <a:rPr lang="en-US" dirty="0"/>
              <a:t>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dirty="0" err="1"/>
              <a:t>surat-surat</a:t>
            </a:r>
            <a:r>
              <a:rPr lang="en-US" dirty="0"/>
              <a:t> </a:t>
            </a:r>
            <a:r>
              <a:rPr lang="en-US" dirty="0" err="1"/>
              <a:t>berharga</a:t>
            </a:r>
            <a:r>
              <a:rPr lang="en-US" dirty="0"/>
              <a:t> (</a:t>
            </a:r>
            <a:r>
              <a:rPr lang="en-US" dirty="0" err="1"/>
              <a:t>efek</a:t>
            </a:r>
            <a:r>
              <a:rPr lang="en-US" dirty="0"/>
              <a:t>). </a:t>
            </a:r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pengakuan</a:t>
            </a:r>
            <a:r>
              <a:rPr lang="en-US" dirty="0"/>
              <a:t> utang, </a:t>
            </a: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berharga</a:t>
            </a:r>
            <a:r>
              <a:rPr lang="en-US" dirty="0"/>
              <a:t> </a:t>
            </a:r>
            <a:r>
              <a:rPr lang="en-US" dirty="0" err="1"/>
              <a:t>komersial</a:t>
            </a:r>
            <a:r>
              <a:rPr lang="en-US" dirty="0"/>
              <a:t>, </a:t>
            </a:r>
            <a:r>
              <a:rPr lang="en-US" dirty="0" err="1"/>
              <a:t>saham</a:t>
            </a:r>
            <a:r>
              <a:rPr lang="en-US" dirty="0"/>
              <a:t>, </a:t>
            </a:r>
            <a:r>
              <a:rPr lang="en-US" dirty="0" err="1"/>
              <a:t>obligasi</a:t>
            </a:r>
            <a:r>
              <a:rPr lang="en-US" dirty="0"/>
              <a:t>, </a:t>
            </a:r>
            <a:r>
              <a:rPr lang="en-US" dirty="0" err="1"/>
              <a:t>sekuritas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,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utang,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i="1" dirty="0"/>
              <a:t>rights, </a:t>
            </a:r>
            <a:r>
              <a:rPr lang="en-US" i="1" dirty="0" err="1"/>
              <a:t>warran</a:t>
            </a:r>
            <a:r>
              <a:rPr lang="en-US" dirty="0"/>
              <a:t>, </a:t>
            </a:r>
            <a:r>
              <a:rPr lang="en-US" dirty="0" err="1"/>
              <a:t>opsi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derivative </a:t>
            </a:r>
            <a:r>
              <a:rPr lang="en-US" dirty="0" err="1"/>
              <a:t>efek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instrument yang </a:t>
            </a:r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(</a:t>
            </a:r>
            <a:r>
              <a:rPr lang="en-US" dirty="0" err="1"/>
              <a:t>Sunariyah</a:t>
            </a:r>
            <a:r>
              <a:rPr lang="en-US" dirty="0"/>
              <a:t>, 2011)</a:t>
            </a:r>
          </a:p>
          <a:p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Saham (</a:t>
            </a:r>
            <a:r>
              <a:rPr lang="en-US" i="1" dirty="0"/>
              <a:t>Stock</a:t>
            </a:r>
            <a:r>
              <a:rPr lang="en-US" dirty="0"/>
              <a:t>): Saham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berharga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penyertaan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pemilikan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badan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.</a:t>
            </a:r>
          </a:p>
          <a:p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pemegang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dividen</a:t>
            </a:r>
            <a:r>
              <a:rPr lang="en-US" dirty="0"/>
              <a:t> dan </a:t>
            </a:r>
            <a:r>
              <a:rPr lang="en-US" i="1" dirty="0"/>
              <a:t>capital gain</a:t>
            </a:r>
            <a:r>
              <a:rPr lang="en-US" dirty="0"/>
              <a:t>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dihadapi</a:t>
            </a:r>
            <a:r>
              <a:rPr lang="en-US" dirty="0"/>
              <a:t> </a:t>
            </a:r>
            <a:r>
              <a:rPr lang="en-US" dirty="0" err="1"/>
              <a:t>pemengang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Harga </a:t>
            </a:r>
            <a:r>
              <a:rPr lang="en-US" dirty="0" err="1"/>
              <a:t>jual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di bursa </a:t>
            </a:r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dirty="0" err="1"/>
              <a:t>mengelami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beli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Para </a:t>
            </a:r>
            <a:r>
              <a:rPr lang="en-US" dirty="0" err="1"/>
              <a:t>pemegang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dividen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Saham Perusahaan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pencatatan</a:t>
            </a:r>
            <a:r>
              <a:rPr lang="en-US" dirty="0"/>
              <a:t> di bursa </a:t>
            </a:r>
            <a:r>
              <a:rPr lang="en-US" dirty="0" err="1"/>
              <a:t>efek</a:t>
            </a:r>
            <a:r>
              <a:rPr lang="en-US" dirty="0"/>
              <a:t> (</a:t>
            </a:r>
            <a:r>
              <a:rPr lang="en-US" i="1" dirty="0"/>
              <a:t>delisting</a:t>
            </a:r>
            <a:r>
              <a:rPr lang="en-US" dirty="0"/>
              <a:t>)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buruk</a:t>
            </a:r>
            <a:endParaRPr lang="en-US" dirty="0"/>
          </a:p>
          <a:p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dirty="0" err="1"/>
              <a:t>Obligasi</a:t>
            </a:r>
            <a:r>
              <a:rPr lang="en-US" dirty="0"/>
              <a:t> (</a:t>
            </a:r>
            <a:r>
              <a:rPr lang="en-US" i="1" dirty="0"/>
              <a:t>bonds</a:t>
            </a:r>
            <a:r>
              <a:rPr lang="en-US" dirty="0"/>
              <a:t>):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berharga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pemberi</a:t>
            </a:r>
            <a:r>
              <a:rPr lang="en-US" dirty="0"/>
              <a:t> </a:t>
            </a:r>
            <a:r>
              <a:rPr lang="en-US" dirty="0" err="1"/>
              <a:t>jaminan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penerima</a:t>
            </a:r>
            <a:r>
              <a:rPr lang="en-US" dirty="0"/>
              <a:t> </a:t>
            </a:r>
            <a:r>
              <a:rPr lang="en-US" dirty="0" err="1"/>
              <a:t>pinjaman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953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D382F2-F3E5-C7CF-B228-15DCA61CCD64}"/>
              </a:ext>
            </a:extLst>
          </p:cNvPr>
          <p:cNvSpPr txBox="1"/>
          <p:nvPr/>
        </p:nvSpPr>
        <p:spPr>
          <a:xfrm>
            <a:off x="653049" y="1298714"/>
            <a:ext cx="938253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dirty="0" err="1"/>
              <a:t>Reksa</a:t>
            </a:r>
            <a:r>
              <a:rPr lang="en-US" dirty="0"/>
              <a:t> dana: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reksa</a:t>
            </a:r>
            <a:r>
              <a:rPr lang="en-US" dirty="0"/>
              <a:t> dana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Undang-Undang</a:t>
            </a:r>
            <a:r>
              <a:rPr lang="en-US" dirty="0"/>
              <a:t> </a:t>
            </a:r>
            <a:r>
              <a:rPr lang="en-US" dirty="0" err="1"/>
              <a:t>Penanaman</a:t>
            </a:r>
            <a:r>
              <a:rPr lang="en-US" dirty="0"/>
              <a:t> Modal </a:t>
            </a:r>
            <a:r>
              <a:rPr lang="en-US" dirty="0" err="1"/>
              <a:t>nomor</a:t>
            </a:r>
            <a:r>
              <a:rPr lang="en-US" dirty="0"/>
              <a:t> 8 </a:t>
            </a:r>
            <a:r>
              <a:rPr lang="en-US" dirty="0" err="1"/>
              <a:t>tahun</a:t>
            </a:r>
            <a:r>
              <a:rPr lang="en-US" dirty="0"/>
              <a:t> 1995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institusi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yang </a:t>
            </a:r>
            <a:r>
              <a:rPr lang="en-US" dirty="0" err="1"/>
              <a:t>menerima</a:t>
            </a:r>
            <a:r>
              <a:rPr lang="en-US" dirty="0"/>
              <a:t> uang </a:t>
            </a:r>
            <a:r>
              <a:rPr lang="en-US" dirty="0" err="1"/>
              <a:t>dari</a:t>
            </a:r>
            <a:r>
              <a:rPr lang="en-US" dirty="0"/>
              <a:t> para </a:t>
            </a:r>
            <a:r>
              <a:rPr lang="en-US" dirty="0" err="1"/>
              <a:t>pemodal</a:t>
            </a:r>
            <a:r>
              <a:rPr lang="en-US" dirty="0"/>
              <a:t> yang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menginvestasikan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yang </a:t>
            </a:r>
            <a:r>
              <a:rPr lang="en-US" dirty="0" err="1"/>
              <a:t>menerima</a:t>
            </a:r>
            <a:r>
              <a:rPr lang="en-US" dirty="0"/>
              <a:t> uang </a:t>
            </a:r>
            <a:r>
              <a:rPr lang="en-US" dirty="0" err="1"/>
              <a:t>dari</a:t>
            </a:r>
            <a:r>
              <a:rPr lang="en-US" dirty="0"/>
              <a:t> para </a:t>
            </a:r>
            <a:r>
              <a:rPr lang="en-US" dirty="0" err="1"/>
              <a:t>pemodal</a:t>
            </a:r>
            <a:r>
              <a:rPr lang="en-US" dirty="0"/>
              <a:t> yang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menginvestasikan</a:t>
            </a:r>
            <a:r>
              <a:rPr lang="en-US" dirty="0"/>
              <a:t> dana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portfolio yang </a:t>
            </a:r>
            <a:r>
              <a:rPr lang="en-US" dirty="0" err="1"/>
              <a:t>terdiversifikasi</a:t>
            </a:r>
            <a:r>
              <a:rPr lang="en-US" dirty="0"/>
              <a:t> pada </a:t>
            </a:r>
            <a:r>
              <a:rPr lang="en-US" dirty="0" err="1"/>
              <a:t>efek</a:t>
            </a:r>
            <a:r>
              <a:rPr lang="en-US" dirty="0"/>
              <a:t>/</a:t>
            </a:r>
            <a:r>
              <a:rPr lang="en-US" dirty="0" err="1"/>
              <a:t>sekuritas</a:t>
            </a:r>
            <a:endParaRPr lang="en-US" dirty="0"/>
          </a:p>
          <a:p>
            <a:endParaRPr lang="en-US" dirty="0"/>
          </a:p>
          <a:p>
            <a:r>
              <a:rPr lang="en-US" dirty="0"/>
              <a:t>D.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Pembiayaan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Lembaga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Bank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yang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lembaga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bank dan </a:t>
            </a:r>
            <a:r>
              <a:rPr lang="en-US" dirty="0" err="1"/>
              <a:t>bukan</a:t>
            </a:r>
            <a:r>
              <a:rPr lang="en-US" dirty="0"/>
              <a:t> bank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Lembaga </a:t>
            </a:r>
            <a:r>
              <a:rPr lang="en-US" dirty="0" err="1"/>
              <a:t>keuangan</a:t>
            </a:r>
            <a:r>
              <a:rPr lang="en-US" dirty="0"/>
              <a:t> bank </a:t>
            </a:r>
            <a:r>
              <a:rPr lang="en-US" dirty="0" err="1"/>
              <a:t>diperbolehkan</a:t>
            </a:r>
            <a:r>
              <a:rPr lang="en-US" dirty="0"/>
              <a:t> </a:t>
            </a:r>
            <a:r>
              <a:rPr lang="en-US" dirty="0" err="1"/>
              <a:t>menghimpun</a:t>
            </a:r>
            <a:r>
              <a:rPr lang="en-US" dirty="0"/>
              <a:t> dana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deposito</a:t>
            </a:r>
            <a:r>
              <a:rPr lang="en-US" dirty="0"/>
              <a:t> </a:t>
            </a:r>
            <a:r>
              <a:rPr lang="en-US" dirty="0" err="1"/>
              <a:t>sedangkan</a:t>
            </a:r>
            <a:r>
              <a:rPr lang="en-US" dirty="0"/>
              <a:t> yang </a:t>
            </a:r>
            <a:r>
              <a:rPr lang="en-US" dirty="0" err="1"/>
              <a:t>bukan</a:t>
            </a:r>
            <a:r>
              <a:rPr lang="en-US" dirty="0"/>
              <a:t> bank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diperbolehkan</a:t>
            </a:r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Lembaga </a:t>
            </a:r>
            <a:r>
              <a:rPr lang="en-US" dirty="0" err="1"/>
              <a:t>pembiayaan</a:t>
            </a:r>
            <a:r>
              <a:rPr lang="en-US" dirty="0"/>
              <a:t>: Lembaga </a:t>
            </a:r>
            <a:r>
              <a:rPr lang="en-US" dirty="0" err="1"/>
              <a:t>keuangan</a:t>
            </a:r>
            <a:r>
              <a:rPr lang="en-US" dirty="0"/>
              <a:t> yang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utamanya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investasi</a:t>
            </a:r>
            <a:r>
              <a:rPr lang="en-US" dirty="0"/>
              <a:t> di pasar uang dan pasar modal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Lembaga </a:t>
            </a:r>
            <a:r>
              <a:rPr lang="en-US" dirty="0" err="1"/>
              <a:t>investasi</a:t>
            </a:r>
            <a:r>
              <a:rPr lang="en-US" dirty="0"/>
              <a:t>: Lembaga </a:t>
            </a:r>
            <a:r>
              <a:rPr lang="en-US" dirty="0" err="1"/>
              <a:t>keuangan</a:t>
            </a:r>
            <a:r>
              <a:rPr lang="en-US" dirty="0"/>
              <a:t> yang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utamanya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investasi</a:t>
            </a:r>
            <a:r>
              <a:rPr lang="en-US" dirty="0"/>
              <a:t> di pasar uang dan pasar modal</a:t>
            </a:r>
          </a:p>
        </p:txBody>
      </p:sp>
    </p:spTree>
    <p:extLst>
      <p:ext uri="{BB962C8B-B14F-4D97-AF65-F5344CB8AC3E}">
        <p14:creationId xmlns:p14="http://schemas.microsoft.com/office/powerpoint/2010/main" val="463060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E5376-7111-F8D9-1EE1-327791AF7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7B5C85-74B5-EA7F-CE32-DE852474303F}"/>
              </a:ext>
            </a:extLst>
          </p:cNvPr>
          <p:cNvSpPr txBox="1"/>
          <p:nvPr/>
        </p:nvSpPr>
        <p:spPr>
          <a:xfrm>
            <a:off x="653049" y="1298714"/>
            <a:ext cx="938253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dirty="0" err="1"/>
              <a:t>Reksa</a:t>
            </a:r>
            <a:r>
              <a:rPr lang="en-US" dirty="0"/>
              <a:t> dana: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reksa</a:t>
            </a:r>
            <a:r>
              <a:rPr lang="en-US" dirty="0"/>
              <a:t> dana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Undang-Undang</a:t>
            </a:r>
            <a:r>
              <a:rPr lang="en-US" dirty="0"/>
              <a:t> </a:t>
            </a:r>
            <a:r>
              <a:rPr lang="en-US" dirty="0" err="1"/>
              <a:t>Penanaman</a:t>
            </a:r>
            <a:r>
              <a:rPr lang="en-US" dirty="0"/>
              <a:t> Modal </a:t>
            </a:r>
            <a:r>
              <a:rPr lang="en-US" dirty="0" err="1"/>
              <a:t>nomor</a:t>
            </a:r>
            <a:r>
              <a:rPr lang="en-US" dirty="0"/>
              <a:t> 8 </a:t>
            </a:r>
            <a:r>
              <a:rPr lang="en-US" dirty="0" err="1"/>
              <a:t>tahun</a:t>
            </a:r>
            <a:r>
              <a:rPr lang="en-US" dirty="0"/>
              <a:t> 1995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institusi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yang </a:t>
            </a:r>
            <a:r>
              <a:rPr lang="en-US" dirty="0" err="1"/>
              <a:t>menerima</a:t>
            </a:r>
            <a:r>
              <a:rPr lang="en-US" dirty="0"/>
              <a:t> uang </a:t>
            </a:r>
            <a:r>
              <a:rPr lang="en-US" dirty="0" err="1"/>
              <a:t>dari</a:t>
            </a:r>
            <a:r>
              <a:rPr lang="en-US" dirty="0"/>
              <a:t> para </a:t>
            </a:r>
            <a:r>
              <a:rPr lang="en-US" dirty="0" err="1"/>
              <a:t>pemodal</a:t>
            </a:r>
            <a:r>
              <a:rPr lang="en-US" dirty="0"/>
              <a:t> yang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menginvestasikan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yang </a:t>
            </a:r>
            <a:r>
              <a:rPr lang="en-US" dirty="0" err="1"/>
              <a:t>menerima</a:t>
            </a:r>
            <a:r>
              <a:rPr lang="en-US" dirty="0"/>
              <a:t> uang </a:t>
            </a:r>
            <a:r>
              <a:rPr lang="en-US" dirty="0" err="1"/>
              <a:t>dari</a:t>
            </a:r>
            <a:r>
              <a:rPr lang="en-US" dirty="0"/>
              <a:t> para </a:t>
            </a:r>
            <a:r>
              <a:rPr lang="en-US" dirty="0" err="1"/>
              <a:t>pemodal</a:t>
            </a:r>
            <a:r>
              <a:rPr lang="en-US" dirty="0"/>
              <a:t> yang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menginvestasikan</a:t>
            </a:r>
            <a:r>
              <a:rPr lang="en-US" dirty="0"/>
              <a:t> dana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portfolio yang </a:t>
            </a:r>
            <a:r>
              <a:rPr lang="en-US" dirty="0" err="1"/>
              <a:t>terdiversifikasi</a:t>
            </a:r>
            <a:r>
              <a:rPr lang="en-US" dirty="0"/>
              <a:t> pada </a:t>
            </a:r>
            <a:r>
              <a:rPr lang="en-US" dirty="0" err="1"/>
              <a:t>efek</a:t>
            </a:r>
            <a:r>
              <a:rPr lang="en-US" dirty="0"/>
              <a:t>/</a:t>
            </a:r>
            <a:r>
              <a:rPr lang="en-US" dirty="0" err="1"/>
              <a:t>sekuritas</a:t>
            </a:r>
            <a:endParaRPr lang="en-US" dirty="0"/>
          </a:p>
          <a:p>
            <a:endParaRPr lang="en-US" dirty="0"/>
          </a:p>
          <a:p>
            <a:r>
              <a:rPr lang="en-US" dirty="0"/>
              <a:t>D.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Pembiayaan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Lembaga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Bank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yang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lembaga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bank dan </a:t>
            </a:r>
            <a:r>
              <a:rPr lang="en-US" dirty="0" err="1"/>
              <a:t>bukan</a:t>
            </a:r>
            <a:r>
              <a:rPr lang="en-US" dirty="0"/>
              <a:t> bank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Lembaga </a:t>
            </a:r>
            <a:r>
              <a:rPr lang="en-US" dirty="0" err="1"/>
              <a:t>keuangan</a:t>
            </a:r>
            <a:r>
              <a:rPr lang="en-US" dirty="0"/>
              <a:t> bank </a:t>
            </a:r>
            <a:r>
              <a:rPr lang="en-US" dirty="0" err="1"/>
              <a:t>diperbolehkan</a:t>
            </a:r>
            <a:r>
              <a:rPr lang="en-US" dirty="0"/>
              <a:t> </a:t>
            </a:r>
            <a:r>
              <a:rPr lang="en-US" dirty="0" err="1"/>
              <a:t>menghimpun</a:t>
            </a:r>
            <a:r>
              <a:rPr lang="en-US" dirty="0"/>
              <a:t> dana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deposito</a:t>
            </a:r>
            <a:r>
              <a:rPr lang="en-US" dirty="0"/>
              <a:t> </a:t>
            </a:r>
            <a:r>
              <a:rPr lang="en-US" dirty="0" err="1"/>
              <a:t>sedangkan</a:t>
            </a:r>
            <a:r>
              <a:rPr lang="en-US" dirty="0"/>
              <a:t> yang </a:t>
            </a:r>
            <a:r>
              <a:rPr lang="en-US" dirty="0" err="1"/>
              <a:t>bukan</a:t>
            </a:r>
            <a:r>
              <a:rPr lang="en-US" dirty="0"/>
              <a:t> bank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diperbolehkan</a:t>
            </a:r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Lembaga </a:t>
            </a:r>
            <a:r>
              <a:rPr lang="en-US" dirty="0" err="1"/>
              <a:t>pembiayaan</a:t>
            </a:r>
            <a:r>
              <a:rPr lang="en-US" dirty="0"/>
              <a:t>: Lembaga </a:t>
            </a:r>
            <a:r>
              <a:rPr lang="en-US" dirty="0" err="1"/>
              <a:t>keuangan</a:t>
            </a:r>
            <a:r>
              <a:rPr lang="en-US" dirty="0"/>
              <a:t> yang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utamanya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investasi</a:t>
            </a:r>
            <a:r>
              <a:rPr lang="en-US" dirty="0"/>
              <a:t> di pasar uang dan pasar modal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Lembaga </a:t>
            </a:r>
            <a:r>
              <a:rPr lang="en-US" dirty="0" err="1"/>
              <a:t>investasi</a:t>
            </a:r>
            <a:r>
              <a:rPr lang="en-US" dirty="0"/>
              <a:t>: Lembaga </a:t>
            </a:r>
            <a:r>
              <a:rPr lang="en-US" dirty="0" err="1"/>
              <a:t>keuangan</a:t>
            </a:r>
            <a:r>
              <a:rPr lang="en-US" dirty="0"/>
              <a:t> yang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utamanya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investasi</a:t>
            </a:r>
            <a:r>
              <a:rPr lang="en-US" dirty="0"/>
              <a:t> di pasar uang dan pasar modal</a:t>
            </a:r>
          </a:p>
        </p:txBody>
      </p:sp>
    </p:spTree>
    <p:extLst>
      <p:ext uri="{BB962C8B-B14F-4D97-AF65-F5344CB8AC3E}">
        <p14:creationId xmlns:p14="http://schemas.microsoft.com/office/powerpoint/2010/main" val="4119014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5F2E03-FD15-469D-B246-561EBB9C636D}"/>
              </a:ext>
            </a:extLst>
          </p:cNvPr>
          <p:cNvSpPr txBox="1"/>
          <p:nvPr/>
        </p:nvSpPr>
        <p:spPr>
          <a:xfrm>
            <a:off x="658197" y="1172315"/>
            <a:ext cx="949296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SzPct val="75000"/>
            </a:pP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E.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Pembiayaan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Angel Investor</a:t>
            </a:r>
            <a:endParaRPr lang="en-ID" sz="2400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SzPct val="75000"/>
              <a:buFont typeface="Wingdings" pitchFamily="2" charset="2"/>
              <a:buChar char="q"/>
            </a:pPr>
            <a:r>
              <a:rPr lang="en-ID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Angel Investor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seseorang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sekelompok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orang yang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berani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mengambil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risiko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finansial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mendanai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baru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potensi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pertumbuhan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tinggi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namun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masih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awal</a:t>
            </a:r>
            <a:endParaRPr lang="en-ID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SzPct val="75000"/>
              <a:buFont typeface="Wingdings" pitchFamily="2" charset="2"/>
              <a:buChar char="q"/>
            </a:pPr>
            <a:r>
              <a:rPr lang="en-ID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up business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usaha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baru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dijalankan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oleh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wirausaha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belum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mencapai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periode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48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bulan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belum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memperoleh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aliran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kas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positif</a:t>
            </a:r>
            <a:endParaRPr lang="en-ID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SzPct val="75000"/>
              <a:buFont typeface="Wingdings" pitchFamily="2" charset="2"/>
              <a:buChar char="q"/>
            </a:pPr>
            <a:endParaRPr lang="en-ID" sz="24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SzPct val="75000"/>
            </a:pPr>
            <a:r>
              <a:rPr lang="en-ID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F. </a:t>
            </a:r>
            <a:r>
              <a:rPr lang="en-ID" sz="2400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ID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Pembiayaan</a:t>
            </a:r>
            <a:r>
              <a:rPr lang="en-ID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Financial Technology </a:t>
            </a:r>
            <a:r>
              <a:rPr lang="en-ID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D" sz="24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Fintech</a:t>
            </a:r>
            <a:r>
              <a:rPr lang="en-ID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 algn="just">
              <a:buSzPct val="75000"/>
              <a:buFont typeface="Wingdings" pitchFamily="2" charset="2"/>
              <a:buChar char="q"/>
            </a:pPr>
            <a:r>
              <a:rPr lang="en-ID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Fintech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gabungan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keuangan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akhirnya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mengubah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konvesional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moderat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yang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awalnya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membayar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bertatap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muka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membawa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sejumlah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uang kas,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kini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traksaksi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jauh</a:t>
            </a:r>
            <a:endParaRPr lang="en-ID" sz="2400" b="0" i="1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883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8C8920-6C0B-4963-AD0E-F1225885603C}"/>
              </a:ext>
            </a:extLst>
          </p:cNvPr>
          <p:cNvSpPr txBox="1"/>
          <p:nvPr/>
        </p:nvSpPr>
        <p:spPr>
          <a:xfrm>
            <a:off x="300983" y="1119430"/>
            <a:ext cx="10175965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SzPct val="75000"/>
              <a:buFont typeface="Wingdings" panose="05000000000000000000" pitchFamily="2" charset="2"/>
              <a:buChar char="q"/>
            </a:pPr>
            <a:r>
              <a:rPr lang="en-ID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Pembiayaan</a:t>
            </a:r>
            <a:r>
              <a:rPr lang="en-ID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internal:</a:t>
            </a:r>
          </a:p>
          <a:p>
            <a:pPr marL="714375" lvl="1" indent="-350838">
              <a:buFont typeface="Wingdings" panose="05000000000000000000" pitchFamily="2" charset="2"/>
              <a:buChar char="Ø"/>
            </a:pPr>
            <a:r>
              <a:rPr lang="en-ID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Modal </a:t>
            </a:r>
            <a:r>
              <a:rPr lang="en-ID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sendiri</a:t>
            </a:r>
            <a:r>
              <a:rPr lang="en-ID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Tabungan, </a:t>
            </a:r>
            <a:r>
              <a:rPr lang="en-ID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investasi</a:t>
            </a:r>
            <a:r>
              <a:rPr lang="en-ID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pribadi</a:t>
            </a:r>
            <a:r>
              <a:rPr lang="en-ID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dll</a:t>
            </a:r>
            <a:endParaRPr lang="en-ID" sz="26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4375" lvl="1" indent="-350838">
              <a:buFont typeface="Wingdings" panose="05000000000000000000" pitchFamily="2" charset="2"/>
              <a:buChar char="Ø"/>
            </a:pPr>
            <a:r>
              <a:rPr lang="en-ID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Laba</a:t>
            </a:r>
            <a:r>
              <a:rPr lang="en-ID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ditahan</a:t>
            </a:r>
            <a:r>
              <a:rPr lang="en-ID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D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Keuntungan</a:t>
            </a:r>
            <a:r>
              <a:rPr lang="en-ID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diinvestasikan</a:t>
            </a:r>
            <a:r>
              <a:rPr lang="en-ID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kembali</a:t>
            </a:r>
            <a:r>
              <a:rPr lang="en-ID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ID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usaha</a:t>
            </a:r>
            <a:endParaRPr lang="en-ID" sz="2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3537" lvl="1" indent="0" algn="just"/>
            <a:endParaRPr lang="en-ID" sz="26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SzPct val="75000"/>
              <a:buFont typeface="Wingdings" panose="05000000000000000000" pitchFamily="2" charset="2"/>
              <a:buChar char="q"/>
            </a:pPr>
            <a:r>
              <a:rPr lang="en-ID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Pembiayaan</a:t>
            </a:r>
            <a:r>
              <a:rPr lang="en-ID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eksternal</a:t>
            </a:r>
            <a:r>
              <a:rPr lang="en-ID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14375" lvl="1" indent="-350838">
              <a:buFont typeface="Wingdings" panose="05000000000000000000" pitchFamily="2" charset="2"/>
              <a:buChar char="Ø"/>
            </a:pPr>
            <a:r>
              <a:rPr lang="en-ID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Pinjaman</a:t>
            </a:r>
            <a:r>
              <a:rPr lang="en-ID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bank: </a:t>
            </a:r>
            <a:r>
              <a:rPr lang="en-ID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Kredit</a:t>
            </a:r>
            <a:r>
              <a:rPr lang="en-ID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investasi</a:t>
            </a:r>
            <a:r>
              <a:rPr lang="en-ID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kredit</a:t>
            </a:r>
            <a:r>
              <a:rPr lang="en-ID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modal </a:t>
            </a:r>
            <a:r>
              <a:rPr lang="en-ID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kerja</a:t>
            </a:r>
            <a:r>
              <a:rPr lang="en-ID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dsb</a:t>
            </a:r>
            <a:endParaRPr lang="en-ID" sz="26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4375" lvl="1" indent="-350838">
              <a:buFont typeface="Wingdings" panose="05000000000000000000" pitchFamily="2" charset="2"/>
              <a:buChar char="Ø"/>
            </a:pPr>
            <a:r>
              <a:rPr lang="en-ID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Lembaga </a:t>
            </a:r>
            <a:r>
              <a:rPr lang="en-ID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keuangan</a:t>
            </a:r>
            <a:r>
              <a:rPr lang="en-ID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non-bank: Leasing, </a:t>
            </a:r>
            <a:r>
              <a:rPr lang="en-ID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pembiayaan</a:t>
            </a:r>
            <a:r>
              <a:rPr lang="en-ID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ventura</a:t>
            </a:r>
            <a:r>
              <a:rPr lang="en-ID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dll</a:t>
            </a:r>
            <a:endParaRPr lang="en-ID" sz="26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4375" lvl="1" indent="-350838">
              <a:buFont typeface="Wingdings" panose="05000000000000000000" pitchFamily="2" charset="2"/>
              <a:buChar char="Ø"/>
            </a:pPr>
            <a:r>
              <a:rPr lang="en-ID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Modal </a:t>
            </a:r>
            <a:r>
              <a:rPr lang="en-ID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ventura</a:t>
            </a:r>
            <a:r>
              <a:rPr lang="en-ID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D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Investasi</a:t>
            </a:r>
            <a:r>
              <a:rPr lang="en-ID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modal </a:t>
            </a:r>
            <a:r>
              <a:rPr lang="en-ID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berisiko</a:t>
            </a:r>
            <a:r>
              <a:rPr lang="en-ID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ID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usaha</a:t>
            </a:r>
            <a:endParaRPr lang="en-ID" sz="26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4375" lvl="1" indent="-350838">
              <a:buFont typeface="Wingdings" panose="05000000000000000000" pitchFamily="2" charset="2"/>
              <a:buChar char="Ø"/>
            </a:pPr>
            <a:r>
              <a:rPr lang="en-ID" sz="26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Crowdfunding</a:t>
            </a:r>
            <a:r>
              <a:rPr lang="en-ID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D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Penggalangan</a:t>
            </a:r>
            <a:r>
              <a:rPr lang="en-ID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dana </a:t>
            </a:r>
            <a:r>
              <a:rPr lang="en-ID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ID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orang </a:t>
            </a:r>
            <a:r>
              <a:rPr lang="en-ID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melalui</a:t>
            </a:r>
            <a:r>
              <a:rPr lang="en-ID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platform online</a:t>
            </a:r>
          </a:p>
          <a:p>
            <a:pPr marL="714375" lvl="1" indent="-350838">
              <a:buFont typeface="Wingdings" panose="05000000000000000000" pitchFamily="2" charset="2"/>
              <a:buChar char="Ø"/>
            </a:pPr>
            <a:r>
              <a:rPr lang="en-ID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Investasi</a:t>
            </a:r>
            <a:r>
              <a:rPr lang="en-ID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angel: </a:t>
            </a:r>
            <a:r>
              <a:rPr lang="en-ID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Investasi</a:t>
            </a:r>
            <a:r>
              <a:rPr lang="en-ID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individu</a:t>
            </a:r>
            <a:r>
              <a:rPr lang="en-ID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kaya yang </a:t>
            </a:r>
            <a:r>
              <a:rPr lang="en-ID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ingin</a:t>
            </a:r>
            <a:r>
              <a:rPr lang="en-ID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mendukung</a:t>
            </a:r>
            <a:r>
              <a:rPr lang="en-ID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usaha</a:t>
            </a:r>
            <a:endParaRPr lang="en-ID" sz="26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83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8829</TotalTime>
  <Words>1038</Words>
  <Application>Microsoft Macintosh PowerPoint</Application>
  <PresentationFormat>Custom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Mistral</vt:lpstr>
      <vt:lpstr>Wingdings</vt:lpstr>
      <vt:lpstr>Office Theme</vt:lpstr>
      <vt:lpstr>PENDIDIKAN TERBUKA DAN JARAK JAUH Membuka Akses Pendidikan Tinggi bagi Semua Making Higher Education Open to 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OCG</dc:creator>
  <cp:lastModifiedBy>office35292</cp:lastModifiedBy>
  <cp:revision>524</cp:revision>
  <dcterms:created xsi:type="dcterms:W3CDTF">2010-05-03T08:00:36Z</dcterms:created>
  <dcterms:modified xsi:type="dcterms:W3CDTF">2025-02-27T23:36:34Z</dcterms:modified>
</cp:coreProperties>
</file>