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87" r:id="rId3"/>
    <p:sldId id="388" r:id="rId4"/>
    <p:sldId id="389" r:id="rId5"/>
    <p:sldId id="390" r:id="rId6"/>
    <p:sldId id="391" r:id="rId7"/>
    <p:sldId id="393" r:id="rId8"/>
    <p:sldId id="392" r:id="rId9"/>
    <p:sldId id="394" r:id="rId10"/>
    <p:sldId id="395" r:id="rId11"/>
    <p:sldId id="396" r:id="rId12"/>
    <p:sldId id="397" r:id="rId13"/>
    <p:sldId id="398" r:id="rId14"/>
    <p:sldId id="399" r:id="rId15"/>
    <p:sldId id="373" r:id="rId16"/>
  </p:sldIdLst>
  <p:sldSz cx="10688638" cy="7562850"/>
  <p:notesSz cx="9313863" cy="6858000"/>
  <p:defaultTextStyle>
    <a:defPPr>
      <a:defRPr lang="en-US"/>
    </a:defPPr>
    <a:lvl1pPr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96888" indent="-39688"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95363" indent="-80963"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492250" indent="-120650"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990725" indent="-161925"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C1DA"/>
    <a:srgbClr val="FFFF00"/>
    <a:srgbClr val="FFC000"/>
    <a:srgbClr val="FF0000"/>
    <a:srgbClr val="604A7B"/>
    <a:srgbClr val="D99694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 autoAdjust="0"/>
    <p:restoredTop sz="93630" autoAdjust="0"/>
  </p:normalViewPr>
  <p:slideViewPr>
    <p:cSldViewPr snapToGrid="0">
      <p:cViewPr varScale="1">
        <p:scale>
          <a:sx n="107" d="100"/>
          <a:sy n="107" d="100"/>
        </p:scale>
        <p:origin x="1624" y="184"/>
      </p:cViewPr>
      <p:guideLst>
        <p:guide orient="horz" pos="2382"/>
        <p:guide pos="3366"/>
      </p:guideLst>
    </p:cSldViewPr>
  </p:slideViewPr>
  <p:outlineViewPr>
    <p:cViewPr>
      <p:scale>
        <a:sx n="100" d="100"/>
        <a:sy n="100" d="100"/>
      </p:scale>
      <p:origin x="0" y="11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507BE9B-D5DE-4AE1-9889-3DB4F69D8BF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54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Calibri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CDFAE35-4A83-4A26-A6D3-309A277E7E3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76850" y="0"/>
            <a:ext cx="40354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fld id="{DE65C869-0438-4B24-8D3B-941E75071A1B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4DA5063D-55FB-427D-8DDC-238B13FD059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0354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Calibri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A33DA6A0-0071-4EC4-9585-D8E6FCC7511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76850" y="6513513"/>
            <a:ext cx="40354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fld id="{C6DC86C6-D8A1-43CB-9F61-F617005E89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7556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13AAF5-4955-4947-A869-AC0A17C54E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542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CB2923-B0A8-4E47-BBEC-EBA7209ADAE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276850" y="0"/>
            <a:ext cx="403542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fld id="{D6AD6581-2B58-4B63-AFCC-9A8930D3D499}" type="datetimeFigureOut">
              <a:rPr lang="id-ID"/>
              <a:pPr>
                <a:defRPr/>
              </a:pPr>
              <a:t>28/02/25</a:t>
            </a:fld>
            <a:endParaRPr lang="id-ID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CE4BC37-D7FA-4259-B193-719FA0963C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38450" y="514350"/>
            <a:ext cx="36353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4533398-CDF4-4E2C-9954-61DEFD322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31863" y="3257550"/>
            <a:ext cx="7450137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d-ID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F459F-2E58-4F5C-A8C8-D7D02D1C3B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03542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BC2A2-907E-4D9B-86EE-9F9FB337DF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276850" y="6513513"/>
            <a:ext cx="4035425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fld id="{83B3C12D-A1FD-4816-8EEA-C0C259AC1628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0511176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8" y="2349392"/>
            <a:ext cx="9085342" cy="16211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7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4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0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8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6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1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232F8-89D4-497C-966D-7E9159A3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2F303-9A52-4841-8412-2C6234E5C42A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3F828-950C-4B04-B57B-4ED3496F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E6BDA-963C-408D-85B3-F3FA487B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5FC6A7-36ED-4A2B-8867-5390AA2946E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232F8-89D4-497C-966D-7E9159A3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163C9-7CF3-484D-ADBE-A241F847396E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3F828-950C-4B04-B57B-4ED3496F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E6BDA-963C-408D-85B3-F3FA487B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17257-0A28-4FC9-B60B-61F0DCF49C4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95034" y="302871"/>
            <a:ext cx="2605356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972" y="302871"/>
            <a:ext cx="7637923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232F8-89D4-497C-966D-7E9159A3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9FB5C-FEC4-4341-872A-CA3A8E67E1EE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3F828-950C-4B04-B57B-4ED3496F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E6BDA-963C-408D-85B3-F3FA487B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9009B7-3F57-466E-B476-B4BA72BA46E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232F8-89D4-497C-966D-7E9159A3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16760-F3A9-4C1F-9D46-25717516EFED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3F828-950C-4B04-B57B-4ED3496F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E6BDA-963C-408D-85B3-F3FA487B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C964D-A6B6-47B4-B515-BC7EBF15F5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4859837"/>
            <a:ext cx="9085342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3205465"/>
            <a:ext cx="9085342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7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47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21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095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869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6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41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1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232F8-89D4-497C-966D-7E9159A3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5F614-CDC8-4B7C-BBC5-03796C5EDA17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3F828-950C-4B04-B57B-4ED3496F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E6BDA-963C-408D-85B3-F3FA487B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9B2FE-FF41-45F0-93BC-92D70B29775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8970" y="1764672"/>
            <a:ext cx="5121639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8753" y="1764672"/>
            <a:ext cx="5121639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A232F8-89D4-497C-966D-7E9159A3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10037-F4C0-48DB-8B16-54728B4E2918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E3F828-950C-4B04-B57B-4ED3496F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BFE6BDA-963C-408D-85B3-F3FA487B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E160B5-92E4-4A55-A5C4-30836E3FCD7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2" y="302866"/>
            <a:ext cx="9619774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3" y="1692890"/>
            <a:ext cx="4722671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739" indent="0">
              <a:buNone/>
              <a:defRPr sz="2200" b="1"/>
            </a:lvl2pPr>
            <a:lvl3pPr marL="995478" indent="0">
              <a:buNone/>
              <a:defRPr sz="2000" b="1"/>
            </a:lvl3pPr>
            <a:lvl4pPr marL="1493217" indent="0">
              <a:buNone/>
              <a:defRPr sz="1700" b="1"/>
            </a:lvl4pPr>
            <a:lvl5pPr marL="1990957" indent="0">
              <a:buNone/>
              <a:defRPr sz="1700" b="1"/>
            </a:lvl5pPr>
            <a:lvl6pPr marL="2488695" indent="0">
              <a:buNone/>
              <a:defRPr sz="1700" b="1"/>
            </a:lvl6pPr>
            <a:lvl7pPr marL="2986435" indent="0">
              <a:buNone/>
              <a:defRPr sz="1700" b="1"/>
            </a:lvl7pPr>
            <a:lvl8pPr marL="3484174" indent="0">
              <a:buNone/>
              <a:defRPr sz="1700" b="1"/>
            </a:lvl8pPr>
            <a:lvl9pPr marL="3981914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3" y="2398405"/>
            <a:ext cx="4722671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2" y="1692890"/>
            <a:ext cx="4724527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739" indent="0">
              <a:buNone/>
              <a:defRPr sz="2200" b="1"/>
            </a:lvl2pPr>
            <a:lvl3pPr marL="995478" indent="0">
              <a:buNone/>
              <a:defRPr sz="2000" b="1"/>
            </a:lvl3pPr>
            <a:lvl4pPr marL="1493217" indent="0">
              <a:buNone/>
              <a:defRPr sz="1700" b="1"/>
            </a:lvl4pPr>
            <a:lvl5pPr marL="1990957" indent="0">
              <a:buNone/>
              <a:defRPr sz="1700" b="1"/>
            </a:lvl5pPr>
            <a:lvl6pPr marL="2488695" indent="0">
              <a:buNone/>
              <a:defRPr sz="1700" b="1"/>
            </a:lvl6pPr>
            <a:lvl7pPr marL="2986435" indent="0">
              <a:buNone/>
              <a:defRPr sz="1700" b="1"/>
            </a:lvl7pPr>
            <a:lvl8pPr marL="3484174" indent="0">
              <a:buNone/>
              <a:defRPr sz="1700" b="1"/>
            </a:lvl8pPr>
            <a:lvl9pPr marL="3981914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2" y="2398405"/>
            <a:ext cx="4724527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32F8-89D4-497C-966D-7E9159A3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2A0FB-8D8C-4CB3-9F73-C965BBD9D27F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8E3F828-950C-4B04-B57B-4ED3496F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BFE6BDA-963C-408D-85B3-F3FA487B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6EEBB4-1B55-4EEC-97EB-BCFD15D1B2C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CA232F8-89D4-497C-966D-7E9159A3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347C89-0927-4C97-AC06-B5106D2C0E34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8E3F828-950C-4B04-B57B-4ED3496F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BFE6BDA-963C-408D-85B3-F3FA487B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07F926-186E-43A2-A3F8-DFBA626CDA0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CA232F8-89D4-497C-966D-7E9159A3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862D4-0199-4692-B6FC-FD7255BC1EC7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8E3F828-950C-4B04-B57B-4ED3496F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BFE6BDA-963C-408D-85B3-F3FA487B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D7BFD2-AD63-4D1D-B1B4-31B06ACA28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5" y="301113"/>
            <a:ext cx="3516489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3" y="301121"/>
            <a:ext cx="5975245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5" y="1582600"/>
            <a:ext cx="3516489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739" indent="0">
              <a:buNone/>
              <a:defRPr sz="1300"/>
            </a:lvl2pPr>
            <a:lvl3pPr marL="995478" indent="0">
              <a:buNone/>
              <a:defRPr sz="1100"/>
            </a:lvl3pPr>
            <a:lvl4pPr marL="1493217" indent="0">
              <a:buNone/>
              <a:defRPr sz="1000"/>
            </a:lvl4pPr>
            <a:lvl5pPr marL="1990957" indent="0">
              <a:buNone/>
              <a:defRPr sz="1000"/>
            </a:lvl5pPr>
            <a:lvl6pPr marL="2488695" indent="0">
              <a:buNone/>
              <a:defRPr sz="1000"/>
            </a:lvl6pPr>
            <a:lvl7pPr marL="2986435" indent="0">
              <a:buNone/>
              <a:defRPr sz="1000"/>
            </a:lvl7pPr>
            <a:lvl8pPr marL="3484174" indent="0">
              <a:buNone/>
              <a:defRPr sz="1000"/>
            </a:lvl8pPr>
            <a:lvl9pPr marL="398191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A232F8-89D4-497C-966D-7E9159A3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EA30D-0314-438A-910B-EC4842C583DB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E3F828-950C-4B04-B57B-4ED3496F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BFE6BDA-963C-408D-85B3-F3FA487B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222445-A16C-4F7B-BEFB-ED50765B256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7" y="5293995"/>
            <a:ext cx="6413183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7" y="675755"/>
            <a:ext cx="6413183" cy="4537710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497739" indent="0">
              <a:buNone/>
              <a:defRPr sz="3000"/>
            </a:lvl2pPr>
            <a:lvl3pPr marL="995478" indent="0">
              <a:buNone/>
              <a:defRPr sz="2600"/>
            </a:lvl3pPr>
            <a:lvl4pPr marL="1493217" indent="0">
              <a:buNone/>
              <a:defRPr sz="2200"/>
            </a:lvl4pPr>
            <a:lvl5pPr marL="1990957" indent="0">
              <a:buNone/>
              <a:defRPr sz="2200"/>
            </a:lvl5pPr>
            <a:lvl6pPr marL="2488695" indent="0">
              <a:buNone/>
              <a:defRPr sz="2200"/>
            </a:lvl6pPr>
            <a:lvl7pPr marL="2986435" indent="0">
              <a:buNone/>
              <a:defRPr sz="2200"/>
            </a:lvl7pPr>
            <a:lvl8pPr marL="3484174" indent="0">
              <a:buNone/>
              <a:defRPr sz="2200"/>
            </a:lvl8pPr>
            <a:lvl9pPr marL="3981914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7" y="5918981"/>
            <a:ext cx="6413183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739" indent="0">
              <a:buNone/>
              <a:defRPr sz="1300"/>
            </a:lvl2pPr>
            <a:lvl3pPr marL="995478" indent="0">
              <a:buNone/>
              <a:defRPr sz="1100"/>
            </a:lvl3pPr>
            <a:lvl4pPr marL="1493217" indent="0">
              <a:buNone/>
              <a:defRPr sz="1000"/>
            </a:lvl4pPr>
            <a:lvl5pPr marL="1990957" indent="0">
              <a:buNone/>
              <a:defRPr sz="1000"/>
            </a:lvl5pPr>
            <a:lvl6pPr marL="2488695" indent="0">
              <a:buNone/>
              <a:defRPr sz="1000"/>
            </a:lvl6pPr>
            <a:lvl7pPr marL="2986435" indent="0">
              <a:buNone/>
              <a:defRPr sz="1000"/>
            </a:lvl7pPr>
            <a:lvl8pPr marL="3484174" indent="0">
              <a:buNone/>
              <a:defRPr sz="1000"/>
            </a:lvl8pPr>
            <a:lvl9pPr marL="398191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A232F8-89D4-497C-966D-7E9159A3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21C36-30F3-439B-B413-F130CEEB49A0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E3F828-950C-4B04-B57B-4ED3496F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BFE6BDA-963C-408D-85B3-F3FA487B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1AA28D-DB53-4B0B-B061-7095F7DEE79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03213"/>
            <a:ext cx="9618662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549" tIns="49773" rIns="99549" bIns="4977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4988" y="1765300"/>
            <a:ext cx="9618662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549" tIns="49773" rIns="99549" bIns="497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232F8-89D4-497C-966D-7E9159A32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4988" y="7010400"/>
            <a:ext cx="2493962" cy="401638"/>
          </a:xfrm>
          <a:prstGeom prst="rect">
            <a:avLst/>
          </a:prstGeom>
        </p:spPr>
        <p:txBody>
          <a:bodyPr vert="horz" wrap="square" lIns="99549" tIns="49773" rIns="99549" bIns="49773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solidFill>
                  <a:srgbClr val="898989"/>
                </a:solidFill>
                <a:latin typeface="Calibri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fld id="{EE56997C-500C-430E-88F1-BA4A58E08129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3F828-950C-4B04-B57B-4ED3496FA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51250" y="7010400"/>
            <a:ext cx="3386138" cy="401638"/>
          </a:xfrm>
          <a:prstGeom prst="rect">
            <a:avLst/>
          </a:prstGeom>
        </p:spPr>
        <p:txBody>
          <a:bodyPr vert="horz" wrap="square" lIns="99549" tIns="49773" rIns="99549" bIns="49773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300">
                <a:solidFill>
                  <a:srgbClr val="898989"/>
                </a:solidFill>
                <a:latin typeface="Calibri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E6BDA-963C-408D-85B3-F3FA487B0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59688" y="7010400"/>
            <a:ext cx="2493962" cy="401638"/>
          </a:xfrm>
          <a:prstGeom prst="rect">
            <a:avLst/>
          </a:prstGeom>
        </p:spPr>
        <p:txBody>
          <a:bodyPr vert="horz" wrap="square" lIns="99549" tIns="49773" rIns="99549" bIns="49773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solidFill>
                  <a:srgbClr val="898989"/>
                </a:solidFill>
                <a:latin typeface="Calibri" pitchFamily="34" charset="0"/>
                <a:cs typeface="Arial" charset="0"/>
              </a:defRPr>
            </a:lvl1pPr>
          </a:lstStyle>
          <a:p>
            <a:fld id="{54890AF3-2A96-4437-9192-0A7BBCF1A67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defTabSz="496888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ＭＳ Ｐゴシック" pitchFamily="34" charset="-128"/>
          <a:cs typeface="+mj-cs"/>
        </a:defRPr>
      </a:lvl1pPr>
      <a:lvl2pPr algn="ctr" defTabSz="496888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34" charset="-128"/>
        </a:defRPr>
      </a:lvl2pPr>
      <a:lvl3pPr algn="ctr" defTabSz="496888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34" charset="-128"/>
        </a:defRPr>
      </a:lvl3pPr>
      <a:lvl4pPr algn="ctr" defTabSz="496888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34" charset="-128"/>
        </a:defRPr>
      </a:lvl4pPr>
      <a:lvl5pPr algn="ctr" defTabSz="496888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34" charset="-128"/>
        </a:defRPr>
      </a:lvl5pPr>
      <a:lvl6pPr marL="457200" algn="ctr" defTabSz="49688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-65" charset="-128"/>
        </a:defRPr>
      </a:lvl6pPr>
      <a:lvl7pPr marL="914400" algn="ctr" defTabSz="49688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-65" charset="-128"/>
        </a:defRPr>
      </a:lvl7pPr>
      <a:lvl8pPr marL="1371600" algn="ctr" defTabSz="49688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-65" charset="-128"/>
        </a:defRPr>
      </a:lvl8pPr>
      <a:lvl9pPr marL="1828800" algn="ctr" defTabSz="49688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-65" charset="-128"/>
        </a:defRPr>
      </a:lvl9pPr>
    </p:titleStyle>
    <p:bodyStyle>
      <a:lvl1pPr marL="373063" indent="-373063" algn="l" defTabSz="49688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808038" indent="-309563" algn="l" defTabSz="49688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1243013" indent="-247650" algn="l" defTabSz="49688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741488" indent="-247650" algn="l" defTabSz="49688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2238375" indent="-247650" algn="l" defTabSz="496888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2737566" indent="-248870" algn="l" defTabSz="49773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305" indent="-248870" algn="l" defTabSz="49773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043" indent="-248870" algn="l" defTabSz="49773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0783" indent="-248870" algn="l" defTabSz="49773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739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478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217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0957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695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435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174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1914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Grp="1"/>
          </p:cNvSpPr>
          <p:nvPr>
            <p:ph type="ctrTitle" idx="4294967295"/>
          </p:nvPr>
        </p:nvSpPr>
        <p:spPr>
          <a:xfrm>
            <a:off x="295275" y="1662113"/>
            <a:ext cx="3990975" cy="1062037"/>
          </a:xfrm>
        </p:spPr>
        <p:txBody>
          <a:bodyPr/>
          <a:lstStyle/>
          <a:p>
            <a:pPr algn="l" eaLnBrk="1" hangingPunct="1"/>
            <a:r>
              <a:rPr lang="en-US" altLang="en-US" sz="1400">
                <a:solidFill>
                  <a:srgbClr val="002060"/>
                </a:solidFill>
                <a:latin typeface="Arial" charset="0"/>
              </a:rPr>
              <a:t>PENDIDIKAN TERBUKA DAN JARAK JAUH</a:t>
            </a:r>
            <a:br>
              <a:rPr lang="id-ID" altLang="en-US" sz="1400">
                <a:solidFill>
                  <a:srgbClr val="002060"/>
                </a:solidFill>
                <a:latin typeface="Arial" charset="0"/>
              </a:rPr>
            </a:br>
            <a:r>
              <a:rPr lang="id-ID" altLang="en-US" sz="1400">
                <a:solidFill>
                  <a:srgbClr val="002060"/>
                </a:solidFill>
                <a:latin typeface="Arial" charset="0"/>
              </a:rPr>
              <a:t>Membuka Akses Pendidikan Tinggi bagi Semua</a:t>
            </a:r>
            <a:br>
              <a:rPr lang="id-ID" altLang="en-US" sz="1400">
                <a:solidFill>
                  <a:srgbClr val="002060"/>
                </a:solidFill>
                <a:latin typeface="Arial" charset="0"/>
              </a:rPr>
            </a:br>
            <a:r>
              <a:rPr lang="id-ID" altLang="en-US" sz="1400" i="1">
                <a:solidFill>
                  <a:srgbClr val="002060"/>
                </a:solidFill>
                <a:latin typeface="Arial" charset="0"/>
              </a:rPr>
              <a:t>Making Higher Education Open to All</a:t>
            </a:r>
            <a:endParaRPr lang="id-ID" altLang="en-US" sz="140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912813" y="3865563"/>
            <a:ext cx="9031287" cy="1077218"/>
          </a:xfrm>
          <a:prstGeom prst="rect">
            <a:avLst/>
          </a:prstGeom>
          <a:solidFill>
            <a:srgbClr val="DDDDDD">
              <a:alpha val="34901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3200" b="1" dirty="0">
                <a:solidFill>
                  <a:srgbClr val="002060"/>
                </a:solidFill>
                <a:cs typeface="Arial" charset="0"/>
              </a:rPr>
              <a:t>PENGANTAR BISNIS (EKMA4111)</a:t>
            </a:r>
          </a:p>
          <a:p>
            <a:pPr algn="ctr" eaLnBrk="1" hangingPunct="1"/>
            <a:r>
              <a:rPr lang="en-US" altLang="en-US" sz="3200" b="1" dirty="0">
                <a:solidFill>
                  <a:srgbClr val="002060"/>
                </a:solidFill>
                <a:cs typeface="Arial" charset="0"/>
              </a:rPr>
              <a:t>MODUL 8: </a:t>
            </a:r>
            <a:r>
              <a:rPr lang="en-US" altLang="en-US" sz="3200" b="1" dirty="0" err="1">
                <a:solidFill>
                  <a:srgbClr val="002060"/>
                </a:solidFill>
                <a:cs typeface="Arial" charset="0"/>
              </a:rPr>
              <a:t>Lingkungan</a:t>
            </a:r>
            <a:r>
              <a:rPr lang="en-US" altLang="en-US" sz="3200" b="1" dirty="0">
                <a:solidFill>
                  <a:srgbClr val="002060"/>
                </a:solidFill>
                <a:cs typeface="Arial" charset="0"/>
              </a:rPr>
              <a:t> Usaha</a:t>
            </a:r>
          </a:p>
        </p:txBody>
      </p:sp>
      <p:sp>
        <p:nvSpPr>
          <p:cNvPr id="4100" name="TextBox 2">
            <a:extLst>
              <a:ext uri="{FF2B5EF4-FFF2-40B4-BE49-F238E27FC236}">
                <a16:creationId xmlns:a16="http://schemas.microsoft.com/office/drawing/2014/main" id="{51FB78BE-4CEB-4E0D-95B8-5E8D1CA23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215900"/>
            <a:ext cx="1728788" cy="8429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lIns="104287" tIns="52144" rIns="104287" bIns="5214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5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968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968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968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968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ID" altLang="en-US" sz="1600" dirty="0">
                <a:latin typeface="Mistral" panose="03090702030407020403" pitchFamily="66" charset="0"/>
                <a:cs typeface="Arial" panose="020B0604020202020204" pitchFamily="34" charset="0"/>
              </a:rPr>
              <a:t>FEB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ID" altLang="en-US" sz="1600" dirty="0">
                <a:latin typeface="Mistral" panose="03090702030407020403" pitchFamily="66" charset="0"/>
                <a:cs typeface="Arial" panose="020B0604020202020204" pitchFamily="34" charset="0"/>
              </a:rPr>
              <a:t>UNIVERSITAS TERBUKA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ID" altLang="en-US" sz="1600" dirty="0">
                <a:latin typeface="Mistral" panose="03090702030407020403" pitchFamily="66" charset="0"/>
                <a:cs typeface="Arial" panose="020B0604020202020204" pitchFamily="34" charset="0"/>
              </a:rPr>
              <a:t>2024</a:t>
            </a:r>
            <a:endParaRPr lang="id-ID" altLang="en-US" sz="1600" dirty="0">
              <a:latin typeface="Mistral" panose="03090702030407020403" pitchFamily="66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93111-D449-2EB6-658E-DF58D3272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88" y="1088407"/>
            <a:ext cx="9618662" cy="49911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Faktor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-factor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mendorong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timbulnya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etika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Mengejar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keuntungan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kepentingan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pribadi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tekanan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persaingan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terhadap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laba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pertentangan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nilai-nilai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perorangan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Isu-Isu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Etika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Berikut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permasalahan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etika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beberapa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bidang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fungsional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Etika di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bidang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akutansi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keuangan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etika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bidang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keuangan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etika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bidang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produksi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pemasaran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etika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bidang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Standar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Etika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Standar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etika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/Perusahaan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standar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etika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dirumuskan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disosialisasikan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oleh Perusahaan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seluruh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pemangku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kepentingan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itu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internal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maupun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eksternal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613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D93D-19CF-94DE-89EC-431DFE329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58" y="0"/>
            <a:ext cx="9618662" cy="1260475"/>
          </a:xfrm>
        </p:spPr>
        <p:txBody>
          <a:bodyPr/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Tanggung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Jawab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Sosial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Perusahaan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3A1CB-487F-EAA0-7F02-9F587BB2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88" y="1147784"/>
            <a:ext cx="9618662" cy="5846782"/>
          </a:xfrm>
        </p:spPr>
        <p:txBody>
          <a:bodyPr/>
          <a:lstStyle/>
          <a:p>
            <a:pPr marL="457200" indent="-457200" algn="just">
              <a:buAutoNum type="alphaUcPeriod"/>
            </a:pPr>
            <a:r>
              <a:rPr lang="en-US" sz="2400" dirty="0" err="1"/>
              <a:t>Pengertian</a:t>
            </a:r>
            <a:r>
              <a:rPr lang="en-US" sz="2400" dirty="0"/>
              <a:t> </a:t>
            </a:r>
            <a:r>
              <a:rPr lang="en-US" sz="2400" dirty="0" err="1"/>
              <a:t>Tanggung</a:t>
            </a:r>
            <a:r>
              <a:rPr lang="en-US" sz="2400" dirty="0"/>
              <a:t> Jawab </a:t>
            </a:r>
            <a:r>
              <a:rPr lang="en-US" sz="2400" dirty="0" err="1"/>
              <a:t>Sosial</a:t>
            </a:r>
            <a:r>
              <a:rPr lang="en-US" sz="2400" dirty="0"/>
              <a:t> Perusahaan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dirty="0" err="1"/>
              <a:t>Menurut</a:t>
            </a:r>
            <a:r>
              <a:rPr lang="en-US" sz="2400" dirty="0"/>
              <a:t> Covey (1997: 61) kata </a:t>
            </a:r>
            <a:r>
              <a:rPr lang="en-US" sz="2400" i="1" dirty="0"/>
              <a:t>responsibility</a:t>
            </a:r>
            <a:r>
              <a:rPr lang="en-US" sz="2400" dirty="0"/>
              <a:t> </a:t>
            </a:r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dua kata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i="1" dirty="0"/>
              <a:t>response</a:t>
            </a:r>
            <a:r>
              <a:rPr lang="en-US" sz="2400" dirty="0"/>
              <a:t> dan </a:t>
            </a:r>
            <a:r>
              <a:rPr lang="en-US" sz="2400" i="1" dirty="0"/>
              <a:t>ability</a:t>
            </a:r>
            <a:r>
              <a:rPr lang="en-US" sz="2400" dirty="0"/>
              <a:t>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tiga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i="1" dirty="0"/>
              <a:t>responsibility</a:t>
            </a:r>
            <a:r>
              <a:rPr lang="en-US" sz="2400" dirty="0"/>
              <a:t> (Post </a:t>
            </a:r>
            <a:r>
              <a:rPr lang="en-US" sz="2400" dirty="0" err="1"/>
              <a:t>et.al</a:t>
            </a:r>
            <a:r>
              <a:rPr lang="en-US" sz="2400" dirty="0"/>
              <a:t>., 2002: 69),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i="1" dirty="0"/>
              <a:t>economic responsibility</a:t>
            </a:r>
            <a:r>
              <a:rPr lang="en-US" sz="2400" dirty="0"/>
              <a:t>, </a:t>
            </a:r>
            <a:r>
              <a:rPr lang="en-US" sz="2400" i="1" dirty="0"/>
              <a:t>legal responsibility, </a:t>
            </a:r>
            <a:r>
              <a:rPr lang="en-US" sz="2400" dirty="0"/>
              <a:t>dan </a:t>
            </a:r>
            <a:r>
              <a:rPr lang="en-US" sz="2400" i="1" dirty="0"/>
              <a:t>social responsibility</a:t>
            </a: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B.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Perspektif</a:t>
            </a:r>
            <a:r>
              <a:rPr lang="en-US" sz="2400" dirty="0"/>
              <a:t> </a:t>
            </a:r>
            <a:r>
              <a:rPr lang="en-US" sz="2400" dirty="0" err="1"/>
              <a:t>Mengenai</a:t>
            </a:r>
            <a:r>
              <a:rPr lang="en-US" sz="2400" dirty="0"/>
              <a:t> </a:t>
            </a:r>
            <a:r>
              <a:rPr lang="en-US" sz="2400" dirty="0" err="1"/>
              <a:t>Tanggung</a:t>
            </a:r>
            <a:r>
              <a:rPr lang="en-US" sz="2400" dirty="0"/>
              <a:t> Jawab </a:t>
            </a:r>
            <a:r>
              <a:rPr lang="en-US" sz="2400" dirty="0" err="1"/>
              <a:t>Sosial</a:t>
            </a:r>
            <a:r>
              <a:rPr lang="en-US" sz="2400" dirty="0"/>
              <a:t> Perusahaan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dirty="0" err="1"/>
              <a:t>Pendapat</a:t>
            </a:r>
            <a:r>
              <a:rPr lang="en-US" sz="2400" dirty="0"/>
              <a:t> </a:t>
            </a:r>
            <a:r>
              <a:rPr lang="en-US" sz="2400" dirty="0" err="1"/>
              <a:t>pertama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Milton Friedman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tanggung</a:t>
            </a:r>
            <a:r>
              <a:rPr lang="en-US" sz="2400" dirty="0"/>
              <a:t> </a:t>
            </a:r>
            <a:r>
              <a:rPr lang="en-US" sz="2400" dirty="0" err="1"/>
              <a:t>jawab</a:t>
            </a:r>
            <a:r>
              <a:rPr lang="en-US" sz="2400" dirty="0"/>
              <a:t> </a:t>
            </a:r>
            <a:r>
              <a:rPr lang="en-US" sz="2400" dirty="0" err="1"/>
              <a:t>sosial</a:t>
            </a:r>
            <a:r>
              <a:rPr lang="en-US" sz="2400" dirty="0"/>
              <a:t> </a:t>
            </a:r>
            <a:r>
              <a:rPr lang="en-US" sz="2400" dirty="0" err="1"/>
              <a:t>perusahaan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menjalankan</a:t>
            </a:r>
            <a:r>
              <a:rPr lang="en-US" sz="2400" dirty="0"/>
              <a:t> </a:t>
            </a:r>
            <a:r>
              <a:rPr lang="en-US" sz="2400" dirty="0" err="1"/>
              <a:t>bisnis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keinginan</a:t>
            </a:r>
            <a:r>
              <a:rPr lang="en-US" sz="2400" dirty="0"/>
              <a:t> </a:t>
            </a:r>
            <a:r>
              <a:rPr lang="en-US" sz="2400" dirty="0" err="1"/>
              <a:t>pemiliki</a:t>
            </a:r>
            <a:r>
              <a:rPr lang="en-US" sz="2400" dirty="0"/>
              <a:t> Perusahaan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dirty="0" err="1"/>
              <a:t>Pendapat</a:t>
            </a:r>
            <a:r>
              <a:rPr lang="en-US" sz="2400" dirty="0"/>
              <a:t> </a:t>
            </a:r>
            <a:r>
              <a:rPr lang="en-US" sz="2400" dirty="0" err="1"/>
              <a:t>kedua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i="1" dirty="0"/>
              <a:t>The Business Roundtable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pentingnya</a:t>
            </a:r>
            <a:r>
              <a:rPr lang="en-US" sz="2400" dirty="0"/>
              <a:t> Perusahaan </a:t>
            </a:r>
            <a:r>
              <a:rPr lang="en-US" sz="2400" dirty="0" err="1"/>
              <a:t>melayani</a:t>
            </a:r>
            <a:r>
              <a:rPr lang="en-US" sz="2400" dirty="0"/>
              <a:t> </a:t>
            </a:r>
            <a:r>
              <a:rPr lang="en-US" sz="2400" dirty="0" err="1"/>
              <a:t>seluruh</a:t>
            </a:r>
            <a:r>
              <a:rPr lang="en-US" sz="2400" dirty="0"/>
              <a:t> </a:t>
            </a:r>
            <a:r>
              <a:rPr lang="en-US" sz="2400" dirty="0" err="1"/>
              <a:t>konstituen</a:t>
            </a:r>
            <a:r>
              <a:rPr lang="en-US" sz="2400" dirty="0"/>
              <a:t> Perusahaan yang </a:t>
            </a:r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: </a:t>
            </a:r>
            <a:r>
              <a:rPr lang="en-US" sz="2400" dirty="0" err="1"/>
              <a:t>pelanggan</a:t>
            </a:r>
            <a:r>
              <a:rPr lang="en-US" sz="2400" dirty="0"/>
              <a:t>, </a:t>
            </a:r>
            <a:r>
              <a:rPr lang="en-US" sz="2400" dirty="0" err="1"/>
              <a:t>karyawan</a:t>
            </a:r>
            <a:r>
              <a:rPr lang="en-US" sz="2400" dirty="0"/>
              <a:t>, para </a:t>
            </a:r>
            <a:r>
              <a:rPr lang="en-US" sz="2400" dirty="0" err="1"/>
              <a:t>penyedia</a:t>
            </a:r>
            <a:r>
              <a:rPr lang="en-US" sz="2400" dirty="0"/>
              <a:t> dana, </a:t>
            </a:r>
            <a:r>
              <a:rPr lang="en-US" sz="2400" dirty="0" err="1"/>
              <a:t>pemasok</a:t>
            </a:r>
            <a:r>
              <a:rPr lang="en-US" sz="2400" dirty="0"/>
              <a:t>, </a:t>
            </a:r>
            <a:r>
              <a:rPr lang="en-US" sz="2400" dirty="0" err="1"/>
              <a:t>masyarakat</a:t>
            </a:r>
            <a:r>
              <a:rPr lang="en-US" sz="2400" dirty="0"/>
              <a:t> </a:t>
            </a:r>
            <a:r>
              <a:rPr lang="en-US" sz="2400" dirty="0" err="1"/>
              <a:t>setempat</a:t>
            </a:r>
            <a:r>
              <a:rPr lang="en-US" sz="2400" dirty="0"/>
              <a:t>, </a:t>
            </a:r>
            <a:r>
              <a:rPr lang="en-US" sz="2400" dirty="0" err="1"/>
              <a:t>masyarakat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luas</a:t>
            </a:r>
            <a:r>
              <a:rPr lang="en-US" sz="2400" dirty="0"/>
              <a:t>, dan </a:t>
            </a:r>
            <a:r>
              <a:rPr lang="en-US" sz="2400" dirty="0" err="1"/>
              <a:t>pemegang</a:t>
            </a:r>
            <a:r>
              <a:rPr lang="en-US" sz="2400" dirty="0"/>
              <a:t> </a:t>
            </a:r>
            <a:r>
              <a:rPr lang="en-US" sz="2400" dirty="0" err="1"/>
              <a:t>saham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4894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AAF34-8896-07CD-E639-519083E84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88" y="1285875"/>
            <a:ext cx="9618662" cy="49911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Tahap-Tahap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Perkembangan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Tanggung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Jawab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Sosial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Perusahaan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pemimpin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mengedepankan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kepentingan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pemegang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saham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pemimpin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mengembangkan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tanggung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jawab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mereka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sebatas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upaya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maksimiliasi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laba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tetapi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mereka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mulai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perhatian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pemimpin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mengembangkan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tanggung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jawab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sosialnya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stakeholders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lain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selain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pemegang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saham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dan para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karyawan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pemimpin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tanggungjawab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sosial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Masyarakat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keseluruhan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917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7E879-5437-8CC0-9A1D-A0865C53A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160" y="1107744"/>
            <a:ext cx="9262753" cy="6349959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Dimensi-Dimensi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Tanggung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Jawab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Sosial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Perusahaan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Carrol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Solihin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2008)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menjelaskan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komponen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tanggung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jawab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sosial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terbagi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empat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kategori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economic responsibilities, legal responsibilities, ethical responsibilities,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dan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discretionary responsibility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E. Agenda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Tanggung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Jawab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Sosial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Perusahaan di Asia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Sepuluh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Tahun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Depan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menurut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CSR Asia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Hasil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wawancara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menghasilkan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sepuluh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isu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menurut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CSR Asia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457200" indent="-457200" algn="just"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lingkungan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perubahan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iklim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Transparasi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akuntabilitas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Pelembagaan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CSR</a:t>
            </a:r>
          </a:p>
          <a:p>
            <a:pPr marL="457200" indent="-457200" algn="just"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Pelibatan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pemangku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kepentingan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Hak-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hak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buruh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Hak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Asasi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Investasi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Komunitas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Rantai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Pasokan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Keamanan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Produk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Sosial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Enterprises</a:t>
            </a:r>
          </a:p>
          <a:p>
            <a:pPr marL="457200" indent="-457200" algn="just"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Pengurangan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Kemiskinan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Perebutan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tenaga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kerja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berbakat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794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4F7FB-22A6-01E7-B2FA-C641CAE7B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88" y="1159658"/>
            <a:ext cx="9618662" cy="49911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Pelaksanaan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Tanggung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Jawab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Sosial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Perusahaan di Indonesia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Pengaturan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pelaksanaan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tanggung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jawab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sosial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Perusahaan (CSR) oleh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pemerintah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dikelompokan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kedalam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kategori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indent="-457200" algn="just"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Pemerintah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mewajibkan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melaksanakan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CSR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penyisihan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laba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Pemerintah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memberi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kebebasan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melaksanakan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kegiatan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CSR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penyisihan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dana Perusahaan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Pelaksanaan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Program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Kemitraan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dan Bina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Lingkungan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(PBKL) oleh Badan Usaha Milik Negara (BUMN) di Indonesia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Bentuk-bentuk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program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kemitraan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BUMN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lain</a:t>
            </a:r>
          </a:p>
          <a:p>
            <a:pPr marL="457200" indent="-457200" algn="just"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Pemberian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pinjaman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modal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kerja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pembelian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aktiva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Pinjaman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khusus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bagi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UMK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Program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pendampingan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rangka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peningkatan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kapasitasUMK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binaan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Capacity building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diberikan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bidang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produksi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pengolahan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pemasaran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SDM dan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355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"/>
          <p:cNvSpPr txBox="1">
            <a:spLocks noChangeArrowheads="1"/>
          </p:cNvSpPr>
          <p:nvPr/>
        </p:nvSpPr>
        <p:spPr bwMode="auto">
          <a:xfrm>
            <a:off x="2256204" y="3549650"/>
            <a:ext cx="6176243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6500" b="1" dirty="0">
                <a:cs typeface="Arial" charset="0"/>
              </a:rPr>
              <a:t>TERIMA KASIH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03B1-0649-82C1-0AC9-50C8E0744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535" y="176212"/>
            <a:ext cx="8871115" cy="1260475"/>
          </a:xfrm>
        </p:spPr>
        <p:txBody>
          <a:bodyPr/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Lingkungan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Umum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Lingkungan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Khusus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881A0-5BFE-527D-CC51-9FD72156A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88" y="1436687"/>
            <a:ext cx="9618662" cy="4991100"/>
          </a:xfrm>
        </p:spPr>
        <p:txBody>
          <a:bodyPr/>
          <a:lstStyle/>
          <a:p>
            <a:pPr marL="514350" indent="-514350">
              <a:buAutoNum type="alphaU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Lingkungan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Umum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Perusahaan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Lingkungan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umum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Perusahaan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terdiri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kekuatan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forces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mempengaruhi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perusahaan-perusahaan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umum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mempengaruhi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kemampuan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Perusahaan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memperoleh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ekonomi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Lingkungan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umum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terdiri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economic forces, international forces, demographic forces and cultural forces, political forces,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technological forces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Lingkungan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Khusus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Lingkungan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khusus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terdiri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pemegang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kepentingan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luar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Perusahaan 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outside stakeholders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langsung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mempengaruhi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kemampuan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memperoleh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ekonomi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Lingkungan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khusus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terdiri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Pemasok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Suppliers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Pesaing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Competitors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Penyalur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Distributors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Penekan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Pressure Groups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), dan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Creditors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38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7C5A2-E8B5-3E54-9284-3A7AA49E4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79" y="1501569"/>
            <a:ext cx="9618662" cy="572543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Pengertian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Pemangku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Kepentingan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Perusahaan 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Stakeholders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Freeman (1984: 46)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mendefinisikan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stakeholder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individu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mempengaruhi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dipengaruhi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oleh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pencapaian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Stakeholders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dukungan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terhadap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Perusahaan,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apabila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mereka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memperoleh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imbalan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sebanding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besar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Perusahaan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dibandingkandengan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kontribusi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mereka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Perusahaan (Donaldson and Preston: 1995)</a:t>
            </a:r>
          </a:p>
          <a:p>
            <a:pPr marL="0" indent="0">
              <a:buNone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Klasifikasi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Pemangku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Kepentingan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Stakeholders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Jones (1995)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membagi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stakeholders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dua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kategori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inside stakeholders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outside stakeholders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E19E6A-46C9-2FCD-2BE1-EB3D4090263C}"/>
              </a:ext>
            </a:extLst>
          </p:cNvPr>
          <p:cNvSpPr txBox="1"/>
          <p:nvPr/>
        </p:nvSpPr>
        <p:spPr>
          <a:xfrm>
            <a:off x="1947553" y="178130"/>
            <a:ext cx="86333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Para </a:t>
            </a:r>
            <a:r>
              <a:rPr lang="en-US" sz="4000" b="1" dirty="0" err="1"/>
              <a:t>Pemangku</a:t>
            </a:r>
            <a:r>
              <a:rPr lang="en-US" sz="4000" b="1" dirty="0"/>
              <a:t> </a:t>
            </a:r>
            <a:r>
              <a:rPr lang="en-US" sz="4000" b="1" dirty="0" err="1"/>
              <a:t>Kepentingan</a:t>
            </a:r>
            <a:r>
              <a:rPr lang="en-US" sz="4000" b="1" dirty="0"/>
              <a:t> </a:t>
            </a:r>
            <a:r>
              <a:rPr lang="en-US" sz="4000" b="1" dirty="0" err="1"/>
              <a:t>Bisnis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8450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3AA4A-6606-A9F7-980C-A14B151F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898A-841D-07EE-B2EE-DF413C2B6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88" y="1365662"/>
            <a:ext cx="9618662" cy="5390738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Post et. al., (2011: 11-12)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membagi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stakeholders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Perusahaan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dua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kategori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primary stakeholders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secondary stakeholders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Pembagian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Stakeholders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kedudukan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stakeholders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pengelolaan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Perusahaan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Inside stakeholders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terdiri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orang-orang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kepentingan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tuntutan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terhadap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berada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pemegang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saham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manajer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karyawan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Outside stakeholders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orang-orang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maupun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pihak-pihak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constituencies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bukan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pemilik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pemimpin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bukan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pula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karyawan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pemasok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pemerintah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government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serikat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pekerja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unions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komunitas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local 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local communities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masyarakat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umum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general public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(Jones, 1995: 24)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786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B9D82-D2F2-0650-316B-2C137E601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88" y="1155247"/>
            <a:ext cx="9618662" cy="49911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Pembagian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Stakeholders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Aktivitas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Primary stakeholders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berinteraksi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mempengaruhi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kemampuan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kegiatan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utama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menyediakan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barang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masyarakat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termasuk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investor,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kreditor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karyawan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pemasok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saluran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pemasaran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Secondary stakeholders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orang-orang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ataupun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masyarakat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dipengaruhi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langsung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maupun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langsung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-oleh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kegiatan-kegiatan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utama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maupun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oleh Keputusan-Keputusan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dibuat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termasuk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terdiri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masyarakat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umum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tingkatan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pemerintahan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aktivis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social, media,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masyarakat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local, dan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investasi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asing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991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E259E-6276-BFE9-0CE9-6C08BA0D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56ED5-121C-142C-FBA4-0DAF053B0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87" y="1282535"/>
            <a:ext cx="9855921" cy="547386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Pemangku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Kepentingan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Berman, Wicks, Kotha, dan Jones (1999: 488-494)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mengidentifikasi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adanya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dua model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stakeholder management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strategic stakeholder management model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dan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intrinsic stakeholder commitment model</a:t>
            </a:r>
          </a:p>
          <a:p>
            <a:pPr marL="0" indent="0">
              <a:buNone/>
            </a:pP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Penerapan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Stakeholder Management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 Perusahaan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mempunyai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beberapa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Langkah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indent="-457200"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Identifikasi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stakeholder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Menetapkan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stakeholder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relevan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strategi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rumah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sakit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Perumusan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kebijakan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dan strategi stakeholder management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Pemetaan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stakeholders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dimensi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potensi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ancaman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kerja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Blair dan Whitehead (1988: 158)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membagi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tipe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stakeholder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empat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kategori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supportive stakeholder, marginal stakeholder,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nonsupportive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stakeholder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dan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mixec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-blessing stakeholder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97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1DE6B49-0CF5-2057-431B-DBDD3D0E5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>
            <a:extLst>
              <a:ext uri="{FF2B5EF4-FFF2-40B4-BE49-F238E27FC236}">
                <a16:creationId xmlns:a16="http://schemas.microsoft.com/office/drawing/2014/main" id="{ED5B348A-495B-D1DA-0C62-6A6F68E67EA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95275" y="1662113"/>
            <a:ext cx="3990975" cy="1062037"/>
          </a:xfrm>
        </p:spPr>
        <p:txBody>
          <a:bodyPr/>
          <a:lstStyle/>
          <a:p>
            <a:pPr algn="l" eaLnBrk="1" hangingPunct="1"/>
            <a:r>
              <a:rPr lang="en-US" altLang="en-US" sz="1400">
                <a:solidFill>
                  <a:srgbClr val="002060"/>
                </a:solidFill>
                <a:latin typeface="Arial" charset="0"/>
              </a:rPr>
              <a:t>PENDIDIKAN TERBUKA DAN JARAK JAUH</a:t>
            </a:r>
            <a:br>
              <a:rPr lang="id-ID" altLang="en-US" sz="1400">
                <a:solidFill>
                  <a:srgbClr val="002060"/>
                </a:solidFill>
                <a:latin typeface="Arial" charset="0"/>
              </a:rPr>
            </a:br>
            <a:r>
              <a:rPr lang="id-ID" altLang="en-US" sz="1400">
                <a:solidFill>
                  <a:srgbClr val="002060"/>
                </a:solidFill>
                <a:latin typeface="Arial" charset="0"/>
              </a:rPr>
              <a:t>Membuka Akses Pendidikan Tinggi bagi Semua</a:t>
            </a:r>
            <a:br>
              <a:rPr lang="id-ID" altLang="en-US" sz="1400">
                <a:solidFill>
                  <a:srgbClr val="002060"/>
                </a:solidFill>
                <a:latin typeface="Arial" charset="0"/>
              </a:rPr>
            </a:br>
            <a:r>
              <a:rPr lang="id-ID" altLang="en-US" sz="1400" i="1">
                <a:solidFill>
                  <a:srgbClr val="002060"/>
                </a:solidFill>
                <a:latin typeface="Arial" charset="0"/>
              </a:rPr>
              <a:t>Making Higher Education Open to All</a:t>
            </a:r>
            <a:endParaRPr lang="id-ID" altLang="en-US" sz="140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4099" name="TextBox 3">
            <a:extLst>
              <a:ext uri="{FF2B5EF4-FFF2-40B4-BE49-F238E27FC236}">
                <a16:creationId xmlns:a16="http://schemas.microsoft.com/office/drawing/2014/main" id="{C7B969D3-6954-2C6F-4AF6-0BEC1F929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3865563"/>
            <a:ext cx="9031287" cy="1569660"/>
          </a:xfrm>
          <a:prstGeom prst="rect">
            <a:avLst/>
          </a:prstGeom>
          <a:solidFill>
            <a:srgbClr val="DDDDDD">
              <a:alpha val="34901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3200" b="1" dirty="0">
                <a:solidFill>
                  <a:srgbClr val="002060"/>
                </a:solidFill>
                <a:cs typeface="Arial" charset="0"/>
              </a:rPr>
              <a:t>PENGANTAR BISNIS (EKMA4111)</a:t>
            </a:r>
          </a:p>
          <a:p>
            <a:pPr algn="ctr" eaLnBrk="1" hangingPunct="1"/>
            <a:r>
              <a:rPr lang="en-US" altLang="en-US" sz="3200" b="1" dirty="0">
                <a:solidFill>
                  <a:srgbClr val="002060"/>
                </a:solidFill>
                <a:cs typeface="Arial" charset="0"/>
              </a:rPr>
              <a:t>MODUL 9: Etika </a:t>
            </a:r>
            <a:r>
              <a:rPr lang="en-US" altLang="en-US" sz="3200" b="1" dirty="0" err="1">
                <a:solidFill>
                  <a:srgbClr val="002060"/>
                </a:solidFill>
                <a:cs typeface="Arial" charset="0"/>
              </a:rPr>
              <a:t>Bisnis</a:t>
            </a:r>
            <a:r>
              <a:rPr lang="en-US" altLang="en-US" sz="3200" b="1" dirty="0">
                <a:solidFill>
                  <a:srgbClr val="002060"/>
                </a:solidFill>
                <a:cs typeface="Arial" charset="0"/>
              </a:rPr>
              <a:t> dan </a:t>
            </a:r>
            <a:r>
              <a:rPr lang="en-US" altLang="en-US" sz="3200" b="1" dirty="0" err="1">
                <a:solidFill>
                  <a:srgbClr val="002060"/>
                </a:solidFill>
                <a:cs typeface="Arial" charset="0"/>
              </a:rPr>
              <a:t>Tanggung</a:t>
            </a:r>
            <a:r>
              <a:rPr lang="en-US" altLang="en-US" sz="3200" b="1" dirty="0">
                <a:solidFill>
                  <a:srgbClr val="002060"/>
                </a:solidFill>
                <a:cs typeface="Arial" charset="0"/>
              </a:rPr>
              <a:t> Jawab </a:t>
            </a:r>
            <a:r>
              <a:rPr lang="en-US" altLang="en-US" sz="3200" b="1" dirty="0" err="1">
                <a:solidFill>
                  <a:srgbClr val="002060"/>
                </a:solidFill>
                <a:cs typeface="Arial" charset="0"/>
              </a:rPr>
              <a:t>Sosial</a:t>
            </a:r>
            <a:r>
              <a:rPr lang="en-US" altLang="en-US" sz="3200" b="1" dirty="0">
                <a:solidFill>
                  <a:srgbClr val="002060"/>
                </a:solidFill>
                <a:cs typeface="Arial" charset="0"/>
              </a:rPr>
              <a:t> Perusahaan</a:t>
            </a:r>
          </a:p>
        </p:txBody>
      </p:sp>
      <p:sp>
        <p:nvSpPr>
          <p:cNvPr id="4100" name="TextBox 2">
            <a:extLst>
              <a:ext uri="{FF2B5EF4-FFF2-40B4-BE49-F238E27FC236}">
                <a16:creationId xmlns:a16="http://schemas.microsoft.com/office/drawing/2014/main" id="{D13281CC-E835-6CF7-E6B7-BFD179E87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215900"/>
            <a:ext cx="1728788" cy="8429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lIns="104287" tIns="52144" rIns="104287" bIns="5214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5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968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968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968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968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ID" altLang="en-US" sz="1600" dirty="0">
                <a:latin typeface="Mistral" panose="03090702030407020403" pitchFamily="66" charset="0"/>
                <a:cs typeface="Arial" panose="020B0604020202020204" pitchFamily="34" charset="0"/>
              </a:rPr>
              <a:t>FEB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ID" altLang="en-US" sz="1600" dirty="0">
                <a:latin typeface="Mistral" panose="03090702030407020403" pitchFamily="66" charset="0"/>
                <a:cs typeface="Arial" panose="020B0604020202020204" pitchFamily="34" charset="0"/>
              </a:rPr>
              <a:t>UNIVERSITAS TERBUKA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ID" altLang="en-US" sz="1600" dirty="0">
                <a:latin typeface="Mistral" panose="03090702030407020403" pitchFamily="66" charset="0"/>
                <a:cs typeface="Arial" panose="020B0604020202020204" pitchFamily="34" charset="0"/>
              </a:rPr>
              <a:t>2024</a:t>
            </a:r>
            <a:endParaRPr lang="id-ID" altLang="en-US" sz="1600" dirty="0">
              <a:latin typeface="Mistral" panose="03090702030407020403" pitchFamily="66" charset="0"/>
              <a:cs typeface="Arial" panose="020B0604020202020204" pitchFamily="34" charset="0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9C54A5D8-4AB2-FC01-6232-E20AA9C2E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882" y="6063464"/>
            <a:ext cx="6369180" cy="646331"/>
          </a:xfrm>
          <a:prstGeom prst="rect">
            <a:avLst/>
          </a:prstGeom>
          <a:solidFill>
            <a:srgbClr val="DDDDDD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800" b="1" dirty="0" err="1">
                <a:solidFill>
                  <a:srgbClr val="002060"/>
                </a:solidFill>
                <a:cs typeface="Arial" charset="0"/>
              </a:rPr>
              <a:t>Pengembang</a:t>
            </a:r>
            <a:r>
              <a:rPr lang="en-US" altLang="en-US" sz="1800" b="1" dirty="0">
                <a:solidFill>
                  <a:srgbClr val="002060"/>
                </a:solidFill>
                <a:cs typeface="Arial" charset="0"/>
              </a:rPr>
              <a:t>  : Muhammad Karisma Alam, S.E., M.B.A.</a:t>
            </a:r>
            <a:endParaRPr lang="id-ID" altLang="en-US" sz="1800" b="1" dirty="0">
              <a:solidFill>
                <a:srgbClr val="002060"/>
              </a:solidFill>
              <a:cs typeface="Arial" charset="0"/>
            </a:endParaRPr>
          </a:p>
          <a:p>
            <a:pPr eaLnBrk="1" hangingPunct="1"/>
            <a:r>
              <a:rPr lang="en-US" altLang="en-US" sz="1800" b="1" dirty="0" err="1">
                <a:solidFill>
                  <a:srgbClr val="002060"/>
                </a:solidFill>
                <a:cs typeface="Arial" charset="0"/>
              </a:rPr>
              <a:t>Penelaah</a:t>
            </a:r>
            <a:r>
              <a:rPr lang="en-US" altLang="en-US" sz="1800" b="1" dirty="0">
                <a:solidFill>
                  <a:srgbClr val="002060"/>
                </a:solidFill>
                <a:cs typeface="Arial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67305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FA6A-3B3A-E27B-7F1B-48B5F5D3E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88" y="303213"/>
            <a:ext cx="9618662" cy="789317"/>
          </a:xfrm>
        </p:spPr>
        <p:txBody>
          <a:bodyPr/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Etika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47DB7-C99E-23FB-E919-883E3AE9A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88" y="1285875"/>
            <a:ext cx="9618662" cy="4991100"/>
          </a:xfrm>
        </p:spPr>
        <p:txBody>
          <a:bodyPr/>
          <a:lstStyle/>
          <a:p>
            <a:pPr marL="457200" indent="-457200">
              <a:buAutoNum type="alphaU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Pengertian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Etika dan Etika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Norma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aturan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mengenai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buruk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benar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dan salah.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Bila norma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sudah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diterima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oleh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masyarakat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sudah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budaya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masyarakat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moralitas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Etika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pendekatan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sistematis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pertimbangan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moral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penalaran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sintesis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perenungan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(Baron, 2006: 694)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Pengertian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Etika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Etika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penerapan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etika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umum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terhadap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perilaku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717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E100C-3F63-DEC5-376F-0C6C2D7B0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88" y="1029030"/>
            <a:ext cx="9618662" cy="49911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Mengapa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harus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Etis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Menurut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Post et al., (200: 104)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setidaknya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tujuh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alasan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mendorong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Perusahaan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menjalankan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bisnisnya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etis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indent="-457200"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Meningkatkan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harapan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public agar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menjalankan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bisnisnya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etis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Agar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tindakan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membahayakan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stakeholders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lainnya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Penerapan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etika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 Perusahaan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meningkatkan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kinerja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Perusahaan</a:t>
            </a:r>
          </a:p>
          <a:p>
            <a:pPr marL="457200" indent="-457200"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Penerapan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etika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kejujuran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menepati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janji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menolak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suap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meningkatkan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kualitas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hubungan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dua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pihak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hubungan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Agar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terhindar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penyalahgunaan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karyawan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maupun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competitor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bertindak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etis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Penerapan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etika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Perusahaan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Perusahaan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menghindarkan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terjadinya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pelanggaran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hak-hak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pekerja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oleh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pemberi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kerja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Perusahaan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perlu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menerapkan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etika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menjalankan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usahanya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mencegah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agar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perushaan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memperoleh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sanksi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hukum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menjalankan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etis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734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8659</TotalTime>
  <Words>1349</Words>
  <Application>Microsoft Macintosh PowerPoint</Application>
  <PresentationFormat>Custom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Mistral</vt:lpstr>
      <vt:lpstr>Wingdings</vt:lpstr>
      <vt:lpstr>Office Theme</vt:lpstr>
      <vt:lpstr>PENDIDIKAN TERBUKA DAN JARAK JAUH Membuka Akses Pendidikan Tinggi bagi Semua Making Higher Education Open to All</vt:lpstr>
      <vt:lpstr>Lingkungan Umum dan Lingkungan Khusus Bisnis</vt:lpstr>
      <vt:lpstr>PowerPoint Presentation</vt:lpstr>
      <vt:lpstr>PowerPoint Presentation</vt:lpstr>
      <vt:lpstr>PowerPoint Presentation</vt:lpstr>
      <vt:lpstr>PowerPoint Presentation</vt:lpstr>
      <vt:lpstr>PENDIDIKAN TERBUKA DAN JARAK JAUH Membuka Akses Pendidikan Tinggi bagi Semua Making Higher Education Open to All</vt:lpstr>
      <vt:lpstr>Etika Bisnis</vt:lpstr>
      <vt:lpstr>PowerPoint Presentation</vt:lpstr>
      <vt:lpstr>PowerPoint Presentation</vt:lpstr>
      <vt:lpstr>Tanggung Jawab Sosial Perusahaan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OCG</dc:creator>
  <cp:lastModifiedBy>office35292</cp:lastModifiedBy>
  <cp:revision>515</cp:revision>
  <dcterms:created xsi:type="dcterms:W3CDTF">2010-05-03T08:00:36Z</dcterms:created>
  <dcterms:modified xsi:type="dcterms:W3CDTF">2025-02-27T23:36:42Z</dcterms:modified>
</cp:coreProperties>
</file>