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9" r:id="rId3"/>
    <p:sldId id="271" r:id="rId4"/>
    <p:sldId id="272" r:id="rId5"/>
    <p:sldId id="273" r:id="rId6"/>
    <p:sldId id="274" r:id="rId7"/>
    <p:sldId id="275" r:id="rId8"/>
    <p:sldId id="276" r:id="rId9"/>
    <p:sldId id="277" r:id="rId10"/>
    <p:sldId id="278" r:id="rId11"/>
    <p:sldId id="279" r:id="rId12"/>
    <p:sldId id="280" r:id="rId13"/>
    <p:sldId id="28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3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30" autoAdjust="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FF502-55E4-40A7-B8B9-019A639A219E}"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DE070-8B48-4B25-99A3-108D88F9B224}" type="slidenum">
              <a:rPr lang="en-US" smtClean="0"/>
              <a:t>‹#›</a:t>
            </a:fld>
            <a:endParaRPr lang="en-US"/>
          </a:p>
        </p:txBody>
      </p:sp>
    </p:spTree>
    <p:extLst>
      <p:ext uri="{BB962C8B-B14F-4D97-AF65-F5344CB8AC3E}">
        <p14:creationId xmlns:p14="http://schemas.microsoft.com/office/powerpoint/2010/main" val="3118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495300"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495300"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495300"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495300"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63DD617-6359-4ADA-974D-7CC774EA6C12}" type="slidenum">
              <a:rPr lang="en-US" altLang="en-US" sz="1200" smtClean="0">
                <a:latin typeface="Arial" panose="020B0604020202020204" pitchFamily="34" charset="0"/>
              </a:rPr>
              <a:pPr>
                <a:spcBef>
                  <a:spcPct val="0"/>
                </a:spcBef>
              </a:pPr>
              <a:t>1</a:t>
            </a:fld>
            <a:endParaRPr lang="en-US" altLang="en-US" sz="1200">
              <a:latin typeface="Arial" panose="020B0604020202020204" pitchFamily="34" charset="0"/>
            </a:endParaRPr>
          </a:p>
        </p:txBody>
      </p:sp>
    </p:spTree>
    <p:extLst>
      <p:ext uri="{BB962C8B-B14F-4D97-AF65-F5344CB8AC3E}">
        <p14:creationId xmlns:p14="http://schemas.microsoft.com/office/powerpoint/2010/main" val="3224099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58004F-299B-411C-9CA5-288D55D0283C}"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3958228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89051856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689565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28344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8004F-299B-411C-9CA5-288D55D0283C}"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42326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58004F-299B-411C-9CA5-288D55D0283C}"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28865220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58004F-299B-411C-9CA5-288D55D0283C}"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739843742"/>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58004F-299B-411C-9CA5-288D55D0283C}"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399194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8004F-299B-411C-9CA5-288D55D0283C}"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2408371"/>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95490834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4769428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8004F-299B-411C-9CA5-288D55D0283C}" type="datetimeFigureOut">
              <a:rPr lang="en-US" smtClean="0"/>
              <a:t>8/12/2021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18D7B-460E-40A3-AA98-7C2642151E3C}" type="slidenum">
              <a:rPr lang="en-US" smtClean="0"/>
              <a:t>‹#›</a:t>
            </a:fld>
            <a:endParaRPr lang="en-US"/>
          </a:p>
        </p:txBody>
      </p:sp>
    </p:spTree>
    <p:extLst>
      <p:ext uri="{BB962C8B-B14F-4D97-AF65-F5344CB8AC3E}">
        <p14:creationId xmlns:p14="http://schemas.microsoft.com/office/powerpoint/2010/main" val="126158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sndAc>
          <p:stSnd>
            <p:snd r:embed="rId13" name="whoosh.wav"/>
          </p:stSnd>
        </p:sndAc>
      </p:transition>
    </mc:Choice>
    <mc:Fallback xmlns="">
      <p:transition spd="slow">
        <p:blinds dir="vert"/>
        <p:sndAc>
          <p:stSnd>
            <p:snd r:embed="rId15" name="whoosh.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9"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8B2E021C-F2B5-470F-BA90-8F3C01E9B787}"/>
              </a:ext>
            </a:extLst>
          </p:cNvPr>
          <p:cNvSpPr txBox="1">
            <a:spLocks noChangeArrowheads="1"/>
          </p:cNvSpPr>
          <p:nvPr/>
        </p:nvSpPr>
        <p:spPr bwMode="auto">
          <a:xfrm>
            <a:off x="1734894" y="1656396"/>
            <a:ext cx="8572500" cy="89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07" tIns="41454" rIns="82907" bIns="41454">
            <a:spAutoFit/>
          </a:bodyPr>
          <a:lstStyle>
            <a:lvl1pPr>
              <a:spcBef>
                <a:spcPct val="20000"/>
              </a:spcBef>
              <a:buFont typeface="Arial" panose="020B0604020202020204" pitchFamily="34" charset="0"/>
              <a:buChar char="•"/>
              <a:defRPr sz="3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algn="ctr">
              <a:buNone/>
            </a:pPr>
            <a:r>
              <a:rPr lang="id-ID" sz="2400" b="1" dirty="0"/>
              <a:t>MATERI PENGAYAAAN </a:t>
            </a:r>
          </a:p>
          <a:p>
            <a:pPr algn="ctr">
              <a:buNone/>
            </a:pPr>
            <a:r>
              <a:rPr lang="id-ID" sz="2400" b="1" dirty="0"/>
              <a:t>MSIM4303 REKAYASA PERANGAKAT LUNAK</a:t>
            </a:r>
            <a:endParaRPr lang="id-ID" sz="2400" dirty="0">
              <a:effectLst/>
            </a:endParaRPr>
          </a:p>
        </p:txBody>
      </p:sp>
      <p:sp>
        <p:nvSpPr>
          <p:cNvPr id="6" name="TextBox 3">
            <a:extLst>
              <a:ext uri="{FF2B5EF4-FFF2-40B4-BE49-F238E27FC236}">
                <a16:creationId xmlns:a16="http://schemas.microsoft.com/office/drawing/2014/main" id="{C7D4CDBD-5EC8-4365-A58B-3C437FF800E6}"/>
              </a:ext>
            </a:extLst>
          </p:cNvPr>
          <p:cNvSpPr txBox="1">
            <a:spLocks noChangeArrowheads="1"/>
          </p:cNvSpPr>
          <p:nvPr/>
        </p:nvSpPr>
        <p:spPr bwMode="auto">
          <a:xfrm>
            <a:off x="3997194" y="4909317"/>
            <a:ext cx="4047904" cy="10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176" b="1" dirty="0" err="1">
                <a:latin typeface="Century Gothic" panose="020B0502020202020204" pitchFamily="34" charset="0"/>
              </a:rPr>
              <a:t>Sistem</a:t>
            </a:r>
            <a:r>
              <a:rPr lang="en-US" altLang="en-US" sz="2176" b="1" dirty="0">
                <a:latin typeface="Century Gothic" panose="020B0502020202020204" pitchFamily="34" charset="0"/>
              </a:rPr>
              <a:t> </a:t>
            </a:r>
            <a:r>
              <a:rPr lang="en-US" altLang="en-US" sz="2176" b="1" dirty="0" err="1">
                <a:latin typeface="Century Gothic" panose="020B0502020202020204" pitchFamily="34" charset="0"/>
              </a:rPr>
              <a:t>Informasi</a:t>
            </a:r>
            <a:endParaRPr lang="en-US" altLang="en-US" sz="2176" b="1" dirty="0">
              <a:latin typeface="Century Gothic" panose="020B0502020202020204" pitchFamily="34" charset="0"/>
            </a:endParaRPr>
          </a:p>
          <a:p>
            <a:pPr algn="ctr" eaLnBrk="1" hangingPunct="1"/>
            <a:r>
              <a:rPr lang="id-ID" altLang="en-US" sz="2176" b="1" dirty="0">
                <a:latin typeface="Century Gothic" panose="020B0502020202020204" pitchFamily="34" charset="0"/>
              </a:rPr>
              <a:t>Fakultas Sains dan Teknologi</a:t>
            </a:r>
            <a:endParaRPr lang="en-US" altLang="en-US" sz="2176" b="1" dirty="0">
              <a:latin typeface="Century Gothic" panose="020B0502020202020204" pitchFamily="34" charset="0"/>
            </a:endParaRPr>
          </a:p>
          <a:p>
            <a:pPr algn="ctr" eaLnBrk="1" hangingPunct="1"/>
            <a:r>
              <a:rPr lang="en-US" altLang="en-US" sz="2176" b="1" dirty="0" err="1">
                <a:latin typeface="Century Gothic" panose="020B0502020202020204" pitchFamily="34" charset="0"/>
              </a:rPr>
              <a:t>Universitas</a:t>
            </a:r>
            <a:r>
              <a:rPr lang="en-US" altLang="en-US" sz="2176" b="1" dirty="0">
                <a:latin typeface="Century Gothic" panose="020B0502020202020204" pitchFamily="34" charset="0"/>
              </a:rPr>
              <a:t> Terbuka</a:t>
            </a:r>
          </a:p>
        </p:txBody>
      </p:sp>
      <p:sp>
        <p:nvSpPr>
          <p:cNvPr id="8" name="Rectangle 7">
            <a:extLst>
              <a:ext uri="{FF2B5EF4-FFF2-40B4-BE49-F238E27FC236}">
                <a16:creationId xmlns:a16="http://schemas.microsoft.com/office/drawing/2014/main" id="{39F8A999-A9AC-4969-983B-AEFAE83D05FC}"/>
              </a:ext>
            </a:extLst>
          </p:cNvPr>
          <p:cNvSpPr/>
          <p:nvPr/>
        </p:nvSpPr>
        <p:spPr>
          <a:xfrm>
            <a:off x="2836507" y="443369"/>
            <a:ext cx="9318171" cy="75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5769DE-2A5D-4AD6-AA5B-A4CCB6BA4112}"/>
              </a:ext>
            </a:extLst>
          </p:cNvPr>
          <p:cNvSpPr txBox="1"/>
          <p:nvPr/>
        </p:nvSpPr>
        <p:spPr>
          <a:xfrm>
            <a:off x="1788000" y="3059668"/>
            <a:ext cx="8466293" cy="1323439"/>
          </a:xfrm>
          <a:prstGeom prst="rect">
            <a:avLst/>
          </a:prstGeom>
          <a:noFill/>
        </p:spPr>
        <p:txBody>
          <a:bodyPr wrap="none" rtlCol="0">
            <a:spAutoFit/>
          </a:bodyPr>
          <a:lstStyle/>
          <a:p>
            <a:pPr algn="ctr">
              <a:spcBef>
                <a:spcPct val="0"/>
              </a:spcBef>
              <a:buNone/>
            </a:pPr>
            <a:r>
              <a:rPr lang="id-ID" sz="4000" dirty="0"/>
              <a:t>SESI 1 </a:t>
            </a:r>
          </a:p>
          <a:p>
            <a:pPr algn="ctr">
              <a:spcBef>
                <a:spcPct val="0"/>
              </a:spcBef>
              <a:buNone/>
            </a:pPr>
            <a:r>
              <a:rPr lang="id-ID" sz="4000" dirty="0"/>
              <a:t>Pendahuluan Rekayasa Perangkat Lunak</a:t>
            </a:r>
            <a:endParaRPr lang="id-ID" altLang="en-US" sz="54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2097649925"/>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3" name="whoosh.wav"/>
          </p:stSnd>
        </p:sndAc>
      </p:transition>
    </mc:Choice>
    <mc:Fallback xmlns="">
      <p:transition spd="slow">
        <p:blinds dir="vert"/>
        <p:sndAc>
          <p:stSnd>
            <p:snd r:embed="rId9"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Beberapa aliran halaman web</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1.	Struktur linier</a:t>
            </a:r>
          </a:p>
          <a:p>
            <a:r>
              <a:rPr lang="id-ID" dirty="0"/>
              <a:t>2.	Struktur </a:t>
            </a:r>
            <a:r>
              <a:rPr lang="id-ID" dirty="0" err="1"/>
              <a:t>grid</a:t>
            </a:r>
            <a:endParaRPr lang="id-ID" dirty="0"/>
          </a:p>
          <a:p>
            <a:r>
              <a:rPr lang="id-ID" dirty="0"/>
              <a:t>3.	Struktur </a:t>
            </a:r>
            <a:r>
              <a:rPr lang="id-ID" dirty="0" err="1"/>
              <a:t>hirarki</a:t>
            </a:r>
            <a:endParaRPr lang="id-ID" dirty="0"/>
          </a:p>
          <a:p>
            <a:r>
              <a:rPr lang="id-ID" dirty="0"/>
              <a:t>4.	Struktur jaringan</a:t>
            </a:r>
          </a:p>
        </p:txBody>
      </p:sp>
    </p:spTree>
    <p:extLst>
      <p:ext uri="{BB962C8B-B14F-4D97-AF65-F5344CB8AC3E}">
        <p14:creationId xmlns:p14="http://schemas.microsoft.com/office/powerpoint/2010/main" val="3630278751"/>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Proses Rekayasa Perangkat Lunak</a:t>
            </a:r>
          </a:p>
        </p:txBody>
      </p:sp>
      <p:pic>
        <p:nvPicPr>
          <p:cNvPr id="5" name="Picture 4">
            <a:extLst>
              <a:ext uri="{FF2B5EF4-FFF2-40B4-BE49-F238E27FC236}">
                <a16:creationId xmlns:a16="http://schemas.microsoft.com/office/drawing/2014/main" id="{0A1D5278-D6C6-4328-BDA1-CDE0419CA7D6}"/>
              </a:ext>
            </a:extLst>
          </p:cNvPr>
          <p:cNvPicPr>
            <a:picLocks noChangeAspect="1"/>
          </p:cNvPicPr>
          <p:nvPr/>
        </p:nvPicPr>
        <p:blipFill>
          <a:blip r:embed="rId3"/>
          <a:stretch>
            <a:fillRect/>
          </a:stretch>
        </p:blipFill>
        <p:spPr>
          <a:xfrm>
            <a:off x="3456321" y="1325218"/>
            <a:ext cx="5279357" cy="4496294"/>
          </a:xfrm>
          <a:prstGeom prst="rect">
            <a:avLst/>
          </a:prstGeom>
        </p:spPr>
      </p:pic>
    </p:spTree>
    <p:extLst>
      <p:ext uri="{BB962C8B-B14F-4D97-AF65-F5344CB8AC3E}">
        <p14:creationId xmlns:p14="http://schemas.microsoft.com/office/powerpoint/2010/main" val="2166366366"/>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Proses Rekayasa Perangkat Lunak</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Proses perangkat lunak (</a:t>
            </a:r>
            <a:r>
              <a:rPr lang="id-ID" dirty="0" err="1"/>
              <a:t>software</a:t>
            </a:r>
            <a:r>
              <a:rPr lang="id-ID" dirty="0"/>
              <a:t> </a:t>
            </a:r>
            <a:r>
              <a:rPr lang="id-ID" dirty="0" err="1"/>
              <a:t>process</a:t>
            </a:r>
            <a:r>
              <a:rPr lang="id-ID" dirty="0"/>
              <a:t>) adalah sekumpulan aktivitas yang memiliki tujuan untuk mengembangkan atau mengubah perangkat lunak. Secara umum proses perangkat lunak terdiri dari:</a:t>
            </a:r>
          </a:p>
          <a:p>
            <a:r>
              <a:rPr lang="id-ID" dirty="0"/>
              <a:t>1.	Pengumpulan Spesifikasi (</a:t>
            </a:r>
            <a:r>
              <a:rPr lang="id-ID" dirty="0" err="1"/>
              <a:t>Specification</a:t>
            </a:r>
            <a:r>
              <a:rPr lang="id-ID" dirty="0"/>
              <a:t>)</a:t>
            </a:r>
          </a:p>
          <a:p>
            <a:r>
              <a:rPr lang="id-ID" dirty="0"/>
              <a:t>2.	Pengembangan (Development)</a:t>
            </a:r>
          </a:p>
          <a:p>
            <a:r>
              <a:rPr lang="id-ID" dirty="0"/>
              <a:t>3.	Validasi (</a:t>
            </a:r>
            <a:r>
              <a:rPr lang="id-ID" dirty="0" err="1"/>
              <a:t>Validation</a:t>
            </a:r>
            <a:r>
              <a:rPr lang="id-ID" dirty="0"/>
              <a:t>)</a:t>
            </a:r>
          </a:p>
          <a:p>
            <a:r>
              <a:rPr lang="id-ID" dirty="0"/>
              <a:t>4.	Evolusi (</a:t>
            </a:r>
            <a:r>
              <a:rPr lang="id-ID" dirty="0" err="1"/>
              <a:t>Evolution</a:t>
            </a:r>
            <a:r>
              <a:rPr lang="id-ID" dirty="0"/>
              <a:t>)</a:t>
            </a:r>
          </a:p>
        </p:txBody>
      </p:sp>
    </p:spTree>
    <p:extLst>
      <p:ext uri="{BB962C8B-B14F-4D97-AF65-F5344CB8AC3E}">
        <p14:creationId xmlns:p14="http://schemas.microsoft.com/office/powerpoint/2010/main" val="60276405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Konversi Perangkat Lunak</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1.	konversi paralel</a:t>
            </a:r>
          </a:p>
          <a:p>
            <a:r>
              <a:rPr lang="id-ID" dirty="0"/>
              <a:t>2.	konversi langsung</a:t>
            </a:r>
          </a:p>
          <a:p>
            <a:r>
              <a:rPr lang="id-ID" dirty="0"/>
              <a:t>3.	konversi per fase</a:t>
            </a:r>
          </a:p>
          <a:p>
            <a:r>
              <a:rPr lang="id-ID" dirty="0"/>
              <a:t>4.	konversi pilot atau </a:t>
            </a:r>
            <a:r>
              <a:rPr lang="id-ID" dirty="0" err="1"/>
              <a:t>single</a:t>
            </a:r>
            <a:r>
              <a:rPr lang="id-ID" dirty="0"/>
              <a:t> </a:t>
            </a:r>
            <a:r>
              <a:rPr lang="id-ID" dirty="0" err="1"/>
              <a:t>location</a:t>
            </a:r>
            <a:endParaRPr lang="id-ID" dirty="0"/>
          </a:p>
        </p:txBody>
      </p:sp>
    </p:spTree>
    <p:extLst>
      <p:ext uri="{BB962C8B-B14F-4D97-AF65-F5344CB8AC3E}">
        <p14:creationId xmlns:p14="http://schemas.microsoft.com/office/powerpoint/2010/main" val="276867088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lstStyle/>
          <a:p>
            <a:r>
              <a:rPr lang="id-ID" dirty="0"/>
              <a:t> </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a:bodyPr>
          <a:lstStyle/>
          <a:p>
            <a:pPr marL="0" indent="0" algn="ctr">
              <a:buNone/>
            </a:pPr>
            <a:r>
              <a:rPr lang="id-ID" sz="6000" dirty="0"/>
              <a:t> Terima kasih</a:t>
            </a:r>
          </a:p>
        </p:txBody>
      </p:sp>
    </p:spTree>
    <p:extLst>
      <p:ext uri="{BB962C8B-B14F-4D97-AF65-F5344CB8AC3E}">
        <p14:creationId xmlns:p14="http://schemas.microsoft.com/office/powerpoint/2010/main" val="1884983817"/>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Perangkat Lunak</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Perangkat lunak (</a:t>
            </a:r>
            <a:r>
              <a:rPr lang="id-ID" dirty="0" err="1"/>
              <a:t>software</a:t>
            </a:r>
            <a:r>
              <a:rPr lang="id-ID" dirty="0"/>
              <a:t>) dari sudut pandang rekayasa perangkat lunak adalah program komputer yang terasosiasi dengan dokumentasi perangkat lunak seperti dokumentasi kebutuhan, model desain, cara penggunaan (</a:t>
            </a:r>
            <a:r>
              <a:rPr lang="id-ID" dirty="0" err="1"/>
              <a:t>user</a:t>
            </a:r>
            <a:r>
              <a:rPr lang="id-ID" dirty="0"/>
              <a:t> manual), dokumen teknis, maupun dokumen lainnya yang dapat mendukung program komputer untuk terus digunakan maupun dikembangkan</a:t>
            </a:r>
          </a:p>
        </p:txBody>
      </p:sp>
      <p:pic>
        <p:nvPicPr>
          <p:cNvPr id="8" name="Picture 7">
            <a:extLst>
              <a:ext uri="{FF2B5EF4-FFF2-40B4-BE49-F238E27FC236}">
                <a16:creationId xmlns:a16="http://schemas.microsoft.com/office/drawing/2014/main" id="{1146B0A7-83D7-4E19-A012-E48DA7DBDAAC}"/>
              </a:ext>
            </a:extLst>
          </p:cNvPr>
          <p:cNvPicPr>
            <a:picLocks noChangeAspect="1"/>
          </p:cNvPicPr>
          <p:nvPr/>
        </p:nvPicPr>
        <p:blipFill>
          <a:blip r:embed="rId3"/>
          <a:stretch>
            <a:fillRect/>
          </a:stretch>
        </p:blipFill>
        <p:spPr>
          <a:xfrm>
            <a:off x="6685547" y="3800820"/>
            <a:ext cx="5029200" cy="2876550"/>
          </a:xfrm>
          <a:prstGeom prst="rect">
            <a:avLst/>
          </a:prstGeom>
        </p:spPr>
      </p:pic>
    </p:spTree>
    <p:extLst>
      <p:ext uri="{BB962C8B-B14F-4D97-AF65-F5344CB8AC3E}">
        <p14:creationId xmlns:p14="http://schemas.microsoft.com/office/powerpoint/2010/main" val="116944977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4" name="whoo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pic>
        <p:nvPicPr>
          <p:cNvPr id="5" name="Picture 4">
            <a:extLst>
              <a:ext uri="{FF2B5EF4-FFF2-40B4-BE49-F238E27FC236}">
                <a16:creationId xmlns:a16="http://schemas.microsoft.com/office/drawing/2014/main" id="{C3906D74-337C-446E-BE72-587A7DA6D049}"/>
              </a:ext>
            </a:extLst>
          </p:cNvPr>
          <p:cNvPicPr>
            <a:picLocks noChangeAspect="1"/>
          </p:cNvPicPr>
          <p:nvPr/>
        </p:nvPicPr>
        <p:blipFill>
          <a:blip r:embed="rId3"/>
          <a:stretch>
            <a:fillRect/>
          </a:stretch>
        </p:blipFill>
        <p:spPr>
          <a:xfrm>
            <a:off x="2241633" y="1325218"/>
            <a:ext cx="5949369" cy="4737685"/>
          </a:xfrm>
          <a:prstGeom prst="rect">
            <a:avLst/>
          </a:prstGeom>
        </p:spPr>
      </p:pic>
    </p:spTree>
    <p:extLst>
      <p:ext uri="{BB962C8B-B14F-4D97-AF65-F5344CB8AC3E}">
        <p14:creationId xmlns:p14="http://schemas.microsoft.com/office/powerpoint/2010/main" val="821231012"/>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pic>
        <p:nvPicPr>
          <p:cNvPr id="5" name="Content Placeholder 4">
            <a:extLst>
              <a:ext uri="{FF2B5EF4-FFF2-40B4-BE49-F238E27FC236}">
                <a16:creationId xmlns:a16="http://schemas.microsoft.com/office/drawing/2014/main" id="{50E2DF2C-7FA9-4963-86EF-C95F253B21C9}"/>
              </a:ext>
            </a:extLst>
          </p:cNvPr>
          <p:cNvPicPr>
            <a:picLocks noGrp="1" noChangeAspect="1"/>
          </p:cNvPicPr>
          <p:nvPr>
            <p:ph idx="1"/>
          </p:nvPr>
        </p:nvPicPr>
        <p:blipFill>
          <a:blip r:embed="rId3"/>
          <a:stretch>
            <a:fillRect/>
          </a:stretch>
        </p:blipFill>
        <p:spPr>
          <a:xfrm>
            <a:off x="3206949" y="1276359"/>
            <a:ext cx="5778102" cy="5216515"/>
          </a:xfrm>
        </p:spPr>
      </p:pic>
    </p:spTree>
    <p:extLst>
      <p:ext uri="{BB962C8B-B14F-4D97-AF65-F5344CB8AC3E}">
        <p14:creationId xmlns:p14="http://schemas.microsoft.com/office/powerpoint/2010/main" val="2601581852"/>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Karakter perangkat lunak</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1. Perangkat lunak dibangun dengan rekayasa (</a:t>
            </a:r>
            <a:r>
              <a:rPr lang="id-ID" dirty="0" err="1"/>
              <a:t>software</a:t>
            </a:r>
            <a:r>
              <a:rPr lang="id-ID" dirty="0"/>
              <a:t> </a:t>
            </a:r>
            <a:r>
              <a:rPr lang="id-ID" dirty="0" err="1"/>
              <a:t>engineering</a:t>
            </a:r>
            <a:r>
              <a:rPr lang="id-ID" dirty="0"/>
              <a:t>) bukan diproduksi secara manufaktur atau pabrikan.</a:t>
            </a:r>
          </a:p>
          <a:p>
            <a:r>
              <a:rPr lang="id-ID" dirty="0"/>
              <a:t>2. Perangkat lunak tidak pernah usang (“</a:t>
            </a:r>
            <a:r>
              <a:rPr lang="id-ID" dirty="0" err="1"/>
              <a:t>wear</a:t>
            </a:r>
            <a:r>
              <a:rPr lang="id-ID" dirty="0"/>
              <a:t> </a:t>
            </a:r>
            <a:r>
              <a:rPr lang="id-ID" dirty="0" err="1"/>
              <a:t>out</a:t>
            </a:r>
            <a:r>
              <a:rPr lang="id-ID" dirty="0"/>
              <a:t>”) karena kecacatan dalam perangkat lunak dapat diperbaiki.</a:t>
            </a:r>
          </a:p>
          <a:p>
            <a:r>
              <a:rPr lang="id-ID" dirty="0"/>
              <a:t>3. Barang produksi pabrikan biasanya komponen barunya akan terus diproduksi, sedangkan perangkat lunak biasanya terus diperbaiki seiring bertambahnya kebutuhan.</a:t>
            </a:r>
          </a:p>
          <a:p>
            <a:endParaRPr lang="id-ID" dirty="0"/>
          </a:p>
        </p:txBody>
      </p:sp>
    </p:spTree>
    <p:extLst>
      <p:ext uri="{BB962C8B-B14F-4D97-AF65-F5344CB8AC3E}">
        <p14:creationId xmlns:p14="http://schemas.microsoft.com/office/powerpoint/2010/main" val="182736334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Aplikasi dari perangkat lunak</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sz="1800" dirty="0">
                <a:effectLst/>
                <a:latin typeface="Times New Roman" panose="02020603050405020304" pitchFamily="18" charset="0"/>
                <a:ea typeface="Times New Roman" panose="02020603050405020304" pitchFamily="18" charset="0"/>
              </a:rPr>
              <a:t>Perangkat lunak sistem (</a:t>
            </a:r>
            <a:r>
              <a:rPr lang="id-ID" sz="1800" i="1" dirty="0" err="1">
                <a:effectLst/>
                <a:latin typeface="Times New Roman" panose="02020603050405020304" pitchFamily="18" charset="0"/>
                <a:ea typeface="Times New Roman" panose="02020603050405020304" pitchFamily="18" charset="0"/>
              </a:rPr>
              <a:t>system</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waktu nyata (</a:t>
            </a:r>
            <a:r>
              <a:rPr lang="id-ID" sz="1800" i="1" dirty="0">
                <a:effectLst/>
                <a:latin typeface="Times New Roman" panose="02020603050405020304" pitchFamily="18" charset="0"/>
                <a:ea typeface="Times New Roman" panose="02020603050405020304" pitchFamily="18" charset="0"/>
              </a:rPr>
              <a:t>real-</a:t>
            </a:r>
            <a:r>
              <a:rPr lang="id-ID" sz="1800" i="1" dirty="0" err="1">
                <a:effectLst/>
                <a:latin typeface="Times New Roman" panose="02020603050405020304" pitchFamily="18" charset="0"/>
                <a:ea typeface="Times New Roman" panose="02020603050405020304" pitchFamily="18" charset="0"/>
              </a:rPr>
              <a:t>time</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bisnis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business</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untuk keperluan rekayasa dan keilmuan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engineering</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and</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scientific</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tambahan untuk membantu mengerjakan suatu fungsi dari perangkat lunak yang lainnya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embedded</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komputer personal (</a:t>
            </a:r>
            <a:r>
              <a:rPr lang="id-ID" sz="1800" i="1" dirty="0">
                <a:effectLst/>
                <a:latin typeface="Times New Roman" panose="02020603050405020304" pitchFamily="18" charset="0"/>
                <a:ea typeface="Times New Roman" panose="02020603050405020304" pitchFamily="18" charset="0"/>
              </a:rPr>
              <a:t>personal </a:t>
            </a:r>
            <a:r>
              <a:rPr lang="id-ID" sz="1800" i="1" dirty="0" err="1">
                <a:effectLst/>
                <a:latin typeface="Times New Roman" panose="02020603050405020304" pitchFamily="18" charset="0"/>
                <a:ea typeface="Times New Roman" panose="02020603050405020304" pitchFamily="18" charset="0"/>
              </a:rPr>
              <a:t>computer</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berbasis web (</a:t>
            </a:r>
            <a:r>
              <a:rPr lang="id-ID" sz="1800" i="1" dirty="0">
                <a:effectLst/>
                <a:latin typeface="Times New Roman" panose="02020603050405020304" pitchFamily="18" charset="0"/>
                <a:ea typeface="Times New Roman" panose="02020603050405020304" pitchFamily="18" charset="0"/>
              </a:rPr>
              <a:t>web </a:t>
            </a:r>
            <a:r>
              <a:rPr lang="id-ID" sz="1800" i="1" dirty="0" err="1">
                <a:effectLst/>
                <a:latin typeface="Times New Roman" panose="02020603050405020304" pitchFamily="18" charset="0"/>
                <a:ea typeface="Times New Roman" panose="02020603050405020304" pitchFamily="18" charset="0"/>
              </a:rPr>
              <a:t>based</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id-ID" sz="1800" dirty="0">
                <a:effectLst/>
                <a:latin typeface="Times New Roman" panose="02020603050405020304" pitchFamily="18" charset="0"/>
                <a:ea typeface="Times New Roman" panose="02020603050405020304" pitchFamily="18" charset="0"/>
              </a:rPr>
              <a:t>Perangkat lunak berinteligensia buatan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artificial</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intelligence</a:t>
            </a:r>
            <a:r>
              <a:rPr lang="id-ID" sz="1800" i="1" dirty="0">
                <a:effectLst/>
                <a:latin typeface="Times New Roman" panose="02020603050405020304" pitchFamily="18" charset="0"/>
                <a:ea typeface="Times New Roman" panose="02020603050405020304" pitchFamily="18" charset="0"/>
              </a:rPr>
              <a:t> </a:t>
            </a:r>
            <a:r>
              <a:rPr lang="id-ID" sz="1800" i="1" dirty="0" err="1">
                <a:effectLst/>
                <a:latin typeface="Times New Roman" panose="02020603050405020304" pitchFamily="18" charset="0"/>
                <a:ea typeface="Times New Roman" panose="02020603050405020304" pitchFamily="18" charset="0"/>
              </a:rPr>
              <a:t>software</a:t>
            </a:r>
            <a:r>
              <a:rPr lang="id-ID"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id-ID" dirty="0"/>
          </a:p>
        </p:txBody>
      </p:sp>
    </p:spTree>
    <p:extLst>
      <p:ext uri="{BB962C8B-B14F-4D97-AF65-F5344CB8AC3E}">
        <p14:creationId xmlns:p14="http://schemas.microsoft.com/office/powerpoint/2010/main" val="251610955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Produk perangkat lunak </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Produk generik</a:t>
            </a:r>
            <a:endParaRPr lang="en-US" sz="18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tabLst>
                <a:tab pos="4711700" algn="r"/>
              </a:tabLst>
            </a:pPr>
            <a:r>
              <a:rPr lang="id-ID" sz="1800" dirty="0">
                <a:effectLst/>
                <a:latin typeface="Times New Roman" panose="02020603050405020304" pitchFamily="18" charset="0"/>
                <a:ea typeface="Times New Roman" panose="02020603050405020304" pitchFamily="18" charset="0"/>
              </a:rPr>
              <a:t>produk perangkat lunak yang dibuat oleh pengembang perangkat lunak untuk dijual atau dipopulerkan </a:t>
            </a:r>
            <a:r>
              <a:rPr lang="id-ID" sz="1800" i="1" dirty="0">
                <a:effectLst/>
                <a:latin typeface="Times New Roman" panose="02020603050405020304" pitchFamily="18" charset="0"/>
                <a:ea typeface="Times New Roman" panose="02020603050405020304" pitchFamily="18" charset="0"/>
              </a:rPr>
              <a:t>(open </a:t>
            </a:r>
            <a:r>
              <a:rPr lang="id-ID" sz="1800" i="1" dirty="0" err="1">
                <a:effectLst/>
                <a:latin typeface="Times New Roman" panose="02020603050405020304" pitchFamily="18" charset="0"/>
                <a:ea typeface="Times New Roman" panose="02020603050405020304" pitchFamily="18" charset="0"/>
              </a:rPr>
              <a:t>source</a:t>
            </a:r>
            <a:r>
              <a:rPr lang="id-ID" sz="1800" i="1" dirty="0">
                <a:effectLst/>
                <a:latin typeface="Times New Roman" panose="02020603050405020304" pitchFamily="18" charset="0"/>
                <a:ea typeface="Times New Roman" panose="02020603050405020304" pitchFamily="18" charset="0"/>
              </a:rPr>
              <a:t>)</a:t>
            </a:r>
            <a:r>
              <a:rPr lang="id-ID" sz="1800" dirty="0">
                <a:effectLst/>
                <a:latin typeface="Times New Roman" panose="02020603050405020304" pitchFamily="18" charset="0"/>
                <a:ea typeface="Times New Roman" panose="02020603050405020304" pitchFamily="18" charset="0"/>
              </a:rPr>
              <a:t> tanpa ada yang memesan terlebih dahulu, perangkat lunak yang termasuk dalam produk generik misalnya perangkat lunak sistem operasi, perangkat lunak pendukung perkantoran untuk membuat dokumen, </a:t>
            </a:r>
            <a:r>
              <a:rPr lang="id-ID" sz="1800" i="1" dirty="0" err="1">
                <a:effectLst/>
                <a:latin typeface="Times New Roman" panose="02020603050405020304" pitchFamily="18" charset="0"/>
                <a:ea typeface="Times New Roman" panose="02020603050405020304" pitchFamily="18" charset="0"/>
              </a:rPr>
              <a:t>slide</a:t>
            </a:r>
            <a:r>
              <a:rPr lang="id-ID" sz="1800" i="1"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presentasi, atau perhitungan dalam bentuk </a:t>
            </a:r>
            <a:r>
              <a:rPr lang="id-ID" sz="1800" i="1" dirty="0" err="1">
                <a:effectLst/>
                <a:latin typeface="Times New Roman" panose="02020603050405020304" pitchFamily="18" charset="0"/>
                <a:ea typeface="Times New Roman" panose="02020603050405020304" pitchFamily="18" charset="0"/>
              </a:rPr>
              <a:t>papersheet</a:t>
            </a:r>
            <a:r>
              <a:rPr lang="id-ID" sz="1800" dirty="0">
                <a:effectLst/>
                <a:latin typeface="Times New Roman" panose="02020603050405020304" pitchFamily="18" charset="0"/>
                <a:ea typeface="Times New Roman" panose="02020603050405020304" pitchFamily="18" charset="0"/>
              </a:rPr>
              <a:t> dan lain sebagainya.</a:t>
            </a:r>
            <a:endParaRPr lang="en-US" sz="18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tabLst>
                <a:tab pos="4711700" algn="r"/>
              </a:tabLst>
            </a:pPr>
            <a:r>
              <a:rPr lang="id-ID"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Produk pemesanan</a:t>
            </a:r>
            <a:endParaRPr lang="en-US" sz="18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tabLst>
                <a:tab pos="4711700" algn="r"/>
              </a:tabLst>
            </a:pPr>
            <a:r>
              <a:rPr lang="id-ID" sz="1800" dirty="0">
                <a:effectLst/>
                <a:latin typeface="Times New Roman" panose="02020603050405020304" pitchFamily="18" charset="0"/>
                <a:ea typeface="Times New Roman" panose="02020603050405020304" pitchFamily="18" charset="0"/>
              </a:rPr>
              <a:t>produk perangkat lunak yang dibuat karena ada pelanggan yang melakukan pemesanan, misalnya sebuah instansi memerlukan perangkat lunak untuk memenuhi proses bisnis yang terjadi di instansinya, maka instansi itu akan bekerja sama dengan pengembang untuk membuat perangkat lunak yang diinginkan.</a:t>
            </a:r>
            <a:endParaRPr lang="en-US" sz="1800" dirty="0">
              <a:effectLst/>
              <a:latin typeface="Times New Roman" panose="02020603050405020304" pitchFamily="18" charset="0"/>
              <a:ea typeface="Times New Roman" panose="02020603050405020304" pitchFamily="18" charset="0"/>
            </a:endParaRPr>
          </a:p>
          <a:p>
            <a:endParaRPr lang="id-ID" dirty="0"/>
          </a:p>
        </p:txBody>
      </p:sp>
    </p:spTree>
    <p:extLst>
      <p:ext uri="{BB962C8B-B14F-4D97-AF65-F5344CB8AC3E}">
        <p14:creationId xmlns:p14="http://schemas.microsoft.com/office/powerpoint/2010/main" val="2454998294"/>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Rekayasa Perangkat Lunak</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pPr marL="0" marR="0" indent="0" algn="just">
              <a:lnSpc>
                <a:spcPct val="115000"/>
              </a:lnSpc>
              <a:spcBef>
                <a:spcPts val="0"/>
              </a:spcBef>
              <a:spcAft>
                <a:spcPts val="0"/>
              </a:spcAft>
              <a:buNone/>
              <a:tabLst>
                <a:tab pos="4711700" algn="r"/>
              </a:tabLst>
            </a:pPr>
            <a:r>
              <a:rPr lang="id-ID" sz="1800" dirty="0">
                <a:effectLst/>
                <a:latin typeface="Times New Roman" panose="02020603050405020304" pitchFamily="18" charset="0"/>
                <a:ea typeface="Times New Roman" panose="02020603050405020304" pitchFamily="18" charset="0"/>
              </a:rPr>
              <a:t>Rekayasa perangkat lunak lebih fokus pada bagaimana membuat perangkat lunak yang memenuhi kriteria berikut: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dapat terus dipelihara setelah perangkat lunak selesai dibuat seiring berkembangnya teknologi dan lingkungan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maintainability</a:t>
            </a:r>
            <a:r>
              <a:rPr lang="id-ID"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dapat diandalkan dengan proses bisnis yang dijalankan dan perubahan yang terjadi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dependability</a:t>
            </a:r>
            <a:r>
              <a:rPr lang="id-ID" sz="1800" dirty="0">
                <a:effectLst/>
                <a:latin typeface="Times New Roman" panose="02020603050405020304" pitchFamily="18" charset="0"/>
                <a:ea typeface="Times New Roman" panose="02020603050405020304" pitchFamily="18" charset="0"/>
              </a:rPr>
              <a:t> dan </a:t>
            </a:r>
            <a:r>
              <a:rPr lang="id-ID" sz="1800" i="1" dirty="0" err="1">
                <a:effectLst/>
                <a:latin typeface="Times New Roman" panose="02020603050405020304" pitchFamily="18" charset="0"/>
                <a:ea typeface="Times New Roman" panose="02020603050405020304" pitchFamily="18" charset="0"/>
              </a:rPr>
              <a:t>robust</a:t>
            </a:r>
            <a:r>
              <a:rPr lang="id-ID"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efisien dari segi sumber daya dan penggunaan;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kemampuan untuk dipakai sesuai dengan kebutuhan (</a:t>
            </a:r>
            <a:r>
              <a:rPr lang="id-ID" sz="1800" i="1" dirty="0" err="1">
                <a:effectLst/>
                <a:latin typeface="Times New Roman" panose="02020603050405020304" pitchFamily="18" charset="0"/>
                <a:ea typeface="Times New Roman" panose="02020603050405020304" pitchFamily="18" charset="0"/>
              </a:rPr>
              <a:t>usability</a:t>
            </a:r>
            <a:r>
              <a:rPr lang="id-ID"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id-ID" dirty="0"/>
          </a:p>
        </p:txBody>
      </p:sp>
    </p:spTree>
    <p:extLst>
      <p:ext uri="{BB962C8B-B14F-4D97-AF65-F5344CB8AC3E}">
        <p14:creationId xmlns:p14="http://schemas.microsoft.com/office/powerpoint/2010/main" val="3858492411"/>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pPr marL="0" indent="0">
              <a:buNone/>
            </a:pPr>
            <a:r>
              <a:rPr lang="id-ID" sz="1800" dirty="0">
                <a:effectLst/>
                <a:latin typeface="Times New Roman" panose="02020603050405020304" pitchFamily="18" charset="0"/>
                <a:ea typeface="Times New Roman" panose="02020603050405020304" pitchFamily="18" charset="0"/>
              </a:rPr>
              <a:t>Tantangan yang dihadapi dari proses rekayasa perangkat lunak adalah sebagai berikut: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tantangan warisan dimana perangkat lunak dikembangkan selama bertahun-tahun oleh orang-orang yang berbeda, hal ini dapat menyebabkan </a:t>
            </a:r>
            <a:r>
              <a:rPr lang="id-ID" sz="1800" dirty="0" err="1">
                <a:effectLst/>
                <a:latin typeface="Times New Roman" panose="02020603050405020304" pitchFamily="18" charset="0"/>
                <a:ea typeface="Times New Roman" panose="02020603050405020304" pitchFamily="18" charset="0"/>
              </a:rPr>
              <a:t>ketidakpahaman</a:t>
            </a:r>
            <a:r>
              <a:rPr lang="id-ID" sz="1800" dirty="0">
                <a:effectLst/>
                <a:latin typeface="Times New Roman" panose="02020603050405020304" pitchFamily="18" charset="0"/>
                <a:ea typeface="Times New Roman" panose="02020603050405020304" pitchFamily="18" charset="0"/>
              </a:rPr>
              <a:t> atau perubahan tujuan pembuatan perangkat lunak;</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tantangan heterogenitas dimana perangkat lunak harus dapat beradaptasi dengan teknologi yang terus berkembang dengan semakin luasnya lingkungan distribusi perangkat lunak;</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457200" algn="l"/>
                <a:tab pos="4711700" algn="r"/>
              </a:tabLst>
            </a:pPr>
            <a:r>
              <a:rPr lang="id-ID" sz="1800" dirty="0">
                <a:effectLst/>
                <a:latin typeface="Times New Roman" panose="02020603050405020304" pitchFamily="18" charset="0"/>
                <a:ea typeface="Times New Roman" panose="02020603050405020304" pitchFamily="18" charset="0"/>
              </a:rPr>
              <a:t>tantangan pengiriman dimana perangkat lunak dengan sekala besar dan kompleks sekalipun dapat sampai ke tangan pelanggan </a:t>
            </a:r>
            <a:r>
              <a:rPr lang="id-ID" sz="1800" i="1" dirty="0">
                <a:effectLst/>
                <a:latin typeface="Times New Roman" panose="02020603050405020304" pitchFamily="18" charset="0"/>
                <a:ea typeface="Times New Roman" panose="02020603050405020304" pitchFamily="18" charset="0"/>
              </a:rPr>
              <a:t>(</a:t>
            </a:r>
            <a:r>
              <a:rPr lang="id-ID" sz="1800" i="1" dirty="0" err="1">
                <a:effectLst/>
                <a:latin typeface="Times New Roman" panose="02020603050405020304" pitchFamily="18" charset="0"/>
                <a:ea typeface="Times New Roman" panose="02020603050405020304" pitchFamily="18" charset="0"/>
              </a:rPr>
              <a:t>customer</a:t>
            </a:r>
            <a:r>
              <a:rPr lang="id-ID" sz="1800" i="1" dirty="0">
                <a:effectLst/>
                <a:latin typeface="Times New Roman" panose="02020603050405020304" pitchFamily="18" charset="0"/>
                <a:ea typeface="Times New Roman" panose="02020603050405020304" pitchFamily="18" charset="0"/>
              </a:rPr>
              <a:t>)</a:t>
            </a:r>
            <a:r>
              <a:rPr lang="id-ID" sz="1800" dirty="0">
                <a:effectLst/>
                <a:latin typeface="Times New Roman" panose="02020603050405020304" pitchFamily="18" charset="0"/>
                <a:ea typeface="Times New Roman" panose="02020603050405020304" pitchFamily="18" charset="0"/>
              </a:rPr>
              <a:t> atau </a:t>
            </a:r>
            <a:r>
              <a:rPr lang="id-ID" sz="1800" i="1" dirty="0" err="1">
                <a:effectLst/>
                <a:latin typeface="Times New Roman" panose="02020603050405020304" pitchFamily="18" charset="0"/>
                <a:ea typeface="Times New Roman" panose="02020603050405020304" pitchFamily="18" charset="0"/>
              </a:rPr>
              <a:t>user</a:t>
            </a:r>
            <a:r>
              <a:rPr lang="id-ID" sz="1800" i="1"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dengan cepat dan kualitas tetap terjaga.</a:t>
            </a:r>
            <a:endParaRPr lang="en-US" sz="1800" dirty="0">
              <a:effectLst/>
              <a:latin typeface="Times New Roman" panose="02020603050405020304" pitchFamily="18" charset="0"/>
              <a:ea typeface="Times New Roman" panose="02020603050405020304" pitchFamily="18" charset="0"/>
            </a:endParaRPr>
          </a:p>
          <a:p>
            <a:endParaRPr lang="id-ID" dirty="0"/>
          </a:p>
        </p:txBody>
      </p:sp>
    </p:spTree>
    <p:extLst>
      <p:ext uri="{BB962C8B-B14F-4D97-AF65-F5344CB8AC3E}">
        <p14:creationId xmlns:p14="http://schemas.microsoft.com/office/powerpoint/2010/main" val="283924049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2966</TotalTime>
  <Words>597</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Britannic Bold</vt:lpstr>
      <vt:lpstr>Calibri</vt:lpstr>
      <vt:lpstr>Calibri Light</vt:lpstr>
      <vt:lpstr>Century Gothic</vt:lpstr>
      <vt:lpstr>Times New Roman</vt:lpstr>
      <vt:lpstr>Office Theme</vt:lpstr>
      <vt:lpstr>PowerPoint Presentation</vt:lpstr>
      <vt:lpstr>Perangkat Lunak</vt:lpstr>
      <vt:lpstr>PowerPoint Presentation</vt:lpstr>
      <vt:lpstr>PowerPoint Presentation</vt:lpstr>
      <vt:lpstr>Karakter perangkat lunak</vt:lpstr>
      <vt:lpstr>Aplikasi dari perangkat lunak</vt:lpstr>
      <vt:lpstr>Produk perangkat lunak </vt:lpstr>
      <vt:lpstr>Rekayasa Perangkat Lunak</vt:lpstr>
      <vt:lpstr>PowerPoint Presentation</vt:lpstr>
      <vt:lpstr>Beberapa aliran halaman web</vt:lpstr>
      <vt:lpstr>Proses Rekayasa Perangkat Lunak</vt:lpstr>
      <vt:lpstr>Proses Rekayasa Perangkat Lunak</vt:lpstr>
      <vt:lpstr>Konversi Perangkat Lunak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Dian Nurdiana, S.Kom., M.Kom.</cp:lastModifiedBy>
  <cp:revision>183</cp:revision>
  <dcterms:created xsi:type="dcterms:W3CDTF">2018-01-15T03:36:45Z</dcterms:created>
  <dcterms:modified xsi:type="dcterms:W3CDTF">2021-08-12T04:03:51Z</dcterms:modified>
</cp:coreProperties>
</file>