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9" r:id="rId3"/>
    <p:sldId id="277" r:id="rId4"/>
    <p:sldId id="271" r:id="rId5"/>
    <p:sldId id="273" r:id="rId6"/>
    <p:sldId id="274"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B3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4" autoAdjust="0"/>
    <p:restoredTop sz="94630" autoAdjust="0"/>
  </p:normalViewPr>
  <p:slideViewPr>
    <p:cSldViewPr snapToGrid="0">
      <p:cViewPr varScale="1">
        <p:scale>
          <a:sx n="72" d="100"/>
          <a:sy n="72" d="100"/>
        </p:scale>
        <p:origin x="4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AFF502-55E4-40A7-B8B9-019A639A219E}" type="datetimeFigureOut">
              <a:rPr lang="en-US" smtClean="0"/>
              <a:t>8/31/2020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DE070-8B48-4B25-99A3-108D88F9B224}" type="slidenum">
              <a:rPr lang="en-US" smtClean="0"/>
              <a:t>‹#›</a:t>
            </a:fld>
            <a:endParaRPr lang="en-US"/>
          </a:p>
        </p:txBody>
      </p:sp>
    </p:spTree>
    <p:extLst>
      <p:ext uri="{BB962C8B-B14F-4D97-AF65-F5344CB8AC3E}">
        <p14:creationId xmlns:p14="http://schemas.microsoft.com/office/powerpoint/2010/main" val="3118268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Calibri" panose="020F0502020204030204" pitchFamily="34" charset="0"/>
              </a:defRPr>
            </a:lvl1pPr>
            <a:lvl2pPr marL="742950" indent="-285750">
              <a:spcBef>
                <a:spcPct val="30000"/>
              </a:spcBef>
              <a:defRPr sz="1300">
                <a:solidFill>
                  <a:schemeClr val="tx1"/>
                </a:solidFill>
                <a:latin typeface="Calibri" panose="020F0502020204030204" pitchFamily="34" charset="0"/>
              </a:defRPr>
            </a:lvl2pPr>
            <a:lvl3pPr marL="1143000" indent="-228600">
              <a:spcBef>
                <a:spcPct val="30000"/>
              </a:spcBef>
              <a:defRPr sz="1300">
                <a:solidFill>
                  <a:schemeClr val="tx1"/>
                </a:solidFill>
                <a:latin typeface="Calibri" panose="020F0502020204030204" pitchFamily="34" charset="0"/>
              </a:defRPr>
            </a:lvl3pPr>
            <a:lvl4pPr marL="1600200" indent="-228600">
              <a:spcBef>
                <a:spcPct val="30000"/>
              </a:spcBef>
              <a:defRPr sz="1300">
                <a:solidFill>
                  <a:schemeClr val="tx1"/>
                </a:solidFill>
                <a:latin typeface="Calibri" panose="020F0502020204030204" pitchFamily="34" charset="0"/>
              </a:defRPr>
            </a:lvl4pPr>
            <a:lvl5pPr marL="2057400" indent="-228600">
              <a:spcBef>
                <a:spcPct val="30000"/>
              </a:spcBef>
              <a:defRPr sz="1300">
                <a:solidFill>
                  <a:schemeClr val="tx1"/>
                </a:solidFill>
                <a:latin typeface="Calibri" panose="020F0502020204030204" pitchFamily="34" charset="0"/>
              </a:defRPr>
            </a:lvl5pPr>
            <a:lvl6pPr marL="2514600" indent="-228600" defTabSz="495300" eaLnBrk="0" fontAlgn="base" hangingPunct="0">
              <a:spcBef>
                <a:spcPct val="30000"/>
              </a:spcBef>
              <a:spcAft>
                <a:spcPct val="0"/>
              </a:spcAft>
              <a:defRPr sz="1300">
                <a:solidFill>
                  <a:schemeClr val="tx1"/>
                </a:solidFill>
                <a:latin typeface="Calibri" panose="020F0502020204030204" pitchFamily="34" charset="0"/>
              </a:defRPr>
            </a:lvl6pPr>
            <a:lvl7pPr marL="2971800" indent="-228600" defTabSz="495300" eaLnBrk="0" fontAlgn="base" hangingPunct="0">
              <a:spcBef>
                <a:spcPct val="30000"/>
              </a:spcBef>
              <a:spcAft>
                <a:spcPct val="0"/>
              </a:spcAft>
              <a:defRPr sz="1300">
                <a:solidFill>
                  <a:schemeClr val="tx1"/>
                </a:solidFill>
                <a:latin typeface="Calibri" panose="020F0502020204030204" pitchFamily="34" charset="0"/>
              </a:defRPr>
            </a:lvl7pPr>
            <a:lvl8pPr marL="3429000" indent="-228600" defTabSz="495300" eaLnBrk="0" fontAlgn="base" hangingPunct="0">
              <a:spcBef>
                <a:spcPct val="30000"/>
              </a:spcBef>
              <a:spcAft>
                <a:spcPct val="0"/>
              </a:spcAft>
              <a:defRPr sz="1300">
                <a:solidFill>
                  <a:schemeClr val="tx1"/>
                </a:solidFill>
                <a:latin typeface="Calibri" panose="020F0502020204030204" pitchFamily="34" charset="0"/>
              </a:defRPr>
            </a:lvl8pPr>
            <a:lvl9pPr marL="3886200" indent="-228600" defTabSz="495300" eaLnBrk="0" fontAlgn="base" hangingPunct="0">
              <a:spcBef>
                <a:spcPct val="30000"/>
              </a:spcBef>
              <a:spcAft>
                <a:spcPct val="0"/>
              </a:spcAft>
              <a:defRPr sz="1300">
                <a:solidFill>
                  <a:schemeClr val="tx1"/>
                </a:solidFill>
                <a:latin typeface="Calibri" panose="020F0502020204030204" pitchFamily="34" charset="0"/>
              </a:defRPr>
            </a:lvl9pPr>
          </a:lstStyle>
          <a:p>
            <a:pPr>
              <a:spcBef>
                <a:spcPct val="0"/>
              </a:spcBef>
            </a:pPr>
            <a:fld id="{B63DD617-6359-4ADA-974D-7CC774EA6C12}" type="slidenum">
              <a:rPr lang="en-US" altLang="en-US" sz="1200" smtClean="0">
                <a:latin typeface="Arial" panose="020B0604020202020204" pitchFamily="34" charset="0"/>
              </a:rPr>
              <a:pPr>
                <a:spcBef>
                  <a:spcPct val="0"/>
                </a:spcBef>
              </a:pPr>
              <a:t>1</a:t>
            </a:fld>
            <a:endParaRPr lang="en-US" altLang="en-US" sz="1200">
              <a:latin typeface="Arial" panose="020B0604020202020204" pitchFamily="34" charset="0"/>
            </a:endParaRPr>
          </a:p>
        </p:txBody>
      </p:sp>
    </p:spTree>
    <p:extLst>
      <p:ext uri="{BB962C8B-B14F-4D97-AF65-F5344CB8AC3E}">
        <p14:creationId xmlns:p14="http://schemas.microsoft.com/office/powerpoint/2010/main" val="3224099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E58004F-299B-411C-9CA5-288D55D0283C}"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3958228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89051856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689565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58004F-299B-411C-9CA5-288D55D0283C}"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28344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58004F-299B-411C-9CA5-288D55D0283C}" type="datetimeFigureOut">
              <a:rPr lang="en-US" smtClean="0"/>
              <a:t>8/31/2020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4232653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E58004F-299B-411C-9CA5-288D55D0283C}"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328865220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58004F-299B-411C-9CA5-288D55D0283C}" type="datetimeFigureOut">
              <a:rPr lang="en-US" smtClean="0"/>
              <a:t>8/31/2020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739843742"/>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E58004F-299B-411C-9CA5-288D55D0283C}" type="datetimeFigureOut">
              <a:rPr lang="en-US" smtClean="0"/>
              <a:t>8/31/2020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23399194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58004F-299B-411C-9CA5-288D55D0283C}" type="datetimeFigureOut">
              <a:rPr lang="en-US" smtClean="0"/>
              <a:t>8/31/2020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9240837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295490834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58004F-299B-411C-9CA5-288D55D0283C}" type="datetimeFigureOut">
              <a:rPr lang="en-US" smtClean="0"/>
              <a:t>8/31/2020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B18D7B-460E-40A3-AA98-7C2642151E3C}" type="slidenum">
              <a:rPr lang="en-US" smtClean="0"/>
              <a:t>‹#›</a:t>
            </a:fld>
            <a:endParaRPr lang="en-US"/>
          </a:p>
        </p:txBody>
      </p:sp>
    </p:spTree>
    <p:extLst>
      <p:ext uri="{BB962C8B-B14F-4D97-AF65-F5344CB8AC3E}">
        <p14:creationId xmlns:p14="http://schemas.microsoft.com/office/powerpoint/2010/main" val="1647694286"/>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1" name="whoosh.wav"/>
          </p:stSnd>
        </p:sndAc>
      </p:transition>
    </mc:Choice>
    <mc:Fallback xmlns="">
      <p:transition spd="slow">
        <p:blinds dir="vert"/>
        <p:sndAc>
          <p:stSnd>
            <p:snd r:embed="rId3" name="whoosh.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audio" Target="../media/audio1.wav"/><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58004F-299B-411C-9CA5-288D55D0283C}" type="datetimeFigureOut">
              <a:rPr lang="en-US" smtClean="0"/>
              <a:t>8/31/2020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18D7B-460E-40A3-AA98-7C2642151E3C}" type="slidenum">
              <a:rPr lang="en-US" smtClean="0"/>
              <a:t>‹#›</a:t>
            </a:fld>
            <a:endParaRPr lang="en-US"/>
          </a:p>
        </p:txBody>
      </p:sp>
    </p:spTree>
    <p:extLst>
      <p:ext uri="{BB962C8B-B14F-4D97-AF65-F5344CB8AC3E}">
        <p14:creationId xmlns:p14="http://schemas.microsoft.com/office/powerpoint/2010/main" val="1261580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600">
        <p:blinds dir="vert"/>
        <p:sndAc>
          <p:stSnd>
            <p:snd r:embed="rId13" name="whoosh.wav"/>
          </p:stSnd>
        </p:sndAc>
      </p:transition>
    </mc:Choice>
    <mc:Fallback xmlns="">
      <p:transition spd="slow">
        <p:blinds dir="vert"/>
        <p:sndAc>
          <p:stSnd>
            <p:snd r:embed="rId15" name="whoosh.wav"/>
          </p:stSnd>
        </p:sndAc>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 Id="rId9"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a:extLst>
              <a:ext uri="{FF2B5EF4-FFF2-40B4-BE49-F238E27FC236}">
                <a16:creationId xmlns:a16="http://schemas.microsoft.com/office/drawing/2014/main" id="{8B2E021C-F2B5-470F-BA90-8F3C01E9B787}"/>
              </a:ext>
            </a:extLst>
          </p:cNvPr>
          <p:cNvSpPr txBox="1">
            <a:spLocks noChangeArrowheads="1"/>
          </p:cNvSpPr>
          <p:nvPr/>
        </p:nvSpPr>
        <p:spPr bwMode="auto">
          <a:xfrm>
            <a:off x="1734894" y="1656396"/>
            <a:ext cx="8572500" cy="89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07" tIns="41454" rIns="82907" bIns="41454">
            <a:spAutoFit/>
          </a:bodyPr>
          <a:lstStyle>
            <a:lvl1pPr>
              <a:spcBef>
                <a:spcPct val="20000"/>
              </a:spcBef>
              <a:buFont typeface="Arial" panose="020B0604020202020204" pitchFamily="34" charset="0"/>
              <a:buChar char="•"/>
              <a:defRPr sz="36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4953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algn="ctr">
              <a:buNone/>
            </a:pPr>
            <a:r>
              <a:rPr lang="id-ID" sz="2400" b="1" dirty="0"/>
              <a:t>MATERI PENGAYAAAN </a:t>
            </a:r>
          </a:p>
          <a:p>
            <a:pPr algn="ctr">
              <a:buNone/>
            </a:pPr>
            <a:r>
              <a:rPr lang="id-ID" sz="2400" b="1" dirty="0"/>
              <a:t>MSIM4201 SISTEM OPERASI</a:t>
            </a:r>
            <a:endParaRPr lang="id-ID" sz="2400" dirty="0">
              <a:effectLst/>
            </a:endParaRPr>
          </a:p>
        </p:txBody>
      </p:sp>
      <p:sp>
        <p:nvSpPr>
          <p:cNvPr id="6" name="TextBox 3">
            <a:extLst>
              <a:ext uri="{FF2B5EF4-FFF2-40B4-BE49-F238E27FC236}">
                <a16:creationId xmlns:a16="http://schemas.microsoft.com/office/drawing/2014/main" id="{C7D4CDBD-5EC8-4365-A58B-3C437FF800E6}"/>
              </a:ext>
            </a:extLst>
          </p:cNvPr>
          <p:cNvSpPr txBox="1">
            <a:spLocks noChangeArrowheads="1"/>
          </p:cNvSpPr>
          <p:nvPr/>
        </p:nvSpPr>
        <p:spPr bwMode="auto">
          <a:xfrm>
            <a:off x="3997194" y="4909317"/>
            <a:ext cx="4047904" cy="1096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1" hangingPunct="1"/>
            <a:r>
              <a:rPr lang="en-US" altLang="en-US" sz="2176" b="1" dirty="0" err="1">
                <a:latin typeface="Century Gothic" panose="020B0502020202020204" pitchFamily="34" charset="0"/>
              </a:rPr>
              <a:t>Sistem</a:t>
            </a:r>
            <a:r>
              <a:rPr lang="en-US" altLang="en-US" sz="2176" b="1" dirty="0">
                <a:latin typeface="Century Gothic" panose="020B0502020202020204" pitchFamily="34" charset="0"/>
              </a:rPr>
              <a:t> </a:t>
            </a:r>
            <a:r>
              <a:rPr lang="en-US" altLang="en-US" sz="2176" b="1" dirty="0" err="1">
                <a:latin typeface="Century Gothic" panose="020B0502020202020204" pitchFamily="34" charset="0"/>
              </a:rPr>
              <a:t>Informasi</a:t>
            </a:r>
            <a:endParaRPr lang="en-US" altLang="en-US" sz="2176" b="1" dirty="0">
              <a:latin typeface="Century Gothic" panose="020B0502020202020204" pitchFamily="34" charset="0"/>
            </a:endParaRPr>
          </a:p>
          <a:p>
            <a:pPr algn="ctr" eaLnBrk="1" hangingPunct="1"/>
            <a:r>
              <a:rPr lang="id-ID" altLang="en-US" sz="2176" b="1" dirty="0">
                <a:latin typeface="Century Gothic" panose="020B0502020202020204" pitchFamily="34" charset="0"/>
              </a:rPr>
              <a:t>Fakultas Sains dan Teknologi</a:t>
            </a:r>
            <a:endParaRPr lang="en-US" altLang="en-US" sz="2176" b="1" dirty="0">
              <a:latin typeface="Century Gothic" panose="020B0502020202020204" pitchFamily="34" charset="0"/>
            </a:endParaRPr>
          </a:p>
          <a:p>
            <a:pPr algn="ctr" eaLnBrk="1" hangingPunct="1"/>
            <a:r>
              <a:rPr lang="en-US" altLang="en-US" sz="2176" b="1" dirty="0" err="1">
                <a:latin typeface="Century Gothic" panose="020B0502020202020204" pitchFamily="34" charset="0"/>
              </a:rPr>
              <a:t>Universitas</a:t>
            </a:r>
            <a:r>
              <a:rPr lang="en-US" altLang="en-US" sz="2176" b="1" dirty="0">
                <a:latin typeface="Century Gothic" panose="020B0502020202020204" pitchFamily="34" charset="0"/>
              </a:rPr>
              <a:t> Terbuka</a:t>
            </a:r>
          </a:p>
        </p:txBody>
      </p:sp>
      <p:sp>
        <p:nvSpPr>
          <p:cNvPr id="8" name="Rectangle 7">
            <a:extLst>
              <a:ext uri="{FF2B5EF4-FFF2-40B4-BE49-F238E27FC236}">
                <a16:creationId xmlns:a16="http://schemas.microsoft.com/office/drawing/2014/main" id="{39F8A999-A9AC-4969-983B-AEFAE83D05FC}"/>
              </a:ext>
            </a:extLst>
          </p:cNvPr>
          <p:cNvSpPr/>
          <p:nvPr/>
        </p:nvSpPr>
        <p:spPr>
          <a:xfrm>
            <a:off x="2836507" y="443369"/>
            <a:ext cx="9318171" cy="7509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F5769DE-2A5D-4AD6-AA5B-A4CCB6BA4112}"/>
              </a:ext>
            </a:extLst>
          </p:cNvPr>
          <p:cNvSpPr txBox="1"/>
          <p:nvPr/>
        </p:nvSpPr>
        <p:spPr>
          <a:xfrm>
            <a:off x="3059951" y="3059668"/>
            <a:ext cx="5922391" cy="1323439"/>
          </a:xfrm>
          <a:prstGeom prst="rect">
            <a:avLst/>
          </a:prstGeom>
          <a:noFill/>
        </p:spPr>
        <p:txBody>
          <a:bodyPr wrap="none" rtlCol="0">
            <a:spAutoFit/>
          </a:bodyPr>
          <a:lstStyle/>
          <a:p>
            <a:pPr algn="ctr">
              <a:spcBef>
                <a:spcPct val="0"/>
              </a:spcBef>
              <a:buNone/>
            </a:pPr>
            <a:r>
              <a:rPr lang="id-ID" sz="4000" dirty="0"/>
              <a:t>SESI 1 </a:t>
            </a:r>
          </a:p>
          <a:p>
            <a:pPr algn="ctr">
              <a:spcBef>
                <a:spcPct val="0"/>
              </a:spcBef>
              <a:buNone/>
            </a:pPr>
            <a:r>
              <a:rPr lang="id-ID" sz="4000" dirty="0"/>
              <a:t>Pengenalan Sistem Operasi </a:t>
            </a:r>
            <a:endParaRPr lang="id-ID" altLang="en-US" sz="5400" dirty="0">
              <a:solidFill>
                <a:srgbClr val="FF0000"/>
              </a:solidFill>
              <a:latin typeface="Britannic Bold" panose="020B0903060703020204" pitchFamily="34" charset="0"/>
            </a:endParaRPr>
          </a:p>
        </p:txBody>
      </p:sp>
    </p:spTree>
    <p:extLst>
      <p:ext uri="{BB962C8B-B14F-4D97-AF65-F5344CB8AC3E}">
        <p14:creationId xmlns:p14="http://schemas.microsoft.com/office/powerpoint/2010/main" val="2097649925"/>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3" name="whoosh.wav"/>
          </p:stSnd>
        </p:sndAc>
      </p:transition>
    </mc:Choice>
    <mc:Fallback xmlns="">
      <p:transition spd="slow">
        <p:blinds dir="vert"/>
        <p:sndAc>
          <p:stSnd>
            <p:snd r:embed="rId9" name="whoosh.wav"/>
          </p:stSnd>
        </p:sndAc>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ipe(down)">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Pengertian Sistem Operasi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Sistem operasi adalah bagian yang penting dari sistem komputer. Secara umum sistem komputer terbagi dari </a:t>
            </a:r>
            <a:r>
              <a:rPr lang="id-ID" dirty="0" err="1"/>
              <a:t>hardware</a:t>
            </a:r>
            <a:r>
              <a:rPr lang="id-ID" dirty="0"/>
              <a:t>, sistem operasi, program aplikasi, dan pengguna (</a:t>
            </a:r>
            <a:r>
              <a:rPr lang="id-ID" i="1" dirty="0" err="1"/>
              <a:t>user</a:t>
            </a:r>
            <a:r>
              <a:rPr lang="id-ID" dirty="0"/>
              <a:t>) </a:t>
            </a:r>
          </a:p>
        </p:txBody>
      </p:sp>
      <p:pic>
        <p:nvPicPr>
          <p:cNvPr id="5122" name="Gambar 13" descr="Untitled Diagram-Page-1">
            <a:extLst>
              <a:ext uri="{FF2B5EF4-FFF2-40B4-BE49-F238E27FC236}">
                <a16:creationId xmlns:a16="http://schemas.microsoft.com/office/drawing/2014/main" id="{5E80CDC8-983A-49A4-9AF3-A8C8027ADF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159443"/>
            <a:ext cx="39624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79E56D6E-FA39-4C4C-995E-4822EA653BA9}"/>
              </a:ext>
            </a:extLst>
          </p:cNvPr>
          <p:cNvSpPr/>
          <p:nvPr/>
        </p:nvSpPr>
        <p:spPr>
          <a:xfrm>
            <a:off x="3981511" y="5802988"/>
            <a:ext cx="4228978" cy="369332"/>
          </a:xfrm>
          <a:prstGeom prst="rect">
            <a:avLst/>
          </a:prstGeom>
        </p:spPr>
        <p:txBody>
          <a:bodyPr wrap="none">
            <a:spAutoFit/>
          </a:bodyPr>
          <a:lstStyle/>
          <a:p>
            <a:pPr algn="ctr">
              <a:spcAft>
                <a:spcPts val="0"/>
              </a:spcAft>
            </a:pPr>
            <a:r>
              <a:rPr lang="id-ID" dirty="0">
                <a:latin typeface="Trebuchet MS" panose="020B0603020202020204" pitchFamily="34" charset="0"/>
                <a:ea typeface="Times New Roman" panose="02020603050405020304" pitchFamily="18" charset="0"/>
                <a:cs typeface="Times New Roman" panose="02020603050405020304" pitchFamily="18" charset="0"/>
              </a:rPr>
              <a:t>Komponen-komponen Sistem Komputer</a:t>
            </a:r>
          </a:p>
        </p:txBody>
      </p:sp>
    </p:spTree>
    <p:extLst>
      <p:ext uri="{BB962C8B-B14F-4D97-AF65-F5344CB8AC3E}">
        <p14:creationId xmlns:p14="http://schemas.microsoft.com/office/powerpoint/2010/main" val="1169449778"/>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4" name="whoosh.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Pengertian Sistem Operasi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Sistem operasi adalah lapisan dari program aplikasi yang digunakan untuk mengelola sumber daya komputer pengguna dan aplikasi mereka. Secara umum pengguna berinteraksi dengan aplikasi, aplikasi menjalankan dalam lingkungan yang disediakan oleh sistem operasi dan sistem operasi memediasi akses ke perangkat keras yang mendasarinya</a:t>
            </a:r>
          </a:p>
        </p:txBody>
      </p:sp>
    </p:spTree>
    <p:extLst>
      <p:ext uri="{BB962C8B-B14F-4D97-AF65-F5344CB8AC3E}">
        <p14:creationId xmlns:p14="http://schemas.microsoft.com/office/powerpoint/2010/main" val="2720750934"/>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Peran Sistem Operasi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en-US" dirty="0"/>
              <a:t>OPERATING SYSTEMS PLAY REFEREE </a:t>
            </a:r>
            <a:endParaRPr lang="id-ID" dirty="0"/>
          </a:p>
          <a:p>
            <a:r>
              <a:rPr lang="en-US" dirty="0"/>
              <a:t>OPERATING SYSTEMS PLAY ILLUSIONIST </a:t>
            </a:r>
            <a:endParaRPr lang="id-ID" dirty="0"/>
          </a:p>
          <a:p>
            <a:r>
              <a:rPr lang="en-US" dirty="0"/>
              <a:t>OPERATING SYSTEMS PROVIDE GLUE </a:t>
            </a:r>
            <a:endParaRPr lang="id-ID" dirty="0"/>
          </a:p>
        </p:txBody>
      </p:sp>
    </p:spTree>
    <p:extLst>
      <p:ext uri="{BB962C8B-B14F-4D97-AF65-F5344CB8AC3E}">
        <p14:creationId xmlns:p14="http://schemas.microsoft.com/office/powerpoint/2010/main" val="2907557485"/>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normAutofit/>
          </a:bodyPr>
          <a:lstStyle/>
          <a:p>
            <a:r>
              <a:rPr lang="id-ID" dirty="0"/>
              <a:t>Sejarah Sistem Operasi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lstStyle/>
          <a:p>
            <a:r>
              <a:rPr lang="id-ID" dirty="0"/>
              <a:t>Evolusi sistem operasi dari waktu ke waktu adalah sebagai berikut.</a:t>
            </a:r>
          </a:p>
          <a:p>
            <a:pPr lvl="1"/>
            <a:r>
              <a:rPr lang="id-ID" dirty="0"/>
              <a:t>Generasi 0</a:t>
            </a:r>
          </a:p>
          <a:p>
            <a:pPr lvl="1"/>
            <a:r>
              <a:rPr lang="id-ID" dirty="0"/>
              <a:t>Generasi 1</a:t>
            </a:r>
          </a:p>
          <a:p>
            <a:pPr lvl="1"/>
            <a:r>
              <a:rPr lang="id-ID" dirty="0"/>
              <a:t>Generasi 2</a:t>
            </a:r>
          </a:p>
          <a:p>
            <a:pPr lvl="1"/>
            <a:r>
              <a:rPr lang="id-ID" dirty="0"/>
              <a:t>Generasi 3</a:t>
            </a:r>
          </a:p>
          <a:p>
            <a:pPr lvl="1"/>
            <a:r>
              <a:rPr lang="id-ID" dirty="0"/>
              <a:t>Generasi 4</a:t>
            </a:r>
          </a:p>
          <a:p>
            <a:pPr lvl="1"/>
            <a:endParaRPr lang="id-ID" dirty="0"/>
          </a:p>
        </p:txBody>
      </p:sp>
    </p:spTree>
    <p:extLst>
      <p:ext uri="{BB962C8B-B14F-4D97-AF65-F5344CB8AC3E}">
        <p14:creationId xmlns:p14="http://schemas.microsoft.com/office/powerpoint/2010/main" val="707124780"/>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Sejarah Sistem Operasi</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fontScale="85000" lnSpcReduction="20000"/>
          </a:bodyPr>
          <a:lstStyle/>
          <a:p>
            <a:r>
              <a:rPr lang="id-ID" dirty="0"/>
              <a:t>SISTEM AWAL (SERIAL PROCESSING)</a:t>
            </a:r>
          </a:p>
          <a:p>
            <a:r>
              <a:rPr lang="id-ID" dirty="0"/>
              <a:t>SISTEM BATCH SEDERHANA</a:t>
            </a:r>
          </a:p>
          <a:p>
            <a:pPr lvl="1"/>
            <a:r>
              <a:rPr lang="id-ID" dirty="0" err="1"/>
              <a:t>Resident</a:t>
            </a:r>
            <a:r>
              <a:rPr lang="id-ID" dirty="0"/>
              <a:t> Monitor</a:t>
            </a:r>
          </a:p>
          <a:p>
            <a:pPr lvl="1"/>
            <a:r>
              <a:rPr lang="id-ID" dirty="0" err="1"/>
              <a:t>Overlap</a:t>
            </a:r>
            <a:r>
              <a:rPr lang="id-ID" dirty="0"/>
              <a:t> Operasi antara I/O dengan CPU</a:t>
            </a:r>
          </a:p>
          <a:p>
            <a:r>
              <a:rPr lang="id-ID" dirty="0"/>
              <a:t>SISTEM MULTIPROGRAMMING</a:t>
            </a:r>
          </a:p>
          <a:p>
            <a:r>
              <a:rPr lang="id-ID" dirty="0"/>
              <a:t>SISTEM TIME-SHARING</a:t>
            </a:r>
          </a:p>
          <a:p>
            <a:r>
              <a:rPr lang="id-ID" dirty="0"/>
              <a:t>SISTEM MULTIPROCESSING</a:t>
            </a:r>
          </a:p>
          <a:p>
            <a:r>
              <a:rPr lang="id-ID" dirty="0"/>
              <a:t>SISTEM PERSONAL COMPUTER</a:t>
            </a:r>
          </a:p>
          <a:p>
            <a:r>
              <a:rPr lang="id-ID" dirty="0"/>
              <a:t>SISTEM PARALLEL</a:t>
            </a:r>
          </a:p>
          <a:p>
            <a:r>
              <a:rPr lang="id-ID" dirty="0"/>
              <a:t>SISTEM TERDISTRIBUSI </a:t>
            </a:r>
          </a:p>
          <a:p>
            <a:r>
              <a:rPr lang="id-ID" dirty="0"/>
              <a:t>SISTEM REAL-TIME</a:t>
            </a:r>
          </a:p>
          <a:p>
            <a:r>
              <a:rPr lang="id-ID" dirty="0"/>
              <a:t>MOBILE COMPUTING</a:t>
            </a:r>
          </a:p>
          <a:p>
            <a:endParaRPr lang="id-ID" dirty="0"/>
          </a:p>
          <a:p>
            <a:pPr marL="457200" lvl="1" indent="0">
              <a:buNone/>
            </a:pPr>
            <a:endParaRPr lang="id-ID" dirty="0"/>
          </a:p>
        </p:txBody>
      </p:sp>
    </p:spTree>
    <p:extLst>
      <p:ext uri="{BB962C8B-B14F-4D97-AF65-F5344CB8AC3E}">
        <p14:creationId xmlns:p14="http://schemas.microsoft.com/office/powerpoint/2010/main" val="1835521271"/>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65BD-16AF-47E3-BE9B-53DCC95EA7D9}"/>
              </a:ext>
            </a:extLst>
          </p:cNvPr>
          <p:cNvSpPr>
            <a:spLocks noGrp="1"/>
          </p:cNvSpPr>
          <p:nvPr>
            <p:ph type="title"/>
          </p:nvPr>
        </p:nvSpPr>
        <p:spPr>
          <a:xfrm>
            <a:off x="2994990" y="365126"/>
            <a:ext cx="8358809" cy="960092"/>
          </a:xfrm>
        </p:spPr>
        <p:txBody>
          <a:bodyPr/>
          <a:lstStyle/>
          <a:p>
            <a:r>
              <a:rPr lang="id-ID" dirty="0"/>
              <a:t> </a:t>
            </a:r>
          </a:p>
        </p:txBody>
      </p:sp>
      <p:sp>
        <p:nvSpPr>
          <p:cNvPr id="3" name="Content Placeholder 2">
            <a:extLst>
              <a:ext uri="{FF2B5EF4-FFF2-40B4-BE49-F238E27FC236}">
                <a16:creationId xmlns:a16="http://schemas.microsoft.com/office/drawing/2014/main" id="{163DD9E5-1DDC-42B3-A957-9582A1861C3E}"/>
              </a:ext>
            </a:extLst>
          </p:cNvPr>
          <p:cNvSpPr>
            <a:spLocks noGrp="1"/>
          </p:cNvSpPr>
          <p:nvPr>
            <p:ph idx="1"/>
          </p:nvPr>
        </p:nvSpPr>
        <p:spPr/>
        <p:txBody>
          <a:bodyPr>
            <a:normAutofit/>
          </a:bodyPr>
          <a:lstStyle/>
          <a:p>
            <a:pPr marL="0" indent="0" algn="ctr">
              <a:buNone/>
            </a:pPr>
            <a:r>
              <a:rPr lang="id-ID" sz="6000" dirty="0"/>
              <a:t> Terima kasih</a:t>
            </a:r>
          </a:p>
        </p:txBody>
      </p:sp>
    </p:spTree>
    <p:extLst>
      <p:ext uri="{BB962C8B-B14F-4D97-AF65-F5344CB8AC3E}">
        <p14:creationId xmlns:p14="http://schemas.microsoft.com/office/powerpoint/2010/main" val="1884983817"/>
      </p:ext>
    </p:extLst>
  </p:cSld>
  <p:clrMapOvr>
    <a:masterClrMapping/>
  </p:clrMapOvr>
  <mc:AlternateContent xmlns:mc="http://schemas.openxmlformats.org/markup-compatibility/2006" xmlns:p14="http://schemas.microsoft.com/office/powerpoint/2010/main">
    <mc:Choice Requires="p14">
      <p:transition spd="slow" p14:dur="1600">
        <p:blinds dir="vert"/>
        <p:sndAc>
          <p:stSnd>
            <p:snd r:embed="rId2" name="whoosh.wav"/>
          </p:stSnd>
        </p:sndAc>
      </p:transition>
    </mc:Choice>
    <mc:Fallback xmlns="">
      <p:transition spd="slow">
        <p:blinds dir="vert"/>
        <p:sndAc>
          <p:stSnd>
            <p:snd r:embed="rId3" name="whoosh.wav"/>
          </p:stSnd>
        </p:sndAc>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2937</TotalTime>
  <Words>184</Words>
  <Application>Microsoft Office PowerPoint</Application>
  <PresentationFormat>Widescreen</PresentationFormat>
  <Paragraphs>39</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Britannic Bold</vt:lpstr>
      <vt:lpstr>Calibri</vt:lpstr>
      <vt:lpstr>Calibri Light</vt:lpstr>
      <vt:lpstr>Century Gothic</vt:lpstr>
      <vt:lpstr>Trebuchet MS</vt:lpstr>
      <vt:lpstr>Office Theme</vt:lpstr>
      <vt:lpstr>PowerPoint Presentation</vt:lpstr>
      <vt:lpstr>Pengertian Sistem Operasi</vt:lpstr>
      <vt:lpstr>Pengertian Sistem Operasi</vt:lpstr>
      <vt:lpstr>Peran Sistem Operasi</vt:lpstr>
      <vt:lpstr>Sejarah Sistem Operasi</vt:lpstr>
      <vt:lpstr>Sejarah Sistem Operasi</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Dian Nurdiana, S.Kom., M.Kom.</cp:lastModifiedBy>
  <cp:revision>178</cp:revision>
  <dcterms:created xsi:type="dcterms:W3CDTF">2018-01-15T03:36:45Z</dcterms:created>
  <dcterms:modified xsi:type="dcterms:W3CDTF">2020-08-31T06:22:44Z</dcterms:modified>
</cp:coreProperties>
</file>