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3"/>
  </p:notesMasterIdLst>
  <p:handoutMasterIdLst>
    <p:handoutMasterId r:id="rId24"/>
  </p:handoutMasterIdLst>
  <p:sldIdLst>
    <p:sldId id="256" r:id="rId2"/>
    <p:sldId id="257" r:id="rId3"/>
    <p:sldId id="259" r:id="rId4"/>
    <p:sldId id="274" r:id="rId5"/>
    <p:sldId id="276" r:id="rId6"/>
    <p:sldId id="260" r:id="rId7"/>
    <p:sldId id="261" r:id="rId8"/>
    <p:sldId id="262" r:id="rId9"/>
    <p:sldId id="263" r:id="rId10"/>
    <p:sldId id="268" r:id="rId11"/>
    <p:sldId id="264" r:id="rId12"/>
    <p:sldId id="271" r:id="rId13"/>
    <p:sldId id="277" r:id="rId14"/>
    <p:sldId id="265" r:id="rId15"/>
    <p:sldId id="266" r:id="rId16"/>
    <p:sldId id="258" r:id="rId17"/>
    <p:sldId id="267" r:id="rId18"/>
    <p:sldId id="269" r:id="rId19"/>
    <p:sldId id="270" r:id="rId20"/>
    <p:sldId id="273" r:id="rId21"/>
    <p:sldId id="272" r:id="rId22"/>
  </p:sldIdLst>
  <p:sldSz cx="9144000" cy="6858000" type="screen4x3"/>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9999"/>
    <a:srgbClr val="FF3399"/>
    <a:srgbClr val="0099CC"/>
    <a:srgbClr val="CCFF66"/>
    <a:srgbClr val="99FF66"/>
    <a:srgbClr val="99FF99"/>
    <a:srgbClr val="FFFFCC"/>
    <a:srgbClr val="F8F8F8"/>
    <a:srgbClr val="65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64" autoAdjust="0"/>
  </p:normalViewPr>
  <p:slideViewPr>
    <p:cSldViewPr snapToGrid="0">
      <p:cViewPr varScale="1">
        <p:scale>
          <a:sx n="63" d="100"/>
          <a:sy n="63" d="100"/>
        </p:scale>
        <p:origin x="1620" y="78"/>
      </p:cViewPr>
      <p:guideLst/>
    </p:cSldViewPr>
  </p:slideViewPr>
  <p:outlineViewPr>
    <p:cViewPr>
      <p:scale>
        <a:sx n="33" d="100"/>
        <a:sy n="33" d="100"/>
      </p:scale>
      <p:origin x="0" y="-223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170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2799" y="0"/>
            <a:ext cx="4301543" cy="341064"/>
          </a:xfrm>
          <a:prstGeom prst="rect">
            <a:avLst/>
          </a:prstGeom>
        </p:spPr>
        <p:txBody>
          <a:bodyPr vert="horz" lIns="91440" tIns="45720" rIns="91440" bIns="45720" rtlCol="0"/>
          <a:lstStyle>
            <a:lvl1pPr algn="r">
              <a:defRPr sz="1200"/>
            </a:lvl1pPr>
          </a:lstStyle>
          <a:p>
            <a:fld id="{48623937-C9E7-4CA6-AD78-4288A8A37234}" type="datetimeFigureOut">
              <a:rPr kumimoji="1" lang="ja-JP" altLang="en-US" smtClean="0"/>
              <a:t>2018/1/29</a:t>
            </a:fld>
            <a:endParaRPr kumimoji="1" lang="ja-JP" altLang="en-US"/>
          </a:p>
        </p:txBody>
      </p:sp>
      <p:sp>
        <p:nvSpPr>
          <p:cNvPr id="4" name="フッター プレースホルダー 3"/>
          <p:cNvSpPr>
            <a:spLocks noGrp="1"/>
          </p:cNvSpPr>
          <p:nvPr>
            <p:ph type="ftr" sz="quarter" idx="2"/>
          </p:nvPr>
        </p:nvSpPr>
        <p:spPr>
          <a:xfrm>
            <a:off x="1" y="6456612"/>
            <a:ext cx="4301543" cy="34106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2799" y="6456612"/>
            <a:ext cx="4301543" cy="341064"/>
          </a:xfrm>
          <a:prstGeom prst="rect">
            <a:avLst/>
          </a:prstGeom>
        </p:spPr>
        <p:txBody>
          <a:bodyPr vert="horz" lIns="91440" tIns="45720" rIns="91440" bIns="45720" rtlCol="0" anchor="b"/>
          <a:lstStyle>
            <a:lvl1pPr algn="r">
              <a:defRPr sz="1200"/>
            </a:lvl1pPr>
          </a:lstStyle>
          <a:p>
            <a:fld id="{95AC3A13-EDE9-4F4B-A4DF-C1AE2F6B4B23}" type="slidenum">
              <a:rPr kumimoji="1" lang="ja-JP" altLang="en-US" smtClean="0"/>
              <a:t>‹#›</a:t>
            </a:fld>
            <a:endParaRPr kumimoji="1" lang="ja-JP" altLang="en-US"/>
          </a:p>
        </p:txBody>
      </p:sp>
    </p:spTree>
    <p:extLst>
      <p:ext uri="{BB962C8B-B14F-4D97-AF65-F5344CB8AC3E}">
        <p14:creationId xmlns:p14="http://schemas.microsoft.com/office/powerpoint/2010/main" val="4092778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9" y="1"/>
            <a:ext cx="4301543" cy="341064"/>
          </a:xfrm>
          <a:prstGeom prst="rect">
            <a:avLst/>
          </a:prstGeom>
        </p:spPr>
        <p:txBody>
          <a:bodyPr vert="horz" lIns="91440" tIns="45720" rIns="91440" bIns="45720" rtlCol="0"/>
          <a:lstStyle>
            <a:lvl1pPr algn="r">
              <a:defRPr sz="1200"/>
            </a:lvl1pPr>
          </a:lstStyle>
          <a:p>
            <a:fld id="{D24B8DE0-1411-4B10-A053-272D611FE664}"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3435350" y="850900"/>
            <a:ext cx="3055938" cy="22923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5" y="3271381"/>
            <a:ext cx="7941310" cy="267658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456612"/>
            <a:ext cx="4301543" cy="341064"/>
          </a:xfrm>
          <a:prstGeom prst="rect">
            <a:avLst/>
          </a:prstGeom>
        </p:spPr>
        <p:txBody>
          <a:bodyPr vert="horz" lIns="91440" tIns="45720" rIns="91440" bIns="45720" rtlCol="0" anchor="b"/>
          <a:lstStyle>
            <a:lvl1pPr algn="l">
              <a:defRPr sz="1200"/>
            </a:lvl1pPr>
          </a:lstStyle>
          <a:p>
            <a:endParaRPr kumimoji="1" lang="ja-JP" altLang="en-US"/>
          </a:p>
        </p:txBody>
      </p:sp>
      <p:sp>
        <p:nvSpPr>
          <p:cNvPr id="8" name="スライド番号プレースホルダー 7"/>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339435D2-FFA9-46BB-97D4-103CA1F96E47}" type="slidenum">
              <a:rPr kumimoji="1" lang="ja-JP" altLang="en-US" smtClean="0"/>
              <a:t>‹#›</a:t>
            </a:fld>
            <a:endParaRPr kumimoji="1" lang="ja-JP" altLang="en-US"/>
          </a:p>
        </p:txBody>
      </p:sp>
    </p:spTree>
    <p:extLst>
      <p:ext uri="{BB962C8B-B14F-4D97-AF65-F5344CB8AC3E}">
        <p14:creationId xmlns:p14="http://schemas.microsoft.com/office/powerpoint/2010/main" val="145991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ロボコン用高出力モータドライバの開発について発表します。</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a:t>
            </a:fld>
            <a:endParaRPr kumimoji="1" lang="ja-JP" altLang="en-US"/>
          </a:p>
        </p:txBody>
      </p:sp>
    </p:spTree>
    <p:extLst>
      <p:ext uri="{BB962C8B-B14F-4D97-AF65-F5344CB8AC3E}">
        <p14:creationId xmlns:p14="http://schemas.microsoft.com/office/powerpoint/2010/main" val="3238674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こちらがシステムブロック図です。</a:t>
            </a:r>
            <a:endParaRPr kumimoji="1" lang="en-US" altLang="ja-JP" dirty="0" smtClean="0"/>
          </a:p>
          <a:p>
            <a:r>
              <a:rPr kumimoji="1" lang="ja-JP" altLang="en-US" dirty="0" smtClean="0"/>
              <a:t>信号は全て</a:t>
            </a:r>
            <a:r>
              <a:rPr kumimoji="1" lang="en-US" altLang="ja-JP" dirty="0" smtClean="0"/>
              <a:t>RX</a:t>
            </a:r>
            <a:r>
              <a:rPr kumimoji="1" lang="ja-JP" altLang="en-US" dirty="0" smtClean="0"/>
              <a:t>マイコンに入力、</a:t>
            </a:r>
            <a:r>
              <a:rPr kumimoji="1" lang="en-US" altLang="ja-JP" dirty="0" smtClean="0"/>
              <a:t>RX</a:t>
            </a:r>
            <a:r>
              <a:rPr kumimoji="1" lang="ja-JP" altLang="en-US" dirty="0" smtClean="0"/>
              <a:t>マイコンから出力されるようになっています。</a:t>
            </a:r>
            <a:endParaRPr kumimoji="1" lang="en-US" altLang="ja-JP" dirty="0" smtClean="0"/>
          </a:p>
          <a:p>
            <a:r>
              <a:rPr kumimoji="1" lang="ja-JP" altLang="en-US" dirty="0" smtClean="0"/>
              <a:t>汎用スイッチは、モータドライバの実験などに使用できる入力信号として使用します。</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12</a:t>
            </a:fld>
            <a:endParaRPr kumimoji="1" lang="ja-JP" altLang="en-US"/>
          </a:p>
        </p:txBody>
      </p:sp>
    </p:spTree>
    <p:extLst>
      <p:ext uri="{BB962C8B-B14F-4D97-AF65-F5344CB8AC3E}">
        <p14:creationId xmlns:p14="http://schemas.microsoft.com/office/powerpoint/2010/main" val="2239686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システムブロック図を基に、回路図を作成しました。</a:t>
            </a:r>
            <a:endParaRPr kumimoji="1" lang="en-US" altLang="ja-JP" dirty="0" smtClean="0"/>
          </a:p>
          <a:p>
            <a:r>
              <a:rPr kumimoji="1" lang="ja-JP" altLang="en-US" dirty="0" smtClean="0"/>
              <a:t>回路図は、</a:t>
            </a:r>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smtClean="0">
                <a:latin typeface="HGP創英角ｺﾞｼｯｸUB" panose="020B0900000000000000" pitchFamily="50" charset="-128"/>
                <a:ea typeface="HGP創英角ｺﾞｼｯｸUB" panose="020B0900000000000000" pitchFamily="50" charset="-128"/>
              </a:rPr>
              <a:t>の回路図を作成した後に、新しい電子部品を接続して作成しました。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14</a:t>
            </a:fld>
            <a:endParaRPr kumimoji="1" lang="ja-JP" altLang="en-US"/>
          </a:p>
        </p:txBody>
      </p:sp>
    </p:spTree>
    <p:extLst>
      <p:ext uri="{BB962C8B-B14F-4D97-AF65-F5344CB8AC3E}">
        <p14:creationId xmlns:p14="http://schemas.microsoft.com/office/powerpoint/2010/main" val="163921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左の図が回路図から作成したアートワーク図です。</a:t>
            </a:r>
            <a:endParaRPr kumimoji="1" lang="en-US" altLang="ja-JP" dirty="0" smtClean="0"/>
          </a:p>
          <a:p>
            <a:r>
              <a:rPr kumimoji="1" lang="en-US" altLang="ja-JP" dirty="0" smtClean="0"/>
              <a:t>GND</a:t>
            </a:r>
            <a:r>
              <a:rPr kumimoji="1" lang="ja-JP" altLang="en-US" dirty="0" smtClean="0"/>
              <a:t>はベタにしています。</a:t>
            </a:r>
            <a:endParaRPr kumimoji="1" lang="en-US" altLang="ja-JP" dirty="0" smtClean="0"/>
          </a:p>
          <a:p>
            <a:r>
              <a:rPr kumimoji="1" lang="ja-JP" altLang="en-US" dirty="0" smtClean="0"/>
              <a:t>右の図は、アートワークから作成した</a:t>
            </a:r>
            <a:r>
              <a:rPr kumimoji="1" lang="en-US" altLang="ja-JP" dirty="0" smtClean="0"/>
              <a:t>3D</a:t>
            </a:r>
            <a:r>
              <a:rPr kumimoji="1" lang="ja-JP" altLang="en-US" dirty="0" smtClean="0"/>
              <a:t>ビューアです。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15</a:t>
            </a:fld>
            <a:endParaRPr kumimoji="1" lang="ja-JP" altLang="en-US"/>
          </a:p>
        </p:txBody>
      </p:sp>
    </p:spTree>
    <p:extLst>
      <p:ext uri="{BB962C8B-B14F-4D97-AF65-F5344CB8AC3E}">
        <p14:creationId xmlns:p14="http://schemas.microsoft.com/office/powerpoint/2010/main" val="58679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こちらが完成品です。</a:t>
            </a:r>
            <a:endParaRPr kumimoji="1" lang="en-US" altLang="ja-JP" dirty="0" smtClean="0"/>
          </a:p>
          <a:p>
            <a:r>
              <a:rPr kumimoji="1" lang="ja-JP" altLang="en-US" dirty="0" smtClean="0"/>
              <a:t>組み立てるとこのようになります。</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16</a:t>
            </a:fld>
            <a:endParaRPr kumimoji="1" lang="ja-JP" altLang="en-US"/>
          </a:p>
        </p:txBody>
      </p:sp>
    </p:spTree>
    <p:extLst>
      <p:ext uri="{BB962C8B-B14F-4D97-AF65-F5344CB8AC3E}">
        <p14:creationId xmlns:p14="http://schemas.microsoft.com/office/powerpoint/2010/main" val="351951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完成後、性能を調べるために実験を行いました。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実験では、</a:t>
            </a:r>
            <a:r>
              <a:rPr kumimoji="1" lang="en-US" altLang="ja-JP" dirty="0" smtClean="0"/>
              <a:t>LED</a:t>
            </a:r>
            <a:r>
              <a:rPr kumimoji="1" lang="ja-JP" altLang="en-US" dirty="0" smtClean="0"/>
              <a:t>が点灯するかの確認、</a:t>
            </a:r>
            <a:r>
              <a:rPr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汎用スイッチが動作するか</a:t>
            </a:r>
            <a:r>
              <a:rPr kumimoji="1" lang="ja-JP" altLang="en-US" dirty="0" smtClean="0"/>
              <a:t>の確認、</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リセットスイッチで</a:t>
            </a:r>
            <a:r>
              <a:rPr lang="en-US" altLang="ja-JP" sz="1200" dirty="0" smtClean="0">
                <a:solidFill>
                  <a:schemeClr val="tx1"/>
                </a:solidFill>
                <a:latin typeface="HGP創英角ｺﾞｼｯｸUB" panose="020B0900000000000000" pitchFamily="50" charset="-128"/>
                <a:ea typeface="HGP創英角ｺﾞｼｯｸUB" panose="020B0900000000000000" pitchFamily="50" charset="-128"/>
              </a:rPr>
              <a:t>RX</a:t>
            </a:r>
            <a:r>
              <a:rPr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マイコンのリセットが可能かの確認、</a:t>
            </a:r>
            <a:r>
              <a:rPr lang="en-US" altLang="ja-JP" sz="1200" dirty="0" smtClean="0">
                <a:solidFill>
                  <a:schemeClr val="tx1"/>
                </a:solidFill>
                <a:latin typeface="HGP創英角ｺﾞｼｯｸUB" panose="020B0900000000000000" pitchFamily="50" charset="-128"/>
                <a:ea typeface="HGP創英角ｺﾞｼｯｸUB" panose="020B0900000000000000" pitchFamily="50" charset="-128"/>
              </a:rPr>
              <a:t>RX</a:t>
            </a:r>
            <a:r>
              <a:rPr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マイコンから</a:t>
            </a:r>
            <a:r>
              <a:rPr lang="en-US" altLang="ja-JP" sz="1200" dirty="0" smtClean="0">
                <a:solidFill>
                  <a:schemeClr val="tx1"/>
                </a:solidFill>
                <a:latin typeface="HGP創英角ｺﾞｼｯｸUB" panose="020B0900000000000000" pitchFamily="50" charset="-128"/>
                <a:ea typeface="HGP創英角ｺﾞｼｯｸUB" panose="020B0900000000000000" pitchFamily="50" charset="-128"/>
              </a:rPr>
              <a:t>PWM</a:t>
            </a:r>
            <a:r>
              <a:rPr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信号の出力が可能かの確認を行いました。</a:t>
            </a:r>
            <a:endParaRPr kumimoji="1" lang="ja-JP" altLang="en-US" sz="1200" dirty="0" smtClean="0">
              <a:solidFill>
                <a:schemeClr val="tx1"/>
              </a:solidFill>
              <a:latin typeface="HGP創英角ｺﾞｼｯｸUB" panose="020B0900000000000000" pitchFamily="50" charset="-128"/>
              <a:ea typeface="HGP創英角ｺﾞｼｯｸUB" panose="020B0900000000000000" pitchFamily="50" charset="-128"/>
            </a:endParaRPr>
          </a:p>
          <a:p>
            <a:endParaRPr lang="en-US" altLang="ja-JP" sz="12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17</a:t>
            </a:fld>
            <a:endParaRPr kumimoji="1" lang="ja-JP" altLang="en-US"/>
          </a:p>
        </p:txBody>
      </p:sp>
    </p:spTree>
    <p:extLst>
      <p:ext uri="{BB962C8B-B14F-4D97-AF65-F5344CB8AC3E}">
        <p14:creationId xmlns:p14="http://schemas.microsoft.com/office/powerpoint/2010/main" val="188656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結果、どの実験も成功しました。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18</a:t>
            </a:fld>
            <a:endParaRPr kumimoji="1" lang="ja-JP" altLang="en-US"/>
          </a:p>
        </p:txBody>
      </p:sp>
    </p:spTree>
    <p:extLst>
      <p:ext uri="{BB962C8B-B14F-4D97-AF65-F5344CB8AC3E}">
        <p14:creationId xmlns:p14="http://schemas.microsoft.com/office/powerpoint/2010/main" val="1799115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既存のドライバを改良することによって</a:t>
            </a:r>
            <a:r>
              <a:rPr kumimoji="1" lang="en-US" altLang="ja-JP" dirty="0" smtClean="0"/>
              <a:t>,</a:t>
            </a:r>
            <a:r>
              <a:rPr kumimoji="1" lang="ja-JP" altLang="en-US" dirty="0" smtClean="0"/>
              <a:t>短期間で高出力モータドライバの設計</a:t>
            </a:r>
            <a:r>
              <a:rPr kumimoji="1" lang="en-US" altLang="ja-JP" dirty="0" smtClean="0"/>
              <a:t>,</a:t>
            </a:r>
            <a:r>
              <a:rPr kumimoji="1" lang="ja-JP" altLang="en-US" dirty="0" smtClean="0"/>
              <a:t>作製を行うことができました</a:t>
            </a:r>
            <a:r>
              <a:rPr kumimoji="1" lang="en-US" altLang="ja-JP" dirty="0" smtClean="0"/>
              <a:t>.</a:t>
            </a:r>
          </a:p>
          <a:p>
            <a:r>
              <a:rPr kumimoji="1" lang="ja-JP" altLang="en-US" dirty="0" smtClean="0"/>
              <a:t>また</a:t>
            </a:r>
            <a:r>
              <a:rPr kumimoji="1" lang="en-US" altLang="ja-JP" dirty="0" smtClean="0"/>
              <a:t>,</a:t>
            </a:r>
            <a:r>
              <a:rPr kumimoji="1" lang="ja-JP" altLang="en-US" dirty="0" smtClean="0"/>
              <a:t>無料配布されている</a:t>
            </a:r>
            <a:r>
              <a:rPr kumimoji="1" lang="en-US" altLang="ja-JP" dirty="0" smtClean="0"/>
              <a:t>KiCad</a:t>
            </a:r>
            <a:r>
              <a:rPr kumimoji="1" lang="ja-JP" altLang="en-US" dirty="0" smtClean="0"/>
              <a:t>を使用することによって</a:t>
            </a:r>
            <a:r>
              <a:rPr kumimoji="1" lang="en-US" altLang="ja-JP" dirty="0" smtClean="0"/>
              <a:t>,</a:t>
            </a:r>
            <a:r>
              <a:rPr kumimoji="1" lang="ja-JP" altLang="en-US" dirty="0" smtClean="0"/>
              <a:t>回路図</a:t>
            </a:r>
            <a:r>
              <a:rPr kumimoji="1" lang="en-US" altLang="ja-JP" dirty="0" smtClean="0"/>
              <a:t>,</a:t>
            </a:r>
            <a:r>
              <a:rPr kumimoji="1" lang="ja-JP" altLang="en-US" dirty="0" smtClean="0"/>
              <a:t>アートワークも短期間で作成することができました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19</a:t>
            </a:fld>
            <a:endParaRPr kumimoji="1" lang="ja-JP" altLang="en-US"/>
          </a:p>
        </p:txBody>
      </p:sp>
    </p:spTree>
    <p:extLst>
      <p:ext uri="{BB962C8B-B14F-4D97-AF65-F5344CB8AC3E}">
        <p14:creationId xmlns:p14="http://schemas.microsoft.com/office/powerpoint/2010/main" val="148002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今後の課題として、電流センサ</a:t>
            </a:r>
            <a:r>
              <a:rPr kumimoji="1" lang="en-US" altLang="ja-JP" dirty="0" smtClean="0"/>
              <a:t>,</a:t>
            </a:r>
            <a:r>
              <a:rPr kumimoji="1" lang="ja-JP" altLang="en-US" dirty="0" smtClean="0"/>
              <a:t>温度センサの検出値の確と</a:t>
            </a:r>
            <a:r>
              <a:rPr kumimoji="1" lang="en-US" altLang="ja-JP" dirty="0" smtClean="0"/>
              <a:t>,RX</a:t>
            </a:r>
            <a:r>
              <a:rPr kumimoji="1" lang="ja-JP" altLang="en-US" dirty="0" smtClean="0"/>
              <a:t>マイコンによるシリアル通信の確認が必要になります</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20</a:t>
            </a:fld>
            <a:endParaRPr kumimoji="1" lang="ja-JP" altLang="en-US"/>
          </a:p>
        </p:txBody>
      </p:sp>
    </p:spTree>
    <p:extLst>
      <p:ext uri="{BB962C8B-B14F-4D97-AF65-F5344CB8AC3E}">
        <p14:creationId xmlns:p14="http://schemas.microsoft.com/office/powerpoint/2010/main" val="2351267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sz="1200" dirty="0" smtClean="0">
                <a:solidFill>
                  <a:schemeClr val="tx1"/>
                </a:solidFill>
                <a:latin typeface="HGP創英角ｺﾞｼｯｸUB" panose="020B0900000000000000" pitchFamily="50" charset="-128"/>
                <a:ea typeface="HGP創英角ｺﾞｼｯｸUB" panose="020B0900000000000000" pitchFamily="50" charset="-128"/>
              </a:rPr>
              <a:t>ご清聴ありがとうございました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21</a:t>
            </a:fld>
            <a:endParaRPr kumimoji="1" lang="ja-JP" altLang="en-US"/>
          </a:p>
        </p:txBody>
      </p:sp>
    </p:spTree>
    <p:extLst>
      <p:ext uri="{BB962C8B-B14F-4D97-AF65-F5344CB8AC3E}">
        <p14:creationId xmlns:p14="http://schemas.microsoft.com/office/powerpoint/2010/main" val="367826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ロボコン研究室では、毎年</a:t>
            </a:r>
            <a:r>
              <a:rPr kumimoji="1" lang="en-US" altLang="ja-JP" dirty="0" smtClean="0"/>
              <a:t>NHK</a:t>
            </a:r>
            <a:r>
              <a:rPr kumimoji="1" lang="ja-JP" altLang="en-US" dirty="0" smtClean="0"/>
              <a:t>高専ロボットコンテストに参加しています。</a:t>
            </a:r>
            <a:endParaRPr kumimoji="1" lang="en-US" altLang="ja-JP" dirty="0" smtClean="0"/>
          </a:p>
          <a:p>
            <a:r>
              <a:rPr kumimoji="1" lang="ja-JP" altLang="en-US" dirty="0" smtClean="0"/>
              <a:t>今年のロボコンは、ロボット同士の風船割り合戦だったので、ロボットに高速な移動が必要でした。</a:t>
            </a:r>
            <a:endParaRPr kumimoji="1" lang="en-US" altLang="ja-JP" dirty="0" smtClean="0"/>
          </a:p>
          <a:p>
            <a:r>
              <a:rPr kumimoji="1" lang="ja-JP" altLang="en-US" dirty="0" smtClean="0"/>
              <a:t>そこで、高出力モータを使用し、モータドライバに</a:t>
            </a:r>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smtClean="0">
                <a:latin typeface="HGP創英角ｺﾞｼｯｸUB" panose="020B0900000000000000" pitchFamily="50" charset="-128"/>
                <a:ea typeface="HGP創英角ｺﾞｼｯｸUB" panose="020B0900000000000000" pitchFamily="50" charset="-128"/>
              </a:rPr>
              <a:t>を使用しました。</a:t>
            </a:r>
            <a:endParaRPr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t>しかし、実際に使用してみると問題が多く発生したので改善をおこないましたが、目標とした移動速度を下回ってしまいました。</a:t>
            </a:r>
            <a:endParaRPr kumimoji="1" lang="en-US" altLang="ja-JP" dirty="0" smtClean="0"/>
          </a:p>
          <a:p>
            <a:r>
              <a:rPr kumimoji="1" lang="ja-JP" altLang="en-US" dirty="0" smtClean="0"/>
              <a:t>また、大会では試合中に一台のロボットのモータが動かなくなるトラブルが発生しました。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2</a:t>
            </a:fld>
            <a:endParaRPr kumimoji="1" lang="ja-JP" altLang="en-US"/>
          </a:p>
        </p:txBody>
      </p:sp>
    </p:spTree>
    <p:extLst>
      <p:ext uri="{BB962C8B-B14F-4D97-AF65-F5344CB8AC3E}">
        <p14:creationId xmlns:p14="http://schemas.microsoft.com/office/powerpoint/2010/main" val="381671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以上のことから、来年の当研究室で安心、安全に使用できるモータドライバが必要だと思い、ロボコン用高出力モータドライバを開発することにしました。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3</a:t>
            </a:fld>
            <a:endParaRPr kumimoji="1" lang="ja-JP" altLang="en-US"/>
          </a:p>
        </p:txBody>
      </p:sp>
    </p:spTree>
    <p:extLst>
      <p:ext uri="{BB962C8B-B14F-4D97-AF65-F5344CB8AC3E}">
        <p14:creationId xmlns:p14="http://schemas.microsoft.com/office/powerpoint/2010/main" val="74837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smtClean="0">
                <a:latin typeface="HGP創英角ｺﾞｼｯｸUB" panose="020B0900000000000000" pitchFamily="50" charset="-128"/>
                <a:ea typeface="HGP創英角ｺﾞｼｯｸUB" panose="020B0900000000000000" pitchFamily="50" charset="-128"/>
              </a:rPr>
              <a:t>を使用した理由について説明します。</a:t>
            </a:r>
            <a:endParaRPr lang="en-US" altLang="ja-JP" dirty="0" smtClean="0">
              <a:latin typeface="HGP創英角ｺﾞｼｯｸUB" panose="020B0900000000000000" pitchFamily="50" charset="-128"/>
              <a:ea typeface="HGP創英角ｺﾞｼｯｸUB" panose="020B0900000000000000" pitchFamily="50" charset="-128"/>
            </a:endParaRPr>
          </a:p>
          <a:p>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err="1" smtClean="0">
                <a:latin typeface="HGP創英角ｺﾞｼｯｸUB" panose="020B0900000000000000" pitchFamily="50" charset="-128"/>
                <a:ea typeface="HGP創英角ｺﾞｼｯｸUB" panose="020B0900000000000000" pitchFamily="50" charset="-128"/>
              </a:rPr>
              <a:t>は昨</a:t>
            </a:r>
            <a:r>
              <a:rPr lang="ja-JP" altLang="en-US" dirty="0" smtClean="0">
                <a:latin typeface="HGP創英角ｺﾞｼｯｸUB" panose="020B0900000000000000" pitchFamily="50" charset="-128"/>
                <a:ea typeface="HGP創英角ｺﾞｼｯｸUB" panose="020B0900000000000000" pitchFamily="50" charset="-128"/>
              </a:rPr>
              <a:t>年度に伊藤研究室で開発されたもので、販売されているモータードライバと比べ安価で作成できます。</a:t>
            </a:r>
            <a:endParaRPr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latin typeface="HGP創英角ｺﾞｼｯｸUB" panose="020B0900000000000000" pitchFamily="50" charset="-128"/>
                <a:ea typeface="HGP創英角ｺﾞｼｯｸUB" panose="020B0900000000000000" pitchFamily="50" charset="-128"/>
              </a:rPr>
              <a:t>ロボコンではロボット作製に使用できるお金の上限が決まっており、今年は</a:t>
            </a:r>
            <a:r>
              <a:rPr kumimoji="1" lang="en-US" altLang="ja-JP" dirty="0" smtClean="0">
                <a:latin typeface="HGP創英角ｺﾞｼｯｸUB" panose="020B0900000000000000" pitchFamily="50" charset="-128"/>
                <a:ea typeface="HGP創英角ｺﾞｼｯｸUB" panose="020B0900000000000000" pitchFamily="50" charset="-128"/>
              </a:rPr>
              <a:t>30</a:t>
            </a:r>
            <a:r>
              <a:rPr kumimoji="1" lang="ja-JP" altLang="en-US" dirty="0" smtClean="0">
                <a:latin typeface="HGP創英角ｺﾞｼｯｸUB" panose="020B0900000000000000" pitchFamily="50" charset="-128"/>
                <a:ea typeface="HGP創英角ｺﾞｼｯｸUB" panose="020B0900000000000000" pitchFamily="50" charset="-128"/>
              </a:rPr>
              <a:t>万円以内で</a:t>
            </a:r>
            <a:r>
              <a:rPr kumimoji="1" lang="en-US" altLang="ja-JP" dirty="0" smtClean="0">
                <a:latin typeface="HGP創英角ｺﾞｼｯｸUB" panose="020B0900000000000000" pitchFamily="50" charset="-128"/>
                <a:ea typeface="HGP創英角ｺﾞｼｯｸUB" panose="020B0900000000000000" pitchFamily="50" charset="-128"/>
              </a:rPr>
              <a:t>3</a:t>
            </a:r>
            <a:r>
              <a:rPr kumimoji="1" lang="ja-JP" altLang="en-US" dirty="0" smtClean="0">
                <a:latin typeface="HGP創英角ｺﾞｼｯｸUB" panose="020B0900000000000000" pitchFamily="50" charset="-128"/>
                <a:ea typeface="HGP創英角ｺﾞｼｯｸUB" panose="020B0900000000000000" pitchFamily="50" charset="-128"/>
              </a:rPr>
              <a:t>台作製しなければいけませんでした。モータが高かった事もあり、できるだけ安く作成する必要がありました。</a:t>
            </a:r>
            <a:endParaRPr kumimoji="1"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latin typeface="HGP創英角ｺﾞｼｯｸUB" panose="020B0900000000000000" pitchFamily="50" charset="-128"/>
                <a:ea typeface="HGP創英角ｺﾞｼｯｸUB" panose="020B0900000000000000" pitchFamily="50" charset="-128"/>
              </a:rPr>
              <a:t>また、ロボットにフィードバック制御を行いたかったので、エンコーダを用いてフィードバック制御ができる</a:t>
            </a:r>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smtClean="0">
                <a:latin typeface="HGP創英角ｺﾞｼｯｸUB" panose="020B0900000000000000" pitchFamily="50" charset="-128"/>
                <a:ea typeface="HGP創英角ｺﾞｼｯｸUB" panose="020B0900000000000000" pitchFamily="50" charset="-128"/>
              </a:rPr>
              <a:t>を使用しました。</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6</a:t>
            </a:fld>
            <a:endParaRPr kumimoji="1" lang="ja-JP" altLang="en-US"/>
          </a:p>
        </p:txBody>
      </p:sp>
    </p:spTree>
    <p:extLst>
      <p:ext uri="{BB962C8B-B14F-4D97-AF65-F5344CB8AC3E}">
        <p14:creationId xmlns:p14="http://schemas.microsoft.com/office/powerpoint/2010/main" val="3814457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sz="1200" dirty="0" smtClean="0">
                <a:latin typeface="HGP創英角ｺﾞｼｯｸUB" panose="020B0900000000000000" pitchFamily="50" charset="-128"/>
                <a:ea typeface="HGP創英角ｺﾞｼｯｸUB" panose="020B0900000000000000" pitchFamily="50" charset="-128"/>
              </a:rPr>
              <a:t>実際に使用してみると、右の図のように急加減速時にパターンの焼損をしたり</a:t>
            </a:r>
            <a:r>
              <a:rPr lang="ja-JP" altLang="en-US" sz="1200" dirty="0" smtClean="0">
                <a:latin typeface="HGP創英角ｺﾞｼｯｸUB" panose="020B0900000000000000" pitchFamily="50" charset="-128"/>
                <a:ea typeface="HGP創英角ｺﾞｼｯｸUB" panose="020B0900000000000000" pitchFamily="50" charset="-128"/>
              </a:rPr>
              <a:t>、回生電流によるノイズの発生、</a:t>
            </a:r>
            <a:r>
              <a:rPr lang="en-US" altLang="ja-JP" sz="1200" dirty="0" smtClean="0">
                <a:latin typeface="HGP創英角ｺﾞｼｯｸUB" panose="020B0900000000000000" pitchFamily="50" charset="-128"/>
                <a:ea typeface="HGP創英角ｺﾞｼｯｸUB" panose="020B0900000000000000" pitchFamily="50" charset="-128"/>
              </a:rPr>
              <a:t>FET</a:t>
            </a:r>
            <a:r>
              <a:rPr lang="ja-JP" altLang="en-US" sz="1200" dirty="0" smtClean="0">
                <a:latin typeface="HGP創英角ｺﾞｼｯｸUB" panose="020B0900000000000000" pitchFamily="50" charset="-128"/>
                <a:ea typeface="HGP創英角ｺﾞｼｯｸUB" panose="020B0900000000000000" pitchFamily="50" charset="-128"/>
              </a:rPr>
              <a:t>トランジスタの高温化、通信エラーなどの不具合が発生しました。</a:t>
            </a:r>
            <a:endParaRPr kumimoji="1" lang="ja-JP" altLang="en-US" sz="1200" dirty="0" smtClean="0">
              <a:latin typeface="HGP創英角ｺﾞｼｯｸUB" panose="020B0900000000000000" pitchFamily="50" charset="-128"/>
              <a:ea typeface="HGP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7</a:t>
            </a:fld>
            <a:endParaRPr kumimoji="1" lang="ja-JP" altLang="en-US"/>
          </a:p>
        </p:txBody>
      </p:sp>
    </p:spTree>
    <p:extLst>
      <p:ext uri="{BB962C8B-B14F-4D97-AF65-F5344CB8AC3E}">
        <p14:creationId xmlns:p14="http://schemas.microsoft.com/office/powerpoint/2010/main" val="115149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不具合修正のために行ったことは、</a:t>
            </a:r>
            <a:r>
              <a:rPr lang="ja-JP" altLang="en-US" sz="1200" dirty="0" smtClean="0">
                <a:latin typeface="HGP創英角ｺﾞｼｯｸUB" panose="020B0900000000000000" pitchFamily="50" charset="-128"/>
                <a:ea typeface="HGP創英角ｺﾞｼｯｸUB" panose="020B0900000000000000" pitchFamily="50" charset="-128"/>
              </a:rPr>
              <a:t>電流制限プログラムの作成、回生ダイオードの取り付け、</a:t>
            </a:r>
            <a:r>
              <a:rPr lang="en-US" altLang="ja-JP" sz="1200" dirty="0" smtClean="0">
                <a:latin typeface="HGP創英角ｺﾞｼｯｸUB" panose="020B0900000000000000" pitchFamily="50" charset="-128"/>
                <a:ea typeface="HGP創英角ｺﾞｼｯｸUB" panose="020B0900000000000000" pitchFamily="50" charset="-128"/>
              </a:rPr>
              <a:t>FET</a:t>
            </a:r>
            <a:r>
              <a:rPr lang="ja-JP" altLang="en-US" sz="1200" dirty="0" smtClean="0">
                <a:latin typeface="HGP創英角ｺﾞｼｯｸUB" panose="020B0900000000000000" pitchFamily="50" charset="-128"/>
                <a:ea typeface="HGP創英角ｺﾞｼｯｸUB" panose="020B0900000000000000" pitchFamily="50" charset="-128"/>
              </a:rPr>
              <a:t>トランジスタにヒートシンクの取り付け、通信エラー確認用の</a:t>
            </a:r>
            <a:r>
              <a:rPr lang="en-US" altLang="ja-JP" sz="1200" dirty="0" smtClean="0">
                <a:latin typeface="HGP創英角ｺﾞｼｯｸUB" panose="020B0900000000000000" pitchFamily="50" charset="-128"/>
                <a:ea typeface="HGP創英角ｺﾞｼｯｸUB" panose="020B0900000000000000" pitchFamily="50" charset="-128"/>
              </a:rPr>
              <a:t>LED</a:t>
            </a:r>
            <a:r>
              <a:rPr lang="ja-JP" altLang="en-US" sz="1200" dirty="0" smtClean="0">
                <a:latin typeface="HGP創英角ｺﾞｼｯｸUB" panose="020B0900000000000000" pitchFamily="50" charset="-128"/>
                <a:ea typeface="HGP創英角ｺﾞｼｯｸUB" panose="020B0900000000000000" pitchFamily="50" charset="-128"/>
              </a:rPr>
              <a:t>の取り付けです。</a:t>
            </a:r>
            <a:endParaRPr lang="en-US" altLang="ja-JP" sz="1200" dirty="0" smtClean="0">
              <a:latin typeface="HGP創英角ｺﾞｼｯｸUB" panose="020B0900000000000000" pitchFamily="50" charset="-128"/>
              <a:ea typeface="HGP創英角ｺﾞｼｯｸUB" panose="020B0900000000000000" pitchFamily="50" charset="-128"/>
            </a:endParaRPr>
          </a:p>
          <a:p>
            <a:r>
              <a:rPr kumimoji="1" lang="ja-JP" altLang="en-US" sz="1200" dirty="0" smtClean="0">
                <a:latin typeface="HGP創英角ｺﾞｼｯｸUB" panose="020B0900000000000000" pitchFamily="50" charset="-128"/>
                <a:ea typeface="HGP創英角ｺﾞｼｯｸUB" panose="020B0900000000000000" pitchFamily="50" charset="-128"/>
              </a:rPr>
              <a:t>右の図が修正後の</a:t>
            </a:r>
            <a:r>
              <a:rPr lang="en-US" altLang="ja-JP" dirty="0" smtClean="0">
                <a:latin typeface="HGP創英角ｺﾞｼｯｸUB" panose="020B0900000000000000" pitchFamily="50" charset="-128"/>
                <a:ea typeface="HGP創英角ｺﾞｼｯｸUB" panose="020B0900000000000000" pitchFamily="50" charset="-128"/>
              </a:rPr>
              <a:t>ITOLAB MOTORDRIVER</a:t>
            </a:r>
            <a:r>
              <a:rPr lang="ja-JP" altLang="en-US" dirty="0" smtClean="0">
                <a:latin typeface="HGP創英角ｺﾞｼｯｸUB" panose="020B0900000000000000" pitchFamily="50" charset="-128"/>
                <a:ea typeface="HGP創英角ｺﾞｼｯｸUB" panose="020B0900000000000000" pitchFamily="50" charset="-128"/>
              </a:rPr>
              <a:t>です。</a:t>
            </a:r>
            <a:endParaRPr kumimoji="1" lang="ja-JP" altLang="en-US" sz="1200" dirty="0" smtClean="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8</a:t>
            </a:fld>
            <a:endParaRPr kumimoji="1" lang="ja-JP" altLang="en-US"/>
          </a:p>
        </p:txBody>
      </p:sp>
    </p:spTree>
    <p:extLst>
      <p:ext uri="{BB962C8B-B14F-4D97-AF65-F5344CB8AC3E}">
        <p14:creationId xmlns:p14="http://schemas.microsoft.com/office/powerpoint/2010/main" val="131746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しかし、修正した結果目標の</a:t>
            </a:r>
            <a:r>
              <a:rPr kumimoji="1" lang="en-US" altLang="ja-JP" dirty="0" smtClean="0"/>
              <a:t>1114rpm</a:t>
            </a:r>
            <a:r>
              <a:rPr kumimoji="1" lang="ja-JP" altLang="en-US" dirty="0" err="1" smtClean="0"/>
              <a:t>まで</a:t>
            </a:r>
            <a:r>
              <a:rPr kumimoji="1" lang="ja-JP" altLang="en-US" dirty="0" smtClean="0"/>
              <a:t>出ず、</a:t>
            </a:r>
            <a:r>
              <a:rPr lang="en-US" altLang="ja-JP" sz="1200" dirty="0" smtClean="0">
                <a:latin typeface="HGP創英角ｺﾞｼｯｸUB" panose="020B0900000000000000" pitchFamily="50" charset="-128"/>
                <a:ea typeface="HGP創英角ｺﾞｼｯｸUB" panose="020B0900000000000000" pitchFamily="50" charset="-128"/>
              </a:rPr>
              <a:t>700rpm</a:t>
            </a:r>
            <a:r>
              <a:rPr lang="ja-JP" altLang="en-US" sz="1200" dirty="0" smtClean="0">
                <a:latin typeface="HGP創英角ｺﾞｼｯｸUB" panose="020B0900000000000000" pitchFamily="50" charset="-128"/>
                <a:ea typeface="HGP創英角ｺﾞｼｯｸUB" panose="020B0900000000000000" pitchFamily="50" charset="-128"/>
              </a:rPr>
              <a:t>までしか回転数を上げることができませんでした。</a:t>
            </a:r>
            <a:endParaRPr lang="en-US" altLang="ja-JP" sz="1200" dirty="0" smtClean="0">
              <a:latin typeface="HGP創英角ｺﾞｼｯｸUB" panose="020B0900000000000000" pitchFamily="50" charset="-128"/>
              <a:ea typeface="HGP創英角ｺﾞｼｯｸUB" panose="020B0900000000000000"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lang="ja-JP" altLang="en-US" sz="1200" dirty="0" smtClean="0">
                <a:latin typeface="HGP創英角ｺﾞｼｯｸUB" panose="020B0900000000000000" pitchFamily="50" charset="-128"/>
                <a:ea typeface="HGP創英角ｺﾞｼｯｸUB" panose="020B0900000000000000" pitchFamily="50" charset="-128"/>
              </a:rPr>
              <a:t>大会時に</a:t>
            </a:r>
            <a:r>
              <a:rPr lang="en-US" altLang="ja-JP" sz="1200" dirty="0" smtClean="0">
                <a:latin typeface="HGP創英角ｺﾞｼｯｸUB" panose="020B0900000000000000" pitchFamily="50" charset="-128"/>
                <a:ea typeface="HGP創英角ｺﾞｼｯｸUB" panose="020B0900000000000000" pitchFamily="50" charset="-128"/>
              </a:rPr>
              <a:t>1</a:t>
            </a:r>
            <a:r>
              <a:rPr lang="ja-JP" altLang="en-US" sz="1200" dirty="0" smtClean="0">
                <a:latin typeface="HGP創英角ｺﾞｼｯｸUB" panose="020B0900000000000000" pitchFamily="50" charset="-128"/>
                <a:ea typeface="HGP創英角ｺﾞｼｯｸUB" panose="020B0900000000000000" pitchFamily="50" charset="-128"/>
              </a:rPr>
              <a:t>台のロボットのモータが動かないトラブルが発生し、試合後に原因を探しましたが原因がわかりませんでした。</a:t>
            </a:r>
            <a:endParaRPr lang="en-US" altLang="ja-JP" sz="1200" dirty="0" smtClean="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9</a:t>
            </a:fld>
            <a:endParaRPr kumimoji="1" lang="ja-JP" altLang="en-US"/>
          </a:p>
        </p:txBody>
      </p:sp>
    </p:spTree>
    <p:extLst>
      <p:ext uri="{BB962C8B-B14F-4D97-AF65-F5344CB8AC3E}">
        <p14:creationId xmlns:p14="http://schemas.microsoft.com/office/powerpoint/2010/main" val="381462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そこで新しい高出力モータドライバを作製することにしました。</a:t>
            </a:r>
            <a:endParaRPr kumimoji="1" lang="en-US" altLang="ja-JP" dirty="0" smtClean="0"/>
          </a:p>
          <a:p>
            <a:r>
              <a:rPr kumimoji="1" lang="ja-JP" altLang="en-US" dirty="0" smtClean="0"/>
              <a:t>変更点は、シリアル通信の変更、パターン幅の拡張です。</a:t>
            </a:r>
            <a:endParaRPr kumimoji="1" lang="en-US" altLang="ja-JP" dirty="0" smtClean="0"/>
          </a:p>
          <a:p>
            <a:r>
              <a:rPr kumimoji="1" lang="ja-JP" altLang="en-US" dirty="0" smtClean="0"/>
              <a:t>また、新たに温度センサ、電流センサ、リセットスイッチ、確認用</a:t>
            </a:r>
            <a:r>
              <a:rPr kumimoji="1" lang="en-US" altLang="ja-JP" dirty="0" smtClean="0"/>
              <a:t>LED</a:t>
            </a:r>
            <a:r>
              <a:rPr kumimoji="1" lang="ja-JP" altLang="en-US" dirty="0" smtClean="0"/>
              <a:t>を取り付けます。</a:t>
            </a:r>
            <a:endParaRPr kumimoji="1" lang="en-US" altLang="ja-JP" dirty="0" smtClean="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10</a:t>
            </a:fld>
            <a:endParaRPr kumimoji="1" lang="ja-JP" altLang="en-US"/>
          </a:p>
        </p:txBody>
      </p:sp>
    </p:spTree>
    <p:extLst>
      <p:ext uri="{BB962C8B-B14F-4D97-AF65-F5344CB8AC3E}">
        <p14:creationId xmlns:p14="http://schemas.microsoft.com/office/powerpoint/2010/main" val="20941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5350" y="850900"/>
            <a:ext cx="3055938" cy="2292350"/>
          </a:xfrm>
        </p:spPr>
      </p:sp>
      <p:sp>
        <p:nvSpPr>
          <p:cNvPr id="3" name="ノート プレースホルダー 2"/>
          <p:cNvSpPr>
            <a:spLocks noGrp="1"/>
          </p:cNvSpPr>
          <p:nvPr>
            <p:ph type="body" idx="1"/>
          </p:nvPr>
        </p:nvSpPr>
        <p:spPr/>
        <p:txBody>
          <a:bodyPr/>
          <a:lstStyle/>
          <a:p>
            <a:r>
              <a:rPr kumimoji="1" lang="ja-JP" altLang="en-US" dirty="0" smtClean="0"/>
              <a:t>こちらが仕様書です。</a:t>
            </a:r>
            <a:endParaRPr kumimoji="1" lang="ja-JP" altLang="en-US" dirty="0"/>
          </a:p>
        </p:txBody>
      </p:sp>
      <p:sp>
        <p:nvSpPr>
          <p:cNvPr id="4" name="スライド番号プレースホルダー 3"/>
          <p:cNvSpPr>
            <a:spLocks noGrp="1"/>
          </p:cNvSpPr>
          <p:nvPr>
            <p:ph type="sldNum" sz="quarter" idx="10"/>
          </p:nvPr>
        </p:nvSpPr>
        <p:spPr>
          <a:xfrm>
            <a:off x="5622799" y="6456612"/>
            <a:ext cx="4301543" cy="341064"/>
          </a:xfrm>
          <a:prstGeom prst="rect">
            <a:avLst/>
          </a:prstGeom>
        </p:spPr>
        <p:txBody>
          <a:bodyPr/>
          <a:lstStyle/>
          <a:p>
            <a:fld id="{BE559F41-BFAC-4C74-BE0D-D69303059C54}" type="slidenum">
              <a:rPr kumimoji="1" lang="ja-JP" altLang="en-US" smtClean="0"/>
              <a:t>11</a:t>
            </a:fld>
            <a:endParaRPr kumimoji="1" lang="ja-JP" altLang="en-US"/>
          </a:p>
        </p:txBody>
      </p:sp>
    </p:spTree>
    <p:extLst>
      <p:ext uri="{BB962C8B-B14F-4D97-AF65-F5344CB8AC3E}">
        <p14:creationId xmlns:p14="http://schemas.microsoft.com/office/powerpoint/2010/main" val="2161105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A51F05F-C6A1-48E3-9D98-C32D8528FF48}"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294185" y="6412665"/>
            <a:ext cx="863676" cy="308978"/>
          </a:xfrm>
        </p:spPr>
        <p:txBody>
          <a:bodyPr/>
          <a:lstStyle>
            <a:lvl1pPr>
              <a:defRPr sz="2000">
                <a:solidFill>
                  <a:schemeClr val="tx1"/>
                </a:solidFill>
              </a:defRPr>
            </a:lvl1pPr>
          </a:lstStyle>
          <a:p>
            <a:fld id="{D696A818-8F89-4904-84B9-3C0C167C4C31}" type="slidenum">
              <a:rPr lang="ja-JP" altLang="en-US" smtClean="0"/>
              <a:pPr/>
              <a:t>‹#›</a:t>
            </a:fld>
            <a:r>
              <a:rPr lang="en-US" altLang="ja-JP" dirty="0" smtClean="0"/>
              <a:t>/X</a:t>
            </a:r>
            <a:endParaRPr lang="ja-JP" altLang="en-US" dirty="0"/>
          </a:p>
        </p:txBody>
      </p:sp>
    </p:spTree>
    <p:extLst>
      <p:ext uri="{BB962C8B-B14F-4D97-AF65-F5344CB8AC3E}">
        <p14:creationId xmlns:p14="http://schemas.microsoft.com/office/powerpoint/2010/main" val="2590556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5C53C81-4969-4E1E-86E2-73752693B86B}"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330301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2B3D3A-F3BB-4D21-9001-0D0E729F199A}"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4863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1B02B9C-6EFA-4054-AD4E-21394C2E659D}"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40333059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6D36746-9BC6-46EC-BB7E-2A8D4AC4646D}"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81861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00FB7EF-F13F-40BA-985B-F31E66244CA4}"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15626562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DAD33A-6A25-464A-B342-1FB388D9E80E}"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18717205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CA1A29-3C1D-4583-9BE2-6942BFAC5480}"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34622125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4DA46D3-4818-431A-A351-E107DF10F89A}"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631362" y="6412665"/>
            <a:ext cx="512638" cy="365125"/>
          </a:xfrm>
        </p:spPr>
        <p:txBody>
          <a:bodyPr/>
          <a:lstStyle>
            <a:lvl1pPr>
              <a:defRPr sz="2000">
                <a:solidFill>
                  <a:schemeClr val="tx1"/>
                </a:solidFill>
              </a:defRPr>
            </a:lvl1pPr>
          </a:lstStyle>
          <a:p>
            <a:fld id="{D696A818-8F89-4904-84B9-3C0C167C4C31}" type="slidenum">
              <a:rPr lang="ja-JP" altLang="en-US" smtClean="0"/>
              <a:pPr/>
              <a:t>‹#›</a:t>
            </a:fld>
            <a:endParaRPr lang="ja-JP" altLang="en-US" dirty="0"/>
          </a:p>
        </p:txBody>
      </p:sp>
    </p:spTree>
    <p:extLst>
      <p:ext uri="{BB962C8B-B14F-4D97-AF65-F5344CB8AC3E}">
        <p14:creationId xmlns:p14="http://schemas.microsoft.com/office/powerpoint/2010/main" val="19015923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5405A3-DB3D-47C1-B9B0-CDEB220846AC}" type="datetime1">
              <a:rPr kumimoji="1" lang="ja-JP" altLang="en-US" smtClean="0"/>
              <a:t>2018/1/29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631362" y="6492875"/>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165215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C150106-189E-45BE-9FF7-70551C30A9FD}" type="datetime1">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8631362" y="6492875"/>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141487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52A9AB7-B52E-4141-8632-0E28E9EC146D}" type="datetime1">
              <a:rPr kumimoji="1" lang="ja-JP" altLang="en-US" smtClean="0"/>
              <a:t>2018/1/29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a:xfrm>
            <a:off x="8631362" y="6492387"/>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40180520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99F5F8-C7E3-4AD3-90E9-D237BEAD29EE}" type="datetime1">
              <a:rPr kumimoji="1" lang="ja-JP" altLang="en-US" smtClean="0"/>
              <a:t>2018/1/29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a:xfrm>
            <a:off x="8631362" y="6514605"/>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41839138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401C4-B1F3-4C73-8C20-6B554D368D9F}" type="datetime1">
              <a:rPr kumimoji="1" lang="ja-JP" altLang="en-US" smtClean="0"/>
              <a:t>2018/1/29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8578985" y="6492875"/>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1437264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07713C0-86DC-4808-A400-E03E4F273AE6}" type="datetime1">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8631362" y="6492875"/>
            <a:ext cx="512638" cy="365125"/>
          </a:xfrm>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37648210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E74CCC3-2B55-46EF-ACAB-D4E0A130060C}" type="datetime1">
              <a:rPr kumimoji="1" lang="ja-JP" altLang="en-US" smtClean="0"/>
              <a:t>2018/1/29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696A818-8F89-4904-84B9-3C0C167C4C31}" type="slidenum">
              <a:rPr kumimoji="1" lang="ja-JP" altLang="en-US" smtClean="0"/>
              <a:t>‹#›</a:t>
            </a:fld>
            <a:endParaRPr kumimoji="1" lang="ja-JP" altLang="en-US"/>
          </a:p>
        </p:txBody>
      </p:sp>
    </p:spTree>
    <p:extLst>
      <p:ext uri="{BB962C8B-B14F-4D97-AF65-F5344CB8AC3E}">
        <p14:creationId xmlns:p14="http://schemas.microsoft.com/office/powerpoint/2010/main" val="5971046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7574"/>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5CC44F-B06F-40E6-843F-C96E0F58342D}" type="datetime1">
              <a:rPr kumimoji="1" lang="ja-JP" altLang="en-US" smtClean="0"/>
              <a:t>2018/1/29</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050992" y="6412665"/>
            <a:ext cx="1085166" cy="308978"/>
          </a:xfrm>
          <a:prstGeom prst="rect">
            <a:avLst/>
          </a:prstGeom>
        </p:spPr>
        <p:txBody>
          <a:bodyPr vert="horz" lIns="91440" tIns="45720" rIns="91440" bIns="45720" rtlCol="0" anchor="ctr"/>
          <a:lstStyle>
            <a:lvl1pPr algn="r">
              <a:defRPr sz="2000">
                <a:solidFill>
                  <a:schemeClr val="tx1"/>
                </a:solidFill>
                <a:latin typeface="Meiryo UI" panose="020B0604030504040204" pitchFamily="50" charset="-128"/>
                <a:ea typeface="Meiryo UI" panose="020B0604030504040204" pitchFamily="50" charset="-128"/>
              </a:defRPr>
            </a:lvl1pPr>
          </a:lstStyle>
          <a:p>
            <a:fld id="{D696A818-8F89-4904-84B9-3C0C167C4C31}" type="slidenum">
              <a:rPr lang="ja-JP" altLang="en-US" smtClean="0"/>
              <a:pPr/>
              <a:t>‹#›</a:t>
            </a:fld>
            <a:r>
              <a:rPr lang="en-US" altLang="ja-JP" dirty="0" smtClean="0"/>
              <a:t>/X</a:t>
            </a:r>
            <a:endParaRPr lang="ja-JP" altLang="en-US" dirty="0"/>
          </a:p>
        </p:txBody>
      </p:sp>
    </p:spTree>
    <p:extLst>
      <p:ext uri="{BB962C8B-B14F-4D97-AF65-F5344CB8AC3E}">
        <p14:creationId xmlns:p14="http://schemas.microsoft.com/office/powerpoint/2010/main" val="31408712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81883" y="1283369"/>
            <a:ext cx="6987296" cy="1792924"/>
          </a:xfrm>
        </p:spPr>
        <p:txBody>
          <a:bodyPr/>
          <a:lstStyle/>
          <a:p>
            <a:pPr algn="ctr"/>
            <a:r>
              <a:rPr kumimoji="1" lang="ja-JP" altLang="en-US" sz="6000" b="1" dirty="0" smtClean="0">
                <a:solidFill>
                  <a:schemeClr val="tx1"/>
                </a:solidFill>
                <a:latin typeface="Meiryo UI" panose="020B0604030504040204" pitchFamily="50" charset="-128"/>
                <a:ea typeface="Meiryo UI" panose="020B0604030504040204" pitchFamily="50" charset="-128"/>
              </a:rPr>
              <a:t>ロボコン用高出力</a:t>
            </a:r>
            <a:r>
              <a:rPr kumimoji="1" lang="en-US" altLang="ja-JP" sz="6000" b="1" dirty="0" smtClean="0">
                <a:solidFill>
                  <a:schemeClr val="tx1"/>
                </a:solidFill>
                <a:latin typeface="Meiryo UI" panose="020B0604030504040204" pitchFamily="50" charset="-128"/>
                <a:ea typeface="Meiryo UI" panose="020B0604030504040204" pitchFamily="50" charset="-128"/>
              </a:rPr>
              <a:t/>
            </a:r>
            <a:br>
              <a:rPr kumimoji="1" lang="en-US" altLang="ja-JP" sz="6000" b="1" dirty="0" smtClean="0">
                <a:solidFill>
                  <a:schemeClr val="tx1"/>
                </a:solidFill>
                <a:latin typeface="Meiryo UI" panose="020B0604030504040204" pitchFamily="50" charset="-128"/>
                <a:ea typeface="Meiryo UI" panose="020B0604030504040204" pitchFamily="50" charset="-128"/>
              </a:rPr>
            </a:br>
            <a:r>
              <a:rPr kumimoji="1" lang="ja-JP" altLang="en-US" sz="6000" b="1" dirty="0" smtClean="0">
                <a:solidFill>
                  <a:schemeClr val="tx1"/>
                </a:solidFill>
                <a:latin typeface="Meiryo UI" panose="020B0604030504040204" pitchFamily="50" charset="-128"/>
                <a:ea typeface="Meiryo UI" panose="020B0604030504040204" pitchFamily="50" charset="-128"/>
              </a:rPr>
              <a:t>モータドライバの開発</a:t>
            </a:r>
            <a:endParaRPr kumimoji="1" lang="ja-JP" altLang="en-US" sz="6000" b="1" dirty="0">
              <a:solidFill>
                <a:schemeClr val="tx1"/>
              </a:solidFill>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4777483" y="4879215"/>
            <a:ext cx="3678149" cy="1196732"/>
          </a:xfrm>
        </p:spPr>
        <p:txBody>
          <a:bodyPr>
            <a:noAutofit/>
          </a:bodyPr>
          <a:lstStyle/>
          <a:p>
            <a:pPr algn="ctr"/>
            <a:r>
              <a:rPr lang="ja-JP" altLang="en-US" sz="2400" dirty="0" smtClean="0">
                <a:solidFill>
                  <a:schemeClr val="tx1"/>
                </a:solidFill>
                <a:latin typeface="Meiryo UI" panose="020B0604030504040204" pitchFamily="50" charset="-128"/>
                <a:ea typeface="Meiryo UI" panose="020B0604030504040204" pitchFamily="50" charset="-128"/>
              </a:rPr>
              <a:t>金沢工業高等専門学校</a:t>
            </a:r>
            <a:endParaRPr lang="en-US" altLang="ja-JP" sz="2400" dirty="0" smtClean="0">
              <a:solidFill>
                <a:schemeClr val="tx1"/>
              </a:solidFill>
              <a:latin typeface="Meiryo UI" panose="020B0604030504040204" pitchFamily="50" charset="-128"/>
              <a:ea typeface="Meiryo UI" panose="020B0604030504040204" pitchFamily="50" charset="-128"/>
            </a:endParaRPr>
          </a:p>
          <a:p>
            <a:pPr algn="ctr"/>
            <a:r>
              <a:rPr lang="ja-JP" altLang="en-US" sz="2400" dirty="0" smtClean="0">
                <a:solidFill>
                  <a:schemeClr val="tx1"/>
                </a:solidFill>
                <a:latin typeface="Meiryo UI" panose="020B0604030504040204" pitchFamily="50" charset="-128"/>
                <a:ea typeface="Meiryo UI" panose="020B0604030504040204" pitchFamily="50" charset="-128"/>
              </a:rPr>
              <a:t>　機械工学科　東出 和賢</a:t>
            </a:r>
            <a:endParaRPr lang="ja-JP" altLang="en-US" sz="2400" dirty="0">
              <a:solidFill>
                <a:schemeClr val="tx1"/>
              </a:solidFill>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459058" y="3886247"/>
            <a:ext cx="1903143" cy="25024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9914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7796464" cy="1320800"/>
          </a:xfrm>
        </p:spPr>
        <p:txBody>
          <a:bodyPr>
            <a:normAutofit/>
          </a:bodyPr>
          <a:lstStyle/>
          <a:p>
            <a:r>
              <a:rPr lang="ja-JP" altLang="en-US" sz="4400" b="1" u="sng" dirty="0" smtClean="0">
                <a:solidFill>
                  <a:schemeClr val="tx1"/>
                </a:solidFill>
                <a:latin typeface="Meiryo UI" panose="020B0604030504040204" pitchFamily="50" charset="-128"/>
                <a:ea typeface="Meiryo UI" panose="020B0604030504040204" pitchFamily="50" charset="-128"/>
              </a:rPr>
              <a:t>モータドライバの比較</a:t>
            </a:r>
            <a:endParaRPr lang="ja-JP" altLang="en-US" sz="4400" b="1" u="sng" dirty="0">
              <a:solidFill>
                <a:schemeClr val="tx1"/>
              </a:solidFill>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528490743"/>
              </p:ext>
            </p:extLst>
          </p:nvPr>
        </p:nvGraphicFramePr>
        <p:xfrm>
          <a:off x="609601" y="1840506"/>
          <a:ext cx="7924800" cy="4621275"/>
        </p:xfrm>
        <a:graphic>
          <a:graphicData uri="http://schemas.openxmlformats.org/drawingml/2006/table">
            <a:tbl>
              <a:tblPr firstRow="1" bandRow="1">
                <a:tableStyleId>{5C22544A-7EE6-4342-B048-85BDC9FD1C3A}</a:tableStyleId>
              </a:tblPr>
              <a:tblGrid>
                <a:gridCol w="2149644">
                  <a:extLst>
                    <a:ext uri="{9D8B030D-6E8A-4147-A177-3AD203B41FA5}">
                      <a16:colId xmlns:a16="http://schemas.microsoft.com/office/drawing/2014/main" val="2908980433"/>
                    </a:ext>
                  </a:extLst>
                </a:gridCol>
                <a:gridCol w="2887578">
                  <a:extLst>
                    <a:ext uri="{9D8B030D-6E8A-4147-A177-3AD203B41FA5}">
                      <a16:colId xmlns:a16="http://schemas.microsoft.com/office/drawing/2014/main" val="3217805253"/>
                    </a:ext>
                  </a:extLst>
                </a:gridCol>
                <a:gridCol w="2887578">
                  <a:extLst>
                    <a:ext uri="{9D8B030D-6E8A-4147-A177-3AD203B41FA5}">
                      <a16:colId xmlns:a16="http://schemas.microsoft.com/office/drawing/2014/main" val="232691411"/>
                    </a:ext>
                  </a:extLst>
                </a:gridCol>
              </a:tblGrid>
              <a:tr h="967580">
                <a:tc>
                  <a:txBody>
                    <a:bodyPr/>
                    <a:lstStyle/>
                    <a:p>
                      <a:pPr algn="ctr"/>
                      <a:endParaRPr kumimoji="1" lang="ja-JP" altLang="en-US" sz="280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8FF"/>
                    </a:solidFill>
                  </a:tcPr>
                </a:tc>
                <a:tc>
                  <a:txBody>
                    <a:bodyPr/>
                    <a:lstStyle/>
                    <a:p>
                      <a:pPr algn="ctr"/>
                      <a:r>
                        <a:rPr lang="en-US" altLang="ja-JP" sz="2800" b="0" dirty="0" smtClean="0">
                          <a:solidFill>
                            <a:schemeClr val="tx1"/>
                          </a:solidFill>
                          <a:latin typeface="Segoe UI" panose="020B0502040204020203" pitchFamily="34" charset="0"/>
                          <a:ea typeface="Meiryo UI" panose="020B0604030504040204" pitchFamily="50" charset="-128"/>
                          <a:cs typeface="Segoe UI" panose="020B0502040204020203" pitchFamily="34" charset="0"/>
                        </a:rPr>
                        <a:t>ITOLAB MOTORDRIVER</a:t>
                      </a:r>
                      <a:endParaRPr kumimoji="1" lang="ja-JP" altLang="en-US" sz="2800" b="0" dirty="0">
                        <a:solidFill>
                          <a:schemeClr val="tx1"/>
                        </a:solidFill>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8FF"/>
                    </a:solidFill>
                  </a:tcPr>
                </a:tc>
                <a:tc>
                  <a:txBody>
                    <a:bodyPr/>
                    <a:lstStyle/>
                    <a:p>
                      <a:pPr algn="ctr"/>
                      <a:r>
                        <a:rPr kumimoji="1" lang="ja-JP" altLang="en-US" sz="2800" b="0" dirty="0" smtClean="0">
                          <a:solidFill>
                            <a:schemeClr val="tx1"/>
                          </a:solidFill>
                          <a:latin typeface="Meiryo UI" panose="020B0604030504040204" pitchFamily="50" charset="-128"/>
                          <a:ea typeface="Meiryo UI" panose="020B0604030504040204" pitchFamily="50" charset="-128"/>
                        </a:rPr>
                        <a:t>新モータドライバ</a:t>
                      </a:r>
                      <a:endParaRPr kumimoji="1" lang="ja-JP" altLang="en-US" sz="2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8FF"/>
                    </a:solidFill>
                  </a:tcPr>
                </a:tc>
                <a:extLst>
                  <a:ext uri="{0D108BD9-81ED-4DB2-BD59-A6C34878D82A}">
                    <a16:rowId xmlns:a16="http://schemas.microsoft.com/office/drawing/2014/main" val="2512827300"/>
                  </a:ext>
                </a:extLst>
              </a:tr>
              <a:tr h="519774">
                <a:tc>
                  <a:txBody>
                    <a:bodyPr/>
                    <a:lstStyle/>
                    <a:p>
                      <a:r>
                        <a:rPr kumimoji="1" lang="ja-JP" altLang="en-US" sz="2800" dirty="0" smtClean="0">
                          <a:latin typeface="Meiryo UI" panose="020B0604030504040204" pitchFamily="50" charset="-128"/>
                          <a:ea typeface="Meiryo UI" panose="020B0604030504040204" pitchFamily="50" charset="-128"/>
                        </a:rPr>
                        <a:t>シリアル通信</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RS232C</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RS485</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643783"/>
                  </a:ext>
                </a:extLst>
              </a:tr>
              <a:tr h="519774">
                <a:tc>
                  <a:txBody>
                    <a:bodyPr/>
                    <a:lstStyle/>
                    <a:p>
                      <a:r>
                        <a:rPr kumimoji="1" lang="ja-JP" altLang="en-US" sz="2800" dirty="0" smtClean="0">
                          <a:latin typeface="Meiryo UI" panose="020B0604030504040204" pitchFamily="50" charset="-128"/>
                          <a:ea typeface="Meiryo UI" panose="020B0604030504040204" pitchFamily="50" charset="-128"/>
                        </a:rPr>
                        <a:t>パターン幅</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1mm</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5mm</a:t>
                      </a:r>
                      <a:r>
                        <a:rPr kumimoji="1" lang="ja-JP" altLang="en-US" sz="2800" dirty="0" smtClean="0">
                          <a:latin typeface="Meiryo UI" panose="020B0604030504040204" pitchFamily="50" charset="-128"/>
                          <a:ea typeface="Meiryo UI" panose="020B0604030504040204" pitchFamily="50" charset="-128"/>
                        </a:rPr>
                        <a:t>　</a:t>
                      </a: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GND</a:t>
                      </a:r>
                      <a:r>
                        <a:rPr kumimoji="1" lang="ja-JP" altLang="en-US" sz="2800" dirty="0" smtClean="0">
                          <a:latin typeface="Meiryo UI" panose="020B0604030504040204" pitchFamily="50" charset="-128"/>
                          <a:ea typeface="Meiryo UI" panose="020B0604030504040204" pitchFamily="50" charset="-128"/>
                        </a:rPr>
                        <a:t>ベタ</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931447"/>
                  </a:ext>
                </a:extLst>
              </a:tr>
              <a:tr h="519774">
                <a:tc>
                  <a:txBody>
                    <a:bodyPr/>
                    <a:lstStyle/>
                    <a:p>
                      <a:r>
                        <a:rPr kumimoji="1" lang="ja-JP" altLang="en-US" sz="2800" dirty="0" smtClean="0">
                          <a:latin typeface="Meiryo UI" panose="020B0604030504040204" pitchFamily="50" charset="-128"/>
                          <a:ea typeface="Meiryo UI" panose="020B0604030504040204" pitchFamily="50" charset="-128"/>
                        </a:rPr>
                        <a:t>汎用</a:t>
                      </a: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LED</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smtClean="0">
                          <a:latin typeface="Meiryo UI" panose="020B0604030504040204" pitchFamily="50" charset="-128"/>
                          <a:ea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207006"/>
                  </a:ext>
                </a:extLst>
              </a:tr>
              <a:tr h="519774">
                <a:tc>
                  <a:txBody>
                    <a:bodyPr/>
                    <a:lstStyle/>
                    <a:p>
                      <a:r>
                        <a:rPr kumimoji="1" lang="ja-JP" altLang="en-US" sz="2800" dirty="0" smtClean="0">
                          <a:latin typeface="Meiryo UI" panose="020B0604030504040204" pitchFamily="50" charset="-128"/>
                          <a:ea typeface="Meiryo UI" panose="020B0604030504040204" pitchFamily="50" charset="-128"/>
                        </a:rPr>
                        <a:t>汎用スイッチ</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smtClean="0">
                          <a:latin typeface="Meiryo UI" panose="020B0604030504040204" pitchFamily="50" charset="-128"/>
                          <a:ea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526373"/>
                  </a:ext>
                </a:extLst>
              </a:tr>
              <a:tr h="519774">
                <a:tc>
                  <a:txBody>
                    <a:bodyPr/>
                    <a:lstStyle/>
                    <a:p>
                      <a:r>
                        <a:rPr lang="ja-JP" altLang="en-US" sz="2800" dirty="0" smtClean="0">
                          <a:latin typeface="Meiryo UI" panose="020B0604030504040204" pitchFamily="50" charset="-128"/>
                          <a:ea typeface="Meiryo UI" panose="020B0604030504040204" pitchFamily="50" charset="-128"/>
                        </a:rPr>
                        <a:t>温度センサ </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smtClean="0">
                          <a:latin typeface="Meiryo UI" panose="020B0604030504040204" pitchFamily="50" charset="-128"/>
                          <a:ea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355793"/>
                  </a:ext>
                </a:extLst>
              </a:tr>
              <a:tr h="519774">
                <a:tc>
                  <a:txBody>
                    <a:bodyPr/>
                    <a:lstStyle/>
                    <a:p>
                      <a:r>
                        <a:rPr lang="ja-JP" altLang="en-US" sz="2800" dirty="0" smtClean="0">
                          <a:latin typeface="Meiryo UI" panose="020B0604030504040204" pitchFamily="50" charset="-128"/>
                          <a:ea typeface="Meiryo UI" panose="020B0604030504040204" pitchFamily="50" charset="-128"/>
                        </a:rPr>
                        <a:t>電流センサ </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smtClean="0">
                          <a:latin typeface="Meiryo UI" panose="020B0604030504040204" pitchFamily="50" charset="-128"/>
                          <a:ea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140182"/>
                  </a:ext>
                </a:extLst>
              </a:tr>
              <a:tr h="53505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2800" dirty="0" smtClean="0">
                          <a:latin typeface="Meiryo UI" panose="020B0604030504040204" pitchFamily="50" charset="-128"/>
                          <a:ea typeface="Meiryo UI" panose="020B0604030504040204" pitchFamily="50" charset="-128"/>
                        </a:rPr>
                        <a:t>リセットスイッチ</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smtClean="0">
                          <a:latin typeface="Meiryo UI" panose="020B0604030504040204" pitchFamily="50" charset="-128"/>
                          <a:ea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004310"/>
                  </a:ext>
                </a:extLst>
              </a:tr>
            </a:tbl>
          </a:graphicData>
        </a:graphic>
      </p:graphicFrame>
      <p:sp>
        <p:nvSpPr>
          <p:cNvPr id="11" name="スライド番号プレースホルダー 10"/>
          <p:cNvSpPr>
            <a:spLocks noGrp="1"/>
          </p:cNvSpPr>
          <p:nvPr>
            <p:ph type="sldNum" sz="quarter" idx="12"/>
          </p:nvPr>
        </p:nvSpPr>
        <p:spPr/>
        <p:txBody>
          <a:bodyPr/>
          <a:lstStyle/>
          <a:p>
            <a:fld id="{D696A818-8F89-4904-84B9-3C0C167C4C31}" type="slidenum">
              <a:rPr kumimoji="1" lang="ja-JP" altLang="en-US" smtClean="0"/>
              <a:t>10</a:t>
            </a:fld>
            <a:endParaRPr kumimoji="1" lang="ja-JP" altLang="en-US"/>
          </a:p>
        </p:txBody>
      </p:sp>
    </p:spTree>
    <p:extLst>
      <p:ext uri="{BB962C8B-B14F-4D97-AF65-F5344CB8AC3E}">
        <p14:creationId xmlns:p14="http://schemas.microsoft.com/office/powerpoint/2010/main" val="939590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7972927" cy="1320800"/>
          </a:xfrm>
        </p:spPr>
        <p:txBody>
          <a:bodyPr>
            <a:noAutofit/>
          </a:bodyPr>
          <a:lstStyle/>
          <a:p>
            <a:r>
              <a:rPr lang="ja-JP" altLang="en-US" sz="4400" b="1" u="sng" dirty="0">
                <a:solidFill>
                  <a:schemeClr val="tx1"/>
                </a:solidFill>
                <a:latin typeface="Meiryo UI" panose="020B0604030504040204" pitchFamily="50" charset="-128"/>
                <a:ea typeface="Meiryo UI" panose="020B0604030504040204" pitchFamily="50" charset="-128"/>
              </a:rPr>
              <a:t>新高出力</a:t>
            </a:r>
            <a:r>
              <a:rPr lang="ja-JP" altLang="en-US" sz="4400" b="1" u="sng" dirty="0" smtClean="0">
                <a:solidFill>
                  <a:schemeClr val="tx1"/>
                </a:solidFill>
                <a:latin typeface="Meiryo UI" panose="020B0604030504040204" pitchFamily="50" charset="-128"/>
                <a:ea typeface="Meiryo UI" panose="020B0604030504040204" pitchFamily="50" charset="-128"/>
              </a:rPr>
              <a:t>モータドライバ部品仕様</a:t>
            </a:r>
            <a:endParaRPr lang="ja-JP" altLang="en-US" sz="4400" b="1" u="sng" dirty="0">
              <a:solidFill>
                <a:schemeClr val="tx1"/>
              </a:solidFill>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827950682"/>
              </p:ext>
            </p:extLst>
          </p:nvPr>
        </p:nvGraphicFramePr>
        <p:xfrm>
          <a:off x="625644" y="1840506"/>
          <a:ext cx="7908757" cy="4183382"/>
        </p:xfrm>
        <a:graphic>
          <a:graphicData uri="http://schemas.openxmlformats.org/drawingml/2006/table">
            <a:tbl>
              <a:tblPr bandRow="1">
                <a:tableStyleId>{5C22544A-7EE6-4342-B048-85BDC9FD1C3A}</a:tableStyleId>
              </a:tblPr>
              <a:tblGrid>
                <a:gridCol w="3041828">
                  <a:extLst>
                    <a:ext uri="{9D8B030D-6E8A-4147-A177-3AD203B41FA5}">
                      <a16:colId xmlns:a16="http://schemas.microsoft.com/office/drawing/2014/main" val="4241797854"/>
                    </a:ext>
                  </a:extLst>
                </a:gridCol>
                <a:gridCol w="1738720">
                  <a:extLst>
                    <a:ext uri="{9D8B030D-6E8A-4147-A177-3AD203B41FA5}">
                      <a16:colId xmlns:a16="http://schemas.microsoft.com/office/drawing/2014/main" val="4134902352"/>
                    </a:ext>
                  </a:extLst>
                </a:gridCol>
                <a:gridCol w="3128209">
                  <a:extLst>
                    <a:ext uri="{9D8B030D-6E8A-4147-A177-3AD203B41FA5}">
                      <a16:colId xmlns:a16="http://schemas.microsoft.com/office/drawing/2014/main" val="3088795522"/>
                    </a:ext>
                  </a:extLst>
                </a:gridCol>
              </a:tblGrid>
              <a:tr h="5976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smtClean="0">
                          <a:latin typeface="Meiryo UI" panose="020B0604030504040204" pitchFamily="50" charset="-128"/>
                          <a:ea typeface="Meiryo UI" panose="020B0604030504040204" pitchFamily="50" charset="-128"/>
                        </a:rPr>
                        <a:t>使用マイコン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RX220</a:t>
                      </a:r>
                      <a:r>
                        <a:rPr kumimoji="1" lang="ja-JP" altLang="en-US" sz="2800" dirty="0" smtClean="0">
                          <a:latin typeface="Meiryo UI" panose="020B0604030504040204" pitchFamily="50" charset="-128"/>
                          <a:ea typeface="Meiryo UI" panose="020B0604030504040204" pitchFamily="50" charset="-128"/>
                        </a:rPr>
                        <a:t>マイコン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dirty="0"/>
                    </a:p>
                  </a:txBody>
                  <a:tcPr/>
                </a:tc>
                <a:extLst>
                  <a:ext uri="{0D108BD9-81ED-4DB2-BD59-A6C34878D82A}">
                    <a16:rowId xmlns:a16="http://schemas.microsoft.com/office/drawing/2014/main" val="4111434474"/>
                  </a:ext>
                </a:extLst>
              </a:tr>
              <a:tr h="5976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smtClean="0">
                          <a:latin typeface="Meiryo UI" panose="020B0604030504040204" pitchFamily="50" charset="-128"/>
                          <a:ea typeface="Meiryo UI" panose="020B0604030504040204" pitchFamily="50" charset="-128"/>
                        </a:rPr>
                        <a:t>通信規格</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RS485</a:t>
                      </a:r>
                      <a:endParaRPr kumimoji="1" lang="ja-JP" altLang="en-US" sz="2800" dirty="0" smtClean="0">
                        <a:latin typeface="Segoe UI" panose="020B0502040204020203" pitchFamily="34" charset="0"/>
                        <a:ea typeface="Meiryo UI" panose="020B0604030504040204" pitchFamily="50" charset="-128"/>
                        <a:cs typeface="Segoe UI" panose="020B0502040204020203"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dirty="0"/>
                    </a:p>
                  </a:txBody>
                  <a:tcPr/>
                </a:tc>
                <a:extLst>
                  <a:ext uri="{0D108BD9-81ED-4DB2-BD59-A6C34878D82A}">
                    <a16:rowId xmlns:a16="http://schemas.microsoft.com/office/drawing/2014/main" val="1839678656"/>
                  </a:ext>
                </a:extLst>
              </a:tr>
              <a:tr h="597626">
                <a:tc>
                  <a:txBody>
                    <a:bodyPr/>
                    <a:lstStyle/>
                    <a:p>
                      <a:pPr algn="ctr"/>
                      <a:r>
                        <a:rPr kumimoji="1" lang="ja-JP" altLang="en-US" sz="2800" dirty="0" smtClean="0">
                          <a:latin typeface="Meiryo UI" panose="020B0604030504040204" pitchFamily="50" charset="-128"/>
                          <a:ea typeface="Meiryo UI" panose="020B0604030504040204" pitchFamily="50" charset="-128"/>
                        </a:rPr>
                        <a:t>温度センサ</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a:txBody>
                    <a:bodyPr/>
                    <a:lstStyle/>
                    <a:p>
                      <a:pPr algn="ctr"/>
                      <a:r>
                        <a:rPr kumimoji="1" lang="ja-JP" altLang="en-US" sz="2800" dirty="0" smtClean="0">
                          <a:latin typeface="Meiryo UI" panose="020B0604030504040204" pitchFamily="50" charset="-128"/>
                          <a:ea typeface="Meiryo UI" panose="020B0604030504040204" pitchFamily="50" charset="-128"/>
                        </a:rPr>
                        <a:t>動作温度</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800" dirty="0" smtClean="0">
                          <a:latin typeface="Meiryo UI" panose="020B0604030504040204" pitchFamily="50" charset="-128"/>
                          <a:ea typeface="Meiryo UI" panose="020B0604030504040204" pitchFamily="50" charset="-128"/>
                        </a:rPr>
                        <a:t>-40</a:t>
                      </a:r>
                      <a:r>
                        <a:rPr kumimoji="1" lang="ja-JP" altLang="en-US" sz="2800" dirty="0" smtClean="0">
                          <a:latin typeface="Meiryo UI" panose="020B0604030504040204" pitchFamily="50" charset="-128"/>
                          <a:ea typeface="Meiryo UI" panose="020B0604030504040204" pitchFamily="50" charset="-128"/>
                        </a:rPr>
                        <a:t>～</a:t>
                      </a:r>
                      <a:r>
                        <a:rPr kumimoji="1" lang="en-US" altLang="ja-JP" sz="2800" dirty="0" smtClean="0">
                          <a:latin typeface="Meiryo UI" panose="020B0604030504040204" pitchFamily="50" charset="-128"/>
                          <a:ea typeface="Meiryo UI" panose="020B0604030504040204" pitchFamily="50" charset="-128"/>
                        </a:rPr>
                        <a:t>125℃</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84343364"/>
                  </a:ext>
                </a:extLst>
              </a:tr>
              <a:tr h="597626">
                <a:tc rowSpan="2">
                  <a:txBody>
                    <a:bodyPr/>
                    <a:lstStyle/>
                    <a:p>
                      <a:pPr algn="ctr"/>
                      <a:r>
                        <a:rPr kumimoji="1" lang="ja-JP" altLang="en-US" sz="2800" dirty="0" smtClean="0">
                          <a:latin typeface="Meiryo UI" panose="020B0604030504040204" pitchFamily="50" charset="-128"/>
                          <a:ea typeface="Meiryo UI" panose="020B0604030504040204" pitchFamily="50" charset="-128"/>
                        </a:rPr>
                        <a:t>電流センサ</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a:txBody>
                    <a:bodyPr/>
                    <a:lstStyle/>
                    <a:p>
                      <a:pPr algn="ctr"/>
                      <a:r>
                        <a:rPr kumimoji="1" lang="ja-JP" altLang="en-US" sz="2800" dirty="0" smtClean="0">
                          <a:latin typeface="Meiryo UI" panose="020B0604030504040204" pitchFamily="50" charset="-128"/>
                          <a:ea typeface="Meiryo UI" panose="020B0604030504040204" pitchFamily="50" charset="-128"/>
                        </a:rPr>
                        <a:t>動作温度</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8F8F8"/>
                    </a:solidFill>
                  </a:tcPr>
                </a:tc>
                <a:tc>
                  <a:txBody>
                    <a:bodyPr/>
                    <a:lstStyle/>
                    <a:p>
                      <a:pPr algn="ctr"/>
                      <a:r>
                        <a:rPr kumimoji="1" lang="en-US" altLang="ja-JP" sz="2800" dirty="0" smtClean="0">
                          <a:latin typeface="Meiryo UI" panose="020B0604030504040204" pitchFamily="50" charset="-128"/>
                          <a:ea typeface="Meiryo UI" panose="020B0604030504040204" pitchFamily="50" charset="-128"/>
                        </a:rPr>
                        <a:t>-40</a:t>
                      </a:r>
                      <a:r>
                        <a:rPr kumimoji="1" lang="ja-JP" altLang="en-US" sz="2800" dirty="0" smtClean="0">
                          <a:latin typeface="Meiryo UI" panose="020B0604030504040204" pitchFamily="50" charset="-128"/>
                          <a:ea typeface="Meiryo UI" panose="020B0604030504040204" pitchFamily="50" charset="-128"/>
                        </a:rPr>
                        <a:t>～</a:t>
                      </a:r>
                      <a:r>
                        <a:rPr kumimoji="1" lang="en-US" altLang="ja-JP" sz="2800" dirty="0" smtClean="0">
                          <a:latin typeface="Meiryo UI" panose="020B0604030504040204" pitchFamily="50" charset="-128"/>
                          <a:ea typeface="Meiryo UI" panose="020B0604030504040204" pitchFamily="50" charset="-128"/>
                        </a:rPr>
                        <a:t>150℃</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8F8F8"/>
                    </a:solidFill>
                  </a:tcPr>
                </a:tc>
                <a:extLst>
                  <a:ext uri="{0D108BD9-81ED-4DB2-BD59-A6C34878D82A}">
                    <a16:rowId xmlns:a16="http://schemas.microsoft.com/office/drawing/2014/main" val="2420299258"/>
                  </a:ext>
                </a:extLst>
              </a:tr>
              <a:tr h="597626">
                <a:tc vMerge="1">
                  <a:txBody>
                    <a:bodyPr/>
                    <a:lstStyle/>
                    <a:p>
                      <a:pPr algn="ctr"/>
                      <a:endParaRPr kumimoji="1" lang="ja-JP" altLang="en-US" dirty="0"/>
                    </a:p>
                  </a:txBody>
                  <a:tcPr/>
                </a:tc>
                <a:tc>
                  <a:txBody>
                    <a:bodyPr/>
                    <a:lstStyle/>
                    <a:p>
                      <a:pPr algn="ctr"/>
                      <a:r>
                        <a:rPr kumimoji="1" lang="ja-JP" altLang="en-US" sz="2800" dirty="0" smtClean="0">
                          <a:latin typeface="Meiryo UI" panose="020B0604030504040204" pitchFamily="50" charset="-128"/>
                          <a:ea typeface="Meiryo UI" panose="020B0604030504040204" pitchFamily="50" charset="-128"/>
                        </a:rPr>
                        <a:t>検出電流</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en-US" altLang="ja-JP" sz="2800" dirty="0" smtClean="0">
                          <a:latin typeface="Meiryo UI" panose="020B0604030504040204" pitchFamily="50" charset="-128"/>
                          <a:ea typeface="Meiryo UI" panose="020B0604030504040204" pitchFamily="50" charset="-128"/>
                        </a:rPr>
                        <a:t>0</a:t>
                      </a:r>
                      <a:r>
                        <a:rPr kumimoji="1" lang="ja-JP" altLang="en-US" sz="2800" dirty="0" smtClean="0">
                          <a:latin typeface="Meiryo UI" panose="020B0604030504040204" pitchFamily="50" charset="-128"/>
                          <a:ea typeface="Meiryo UI" panose="020B0604030504040204" pitchFamily="50" charset="-128"/>
                        </a:rPr>
                        <a:t>～</a:t>
                      </a:r>
                      <a:r>
                        <a:rPr kumimoji="1" lang="en-US" altLang="ja-JP" sz="2800" dirty="0" smtClean="0">
                          <a:latin typeface="Meiryo UI" panose="020B0604030504040204" pitchFamily="50" charset="-128"/>
                          <a:ea typeface="Meiryo UI" panose="020B0604030504040204" pitchFamily="50" charset="-128"/>
                        </a:rPr>
                        <a:t>100A</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95667988"/>
                  </a:ext>
                </a:extLst>
              </a:tr>
              <a:tr h="5976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smtClean="0">
                          <a:latin typeface="Meiryo UI" panose="020B0604030504040204" pitchFamily="50" charset="-128"/>
                          <a:ea typeface="Meiryo UI" panose="020B0604030504040204" pitchFamily="50" charset="-128"/>
                        </a:rPr>
                        <a:t>最大定格電圧</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gridSpan="2">
                  <a:txBody>
                    <a:bodyPr/>
                    <a:lstStyle/>
                    <a:p>
                      <a:pPr algn="ctr"/>
                      <a:r>
                        <a:rPr kumimoji="1" lang="en-US" altLang="ja-JP" sz="2800" dirty="0" smtClean="0">
                          <a:latin typeface="Meiryo UI" panose="020B0604030504040204" pitchFamily="50" charset="-128"/>
                          <a:ea typeface="Meiryo UI" panose="020B0604030504040204" pitchFamily="50" charset="-128"/>
                        </a:rPr>
                        <a:t>40V</a:t>
                      </a: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hMerge="1">
                  <a:txBody>
                    <a:bodyPr/>
                    <a:lstStyle/>
                    <a:p>
                      <a:pPr algn="ctr"/>
                      <a:endParaRPr kumimoji="1" lang="ja-JP" altLang="en-US" sz="28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3270878311"/>
                  </a:ext>
                </a:extLst>
              </a:tr>
              <a:tr h="5976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smtClean="0">
                          <a:latin typeface="Meiryo UI" panose="020B0604030504040204" pitchFamily="50" charset="-128"/>
                          <a:ea typeface="Meiryo UI" panose="020B0604030504040204" pitchFamily="50" charset="-128"/>
                        </a:rPr>
                        <a:t>最大定格電流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8FF"/>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smtClean="0">
                          <a:latin typeface="Meiryo UI" panose="020B0604030504040204" pitchFamily="50" charset="-128"/>
                          <a:ea typeface="Meiryo UI" panose="020B0604030504040204" pitchFamily="50" charset="-128"/>
                        </a:rPr>
                        <a:t>80A</a:t>
                      </a:r>
                      <a:endParaRPr kumimoji="1" lang="ja-JP" altLang="en-US" sz="2800" dirty="0" smtClean="0">
                        <a:latin typeface="Meiryo UI" panose="020B0604030504040204" pitchFamily="50" charset="-128"/>
                        <a:ea typeface="Meiryo UI" panose="020B0604030504040204" pitchFamily="50" charset="-128"/>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smtClean="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4236680767"/>
                  </a:ext>
                </a:extLst>
              </a:tr>
            </a:tbl>
          </a:graphicData>
        </a:graphic>
      </p:graphicFrame>
      <p:sp>
        <p:nvSpPr>
          <p:cNvPr id="7" name="スライド番号プレースホルダー 6"/>
          <p:cNvSpPr>
            <a:spLocks noGrp="1"/>
          </p:cNvSpPr>
          <p:nvPr>
            <p:ph type="sldNum" sz="quarter" idx="12"/>
          </p:nvPr>
        </p:nvSpPr>
        <p:spPr/>
        <p:txBody>
          <a:bodyPr/>
          <a:lstStyle/>
          <a:p>
            <a:fld id="{D696A818-8F89-4904-84B9-3C0C167C4C31}" type="slidenum">
              <a:rPr kumimoji="1" lang="ja-JP" altLang="en-US" smtClean="0"/>
              <a:t>11</a:t>
            </a:fld>
            <a:endParaRPr kumimoji="1" lang="ja-JP" altLang="en-US"/>
          </a:p>
        </p:txBody>
      </p:sp>
    </p:spTree>
    <p:extLst>
      <p:ext uri="{BB962C8B-B14F-4D97-AF65-F5344CB8AC3E}">
        <p14:creationId xmlns:p14="http://schemas.microsoft.com/office/powerpoint/2010/main" val="1585383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0295" y="576518"/>
            <a:ext cx="4336715" cy="637674"/>
          </a:xfrm>
          <a:solidFill>
            <a:schemeClr val="bg1"/>
          </a:solidFill>
        </p:spPr>
        <p:txBody>
          <a:bodyPr>
            <a:noAutofit/>
          </a:bodyPr>
          <a:lstStyle/>
          <a:p>
            <a:r>
              <a:rPr lang="ja-JP" altLang="en-US" sz="4400" b="1" u="sng" dirty="0">
                <a:solidFill>
                  <a:schemeClr val="tx1"/>
                </a:solidFill>
                <a:latin typeface="Meiryo UI" panose="020B0604030504040204" pitchFamily="50" charset="-128"/>
                <a:ea typeface="Meiryo UI" panose="020B0604030504040204" pitchFamily="50" charset="-128"/>
              </a:rPr>
              <a:t>システムブロック図</a:t>
            </a: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87" y="1572127"/>
            <a:ext cx="7888454" cy="4989094"/>
          </a:xfrm>
          <a:prstGeom prst="rect">
            <a:avLst/>
          </a:prstGeom>
          <a:ln>
            <a:noFill/>
          </a:ln>
          <a:effectLst>
            <a:outerShdw blurRad="190500" algn="tl" rotWithShape="0">
              <a:srgbClr val="000000">
                <a:alpha val="70000"/>
              </a:srgbClr>
            </a:outerShdw>
          </a:effectLst>
        </p:spPr>
      </p:pic>
      <p:sp>
        <p:nvSpPr>
          <p:cNvPr id="8" name="スライド番号プレースホルダー 7"/>
          <p:cNvSpPr>
            <a:spLocks noGrp="1"/>
          </p:cNvSpPr>
          <p:nvPr>
            <p:ph type="sldNum" sz="quarter" idx="12"/>
          </p:nvPr>
        </p:nvSpPr>
        <p:spPr/>
        <p:txBody>
          <a:bodyPr/>
          <a:lstStyle/>
          <a:p>
            <a:fld id="{D696A818-8F89-4904-84B9-3C0C167C4C31}" type="slidenum">
              <a:rPr kumimoji="1" lang="ja-JP" altLang="en-US" smtClean="0"/>
              <a:t>12</a:t>
            </a:fld>
            <a:endParaRPr kumimoji="1" lang="ja-JP" altLang="en-US"/>
          </a:p>
        </p:txBody>
      </p:sp>
    </p:spTree>
    <p:extLst>
      <p:ext uri="{BB962C8B-B14F-4D97-AF65-F5344CB8AC3E}">
        <p14:creationId xmlns:p14="http://schemas.microsoft.com/office/powerpoint/2010/main" val="3356638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kumimoji="1" lang="en-US" altLang="ja-JP" sz="4400" b="1" u="sng" dirty="0" smtClean="0">
                <a:solidFill>
                  <a:schemeClr val="tx1"/>
                </a:solidFill>
                <a:latin typeface="Meiryo UI" panose="020B0604030504040204" pitchFamily="50" charset="-128"/>
                <a:ea typeface="Meiryo UI" panose="020B0604030504040204" pitchFamily="50" charset="-128"/>
              </a:rPr>
              <a:t>KiCad</a:t>
            </a:r>
            <a:r>
              <a:rPr kumimoji="1" lang="ja-JP" altLang="en-US" sz="4400" b="1" u="sng" dirty="0" smtClean="0">
                <a:solidFill>
                  <a:schemeClr val="tx1"/>
                </a:solidFill>
                <a:latin typeface="Meiryo UI" panose="020B0604030504040204" pitchFamily="50" charset="-128"/>
                <a:ea typeface="Meiryo UI" panose="020B0604030504040204" pitchFamily="50" charset="-128"/>
              </a:rPr>
              <a:t>の流れ</a:t>
            </a:r>
            <a:endParaRPr kumimoji="1" lang="ja-JP" altLang="en-US" sz="4400" b="1" u="sng" dirty="0">
              <a:solidFill>
                <a:schemeClr val="tx1"/>
              </a:solidFill>
              <a:latin typeface="Meiryo UI" panose="020B0604030504040204" pitchFamily="50" charset="-128"/>
              <a:ea typeface="Meiryo UI"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670" y="1529823"/>
            <a:ext cx="3871318" cy="2063190"/>
          </a:xfrm>
        </p:spPr>
      </p:pic>
      <p:sp>
        <p:nvSpPr>
          <p:cNvPr id="4" name="スライド番号プレースホルダー 3"/>
          <p:cNvSpPr>
            <a:spLocks noGrp="1"/>
          </p:cNvSpPr>
          <p:nvPr>
            <p:ph type="sldNum" sz="quarter" idx="12"/>
          </p:nvPr>
        </p:nvSpPr>
        <p:spPr/>
        <p:txBody>
          <a:bodyPr/>
          <a:lstStyle/>
          <a:p>
            <a:fld id="{D696A818-8F89-4904-84B9-3C0C167C4C31}" type="slidenum">
              <a:rPr lang="ja-JP" altLang="en-US" smtClean="0"/>
              <a:pPr/>
              <a:t>13</a:t>
            </a:fld>
            <a:endParaRPr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1052" y="1527181"/>
            <a:ext cx="3876272" cy="2065832"/>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75" y="4332098"/>
            <a:ext cx="3892311" cy="2074380"/>
          </a:xfrm>
          <a:prstGeom prst="rect">
            <a:avLst/>
          </a:prstGeom>
        </p:spPr>
      </p:pic>
      <p:sp>
        <p:nvSpPr>
          <p:cNvPr id="10" name="右矢印 9"/>
          <p:cNvSpPr/>
          <p:nvPr/>
        </p:nvSpPr>
        <p:spPr bwMode="ltGray">
          <a:xfrm>
            <a:off x="4246442" y="2221907"/>
            <a:ext cx="666472" cy="676380"/>
          </a:xfrm>
          <a:prstGeom prst="rightArrow">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右矢印 10"/>
          <p:cNvSpPr/>
          <p:nvPr/>
        </p:nvSpPr>
        <p:spPr bwMode="ltGray">
          <a:xfrm>
            <a:off x="4246442" y="5031097"/>
            <a:ext cx="666472" cy="676380"/>
          </a:xfrm>
          <a:prstGeom prst="rightArrow">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テキスト ボックス 11"/>
          <p:cNvSpPr txBox="1"/>
          <p:nvPr/>
        </p:nvSpPr>
        <p:spPr>
          <a:xfrm>
            <a:off x="1524426" y="3630195"/>
            <a:ext cx="1555234"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ホーム画面</a:t>
            </a:r>
            <a:endParaRPr kumimoji="1" lang="ja-JP" altLang="en-US" sz="24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996222" y="3630051"/>
            <a:ext cx="1723549"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回路図作成</a:t>
            </a:r>
            <a:endParaRPr kumimoji="1" lang="ja-JP" altLang="en-US" sz="2400" dirty="0">
              <a:latin typeface="Meiryo UI" panose="020B0604030504040204" pitchFamily="50" charset="-128"/>
              <a:ea typeface="Meiryo UI" panose="020B0604030504040204" pitchFamily="50" charset="-128"/>
            </a:endParaRPr>
          </a:p>
        </p:txBody>
      </p:sp>
      <p:sp>
        <p:nvSpPr>
          <p:cNvPr id="14" name="右矢印 13"/>
          <p:cNvSpPr/>
          <p:nvPr/>
        </p:nvSpPr>
        <p:spPr bwMode="ltGray">
          <a:xfrm rot="8214059">
            <a:off x="4088061" y="3619137"/>
            <a:ext cx="967874" cy="667007"/>
          </a:xfrm>
          <a:prstGeom prst="rightArrow">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p:cNvSpPr txBox="1"/>
          <p:nvPr/>
        </p:nvSpPr>
        <p:spPr>
          <a:xfrm>
            <a:off x="6099865" y="6394971"/>
            <a:ext cx="1584088"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アートワーク</a:t>
            </a:r>
            <a:endParaRPr kumimoji="1" lang="ja-JP" altLang="en-US" sz="24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489781" y="6386423"/>
            <a:ext cx="3578224" cy="461665"/>
          </a:xfrm>
          <a:prstGeom prst="rect">
            <a:avLst/>
          </a:prstGeom>
          <a:noFill/>
        </p:spPr>
        <p:txBody>
          <a:bodyPr wrap="none" rtlCol="0">
            <a:spAutoFit/>
          </a:bodyPr>
          <a:lstStyle/>
          <a:p>
            <a:r>
              <a:rPr kumimoji="1" lang="ja-JP" altLang="en-US" sz="2400" dirty="0" smtClean="0">
                <a:latin typeface="Meiryo UI" panose="020B0604030504040204" pitchFamily="50" charset="-128"/>
                <a:ea typeface="Meiryo UI" panose="020B0604030504040204" pitchFamily="50" charset="-128"/>
              </a:rPr>
              <a:t>図とフットプリントの関連付け</a:t>
            </a:r>
            <a:endParaRPr kumimoji="1" lang="ja-JP" altLang="en-US" sz="2400" dirty="0">
              <a:latin typeface="Meiryo UI" panose="020B0604030504040204" pitchFamily="50" charset="-128"/>
              <a:ea typeface="Meiryo UI" panose="020B0604030504040204" pitchFamily="50" charset="-128"/>
            </a:endParaRPr>
          </a:p>
        </p:txBody>
      </p:sp>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5009" y="4332097"/>
            <a:ext cx="3892315" cy="2074381"/>
          </a:xfrm>
          <a:prstGeom prst="rect">
            <a:avLst/>
          </a:prstGeom>
        </p:spPr>
      </p:pic>
    </p:spTree>
    <p:extLst>
      <p:ext uri="{BB962C8B-B14F-4D97-AF65-F5344CB8AC3E}">
        <p14:creationId xmlns:p14="http://schemas.microsoft.com/office/powerpoint/2010/main" val="2618136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253" y="576515"/>
            <a:ext cx="1962483" cy="553453"/>
          </a:xfrm>
          <a:solidFill>
            <a:schemeClr val="bg1"/>
          </a:solidFill>
        </p:spPr>
        <p:txBody>
          <a:bodyPr>
            <a:noAutofit/>
          </a:bodyPr>
          <a:lstStyle/>
          <a:p>
            <a:r>
              <a:rPr lang="ja-JP" altLang="en-US" sz="4400" b="1" u="sng" dirty="0">
                <a:solidFill>
                  <a:schemeClr val="tx1"/>
                </a:solidFill>
                <a:latin typeface="Meiryo UI" panose="020B0604030504040204" pitchFamily="50" charset="-128"/>
                <a:ea typeface="Meiryo UI" panose="020B0604030504040204" pitchFamily="50" charset="-128"/>
              </a:rPr>
              <a:t>回路図</a:t>
            </a: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87" y="1568896"/>
            <a:ext cx="7892716" cy="5047233"/>
          </a:xfrm>
          <a:prstGeom prst="rect">
            <a:avLst/>
          </a:prstGeom>
          <a:ln>
            <a:noFill/>
          </a:ln>
          <a:effectLst>
            <a:outerShdw blurRad="190500" algn="tl" rotWithShape="0">
              <a:srgbClr val="000000">
                <a:alpha val="70000"/>
              </a:srgbClr>
            </a:outerShdw>
          </a:effectLst>
        </p:spPr>
      </p:pic>
      <p:sp>
        <p:nvSpPr>
          <p:cNvPr id="6" name="スライド番号プレースホルダー 5"/>
          <p:cNvSpPr>
            <a:spLocks noGrp="1"/>
          </p:cNvSpPr>
          <p:nvPr>
            <p:ph type="sldNum" sz="quarter" idx="12"/>
          </p:nvPr>
        </p:nvSpPr>
        <p:spPr/>
        <p:txBody>
          <a:bodyPr/>
          <a:lstStyle/>
          <a:p>
            <a:fld id="{D696A818-8F89-4904-84B9-3C0C167C4C31}" type="slidenum">
              <a:rPr kumimoji="1" lang="ja-JP" altLang="en-US" smtClean="0"/>
              <a:t>14</a:t>
            </a:fld>
            <a:endParaRPr kumimoji="1" lang="ja-JP" altLang="en-US"/>
          </a:p>
        </p:txBody>
      </p:sp>
    </p:spTree>
    <p:extLst>
      <p:ext uri="{BB962C8B-B14F-4D97-AF65-F5344CB8AC3E}">
        <p14:creationId xmlns:p14="http://schemas.microsoft.com/office/powerpoint/2010/main" val="2850591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アートワーク</a:t>
            </a: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6149" y="2012971"/>
            <a:ext cx="3911603" cy="3569681"/>
          </a:xfr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337" y="2012616"/>
            <a:ext cx="3878980" cy="3570035"/>
          </a:xfrm>
          <a:prstGeom prst="rect">
            <a:avLst/>
          </a:prstGeom>
        </p:spPr>
      </p:pic>
      <p:sp>
        <p:nvSpPr>
          <p:cNvPr id="5" name="テキスト ボックス 4"/>
          <p:cNvSpPr txBox="1"/>
          <p:nvPr/>
        </p:nvSpPr>
        <p:spPr>
          <a:xfrm>
            <a:off x="763940" y="5887452"/>
            <a:ext cx="3256020" cy="523220"/>
          </a:xfrm>
          <a:prstGeom prst="rect">
            <a:avLst/>
          </a:prstGeom>
          <a:noFill/>
        </p:spPr>
        <p:txBody>
          <a:bodyPr wrap="none" rtlCol="0">
            <a:spAutoFit/>
          </a:bodyPr>
          <a:lstStyle/>
          <a:p>
            <a:r>
              <a:rPr kumimoji="1" lang="ja-JP" altLang="en-US" sz="2800" dirty="0" smtClean="0">
                <a:latin typeface="Meiryo UI" panose="020B0604030504040204" pitchFamily="50" charset="-128"/>
                <a:ea typeface="Meiryo UI" panose="020B0604030504040204" pitchFamily="50" charset="-128"/>
              </a:rPr>
              <a:t>サイズ</a:t>
            </a:r>
            <a:r>
              <a:rPr kumimoji="1" lang="en-US" altLang="ja-JP" sz="2800" dirty="0" smtClean="0">
                <a:latin typeface="Meiryo UI" panose="020B0604030504040204" pitchFamily="50" charset="-128"/>
                <a:ea typeface="Meiryo UI" panose="020B0604030504040204" pitchFamily="50" charset="-128"/>
              </a:rPr>
              <a:t>:</a:t>
            </a:r>
            <a:r>
              <a:rPr kumimoji="1" lang="en-US" altLang="ja-JP" sz="2800" dirty="0" smtClean="0">
                <a:latin typeface="Segoe UI" panose="020B0502040204020203" pitchFamily="34" charset="0"/>
                <a:ea typeface="Meiryo UI" panose="020B0604030504040204" pitchFamily="50" charset="-128"/>
                <a:cs typeface="Segoe UI" panose="020B0502040204020203" pitchFamily="34" charset="0"/>
              </a:rPr>
              <a:t>105×115mm</a:t>
            </a:r>
            <a:endParaRPr kumimoji="1" lang="ja-JP" altLang="en-US" sz="2800" dirty="0">
              <a:latin typeface="Segoe UI" panose="020B0502040204020203" pitchFamily="34" charset="0"/>
              <a:ea typeface="Meiryo UI" panose="020B0604030504040204" pitchFamily="50" charset="-128"/>
              <a:cs typeface="Segoe UI" panose="020B0502040204020203" pitchFamily="34" charset="0"/>
            </a:endParaRPr>
          </a:p>
        </p:txBody>
      </p:sp>
      <p:sp>
        <p:nvSpPr>
          <p:cNvPr id="8" name="スライド番号プレースホルダー 7"/>
          <p:cNvSpPr>
            <a:spLocks noGrp="1"/>
          </p:cNvSpPr>
          <p:nvPr>
            <p:ph type="sldNum" sz="quarter" idx="12"/>
          </p:nvPr>
        </p:nvSpPr>
        <p:spPr/>
        <p:txBody>
          <a:bodyPr/>
          <a:lstStyle/>
          <a:p>
            <a:fld id="{D696A818-8F89-4904-84B9-3C0C167C4C31}" type="slidenum">
              <a:rPr kumimoji="1" lang="ja-JP" altLang="en-US" smtClean="0"/>
              <a:t>15</a:t>
            </a:fld>
            <a:endParaRPr kumimoji="1" lang="ja-JP" altLang="en-US"/>
          </a:p>
        </p:txBody>
      </p:sp>
    </p:spTree>
    <p:extLst>
      <p:ext uri="{BB962C8B-B14F-4D97-AF65-F5344CB8AC3E}">
        <p14:creationId xmlns:p14="http://schemas.microsoft.com/office/powerpoint/2010/main" val="3469166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完成品</a:t>
            </a:r>
          </a:p>
        </p:txBody>
      </p:sp>
      <p:pic>
        <p:nvPicPr>
          <p:cNvPr id="4" name="コンテンツ プレースホルダー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409" t="3395" r="4282" b="3150"/>
          <a:stretch/>
        </p:blipFill>
        <p:spPr>
          <a:xfrm>
            <a:off x="429124" y="2008426"/>
            <a:ext cx="3981416" cy="3574227"/>
          </a:xfrm>
        </p:spPr>
      </p:pic>
      <p:sp>
        <p:nvSpPr>
          <p:cNvPr id="7" name="右矢印 6"/>
          <p:cNvSpPr/>
          <p:nvPr/>
        </p:nvSpPr>
        <p:spPr bwMode="ltGray">
          <a:xfrm>
            <a:off x="4449629" y="3355014"/>
            <a:ext cx="413324" cy="881050"/>
          </a:xfrm>
          <a:prstGeom prst="rightArrow">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2043" y="2012972"/>
            <a:ext cx="3983804" cy="3569681"/>
          </a:xfrm>
          <a:prstGeom prst="rect">
            <a:avLst/>
          </a:prstGeom>
        </p:spPr>
      </p:pic>
      <p:sp>
        <p:nvSpPr>
          <p:cNvPr id="8" name="スライド番号プレースホルダー 7"/>
          <p:cNvSpPr>
            <a:spLocks noGrp="1"/>
          </p:cNvSpPr>
          <p:nvPr>
            <p:ph type="sldNum" sz="quarter" idx="12"/>
          </p:nvPr>
        </p:nvSpPr>
        <p:spPr/>
        <p:txBody>
          <a:bodyPr/>
          <a:lstStyle/>
          <a:p>
            <a:fld id="{D696A818-8F89-4904-84B9-3C0C167C4C31}" type="slidenum">
              <a:rPr kumimoji="1" lang="ja-JP" altLang="en-US" smtClean="0"/>
              <a:t>16</a:t>
            </a:fld>
            <a:endParaRPr kumimoji="1" lang="ja-JP" altLang="en-US"/>
          </a:p>
        </p:txBody>
      </p:sp>
    </p:spTree>
    <p:extLst>
      <p:ext uri="{BB962C8B-B14F-4D97-AF65-F5344CB8AC3E}">
        <p14:creationId xmlns:p14="http://schemas.microsoft.com/office/powerpoint/2010/main" val="1984455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動作実験</a:t>
            </a:r>
          </a:p>
        </p:txBody>
      </p:sp>
      <p:sp>
        <p:nvSpPr>
          <p:cNvPr id="3" name="コンテンツ プレースホルダー 2"/>
          <p:cNvSpPr>
            <a:spLocks noGrp="1"/>
          </p:cNvSpPr>
          <p:nvPr>
            <p:ph idx="1"/>
          </p:nvPr>
        </p:nvSpPr>
        <p:spPr>
          <a:xfrm>
            <a:off x="508000" y="2000443"/>
            <a:ext cx="8636000" cy="4288062"/>
          </a:xfrm>
        </p:spPr>
        <p:txBody>
          <a:bodyPr>
            <a:noAutofit/>
          </a:bodyPr>
          <a:lstStyle/>
          <a:p>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LED</a:t>
            </a:r>
            <a:r>
              <a:rPr lang="ja-JP" altLang="en-US" sz="3200" dirty="0">
                <a:solidFill>
                  <a:schemeClr val="tx1"/>
                </a:solidFill>
                <a:latin typeface="Meiryo UI" panose="020B0604030504040204" pitchFamily="50" charset="-128"/>
                <a:ea typeface="Meiryo UI" panose="020B0604030504040204" pitchFamily="50" charset="-128"/>
              </a:rPr>
              <a:t>が点灯するか</a:t>
            </a:r>
            <a:endParaRPr lang="en-US" altLang="ja-JP" sz="3200" dirty="0">
              <a:solidFill>
                <a:schemeClr val="tx1"/>
              </a:solidFill>
              <a:latin typeface="Meiryo UI" panose="020B0604030504040204" pitchFamily="50" charset="-128"/>
              <a:ea typeface="Meiryo UI" panose="020B0604030504040204" pitchFamily="50" charset="-128"/>
            </a:endParaRPr>
          </a:p>
          <a:p>
            <a:pPr marL="0" indent="0">
              <a:buNone/>
            </a:pPr>
            <a:endParaRPr lang="en-US" altLang="ja-JP" sz="2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汎用スイッチが動作するか</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リセットスイッチで</a:t>
            </a:r>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RX</a:t>
            </a:r>
            <a:r>
              <a:rPr lang="ja-JP" altLang="en-US" sz="3200" dirty="0">
                <a:solidFill>
                  <a:schemeClr val="tx1"/>
                </a:solidFill>
                <a:latin typeface="Meiryo UI" panose="020B0604030504040204" pitchFamily="50" charset="-128"/>
                <a:ea typeface="Meiryo UI" panose="020B0604030504040204" pitchFamily="50" charset="-128"/>
              </a:rPr>
              <a:t>マイコンのリセットが可能か</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RX</a:t>
            </a:r>
            <a:r>
              <a:rPr lang="ja-JP" altLang="en-US" sz="3200" dirty="0">
                <a:solidFill>
                  <a:schemeClr val="tx1"/>
                </a:solidFill>
                <a:latin typeface="Meiryo UI" panose="020B0604030504040204" pitchFamily="50" charset="-128"/>
                <a:ea typeface="Meiryo UI" panose="020B0604030504040204" pitchFamily="50" charset="-128"/>
              </a:rPr>
              <a:t>マイコンから</a:t>
            </a:r>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PWM</a:t>
            </a:r>
            <a:r>
              <a:rPr lang="ja-JP" altLang="en-US" sz="3200" dirty="0">
                <a:solidFill>
                  <a:schemeClr val="tx1"/>
                </a:solidFill>
                <a:latin typeface="Meiryo UI" panose="020B0604030504040204" pitchFamily="50" charset="-128"/>
                <a:ea typeface="Meiryo UI" panose="020B0604030504040204" pitchFamily="50" charset="-128"/>
              </a:rPr>
              <a:t>信号の出力が可能か</a:t>
            </a:r>
          </a:p>
        </p:txBody>
      </p:sp>
      <p:sp>
        <p:nvSpPr>
          <p:cNvPr id="6" name="スライド番号プレースホルダー 5"/>
          <p:cNvSpPr>
            <a:spLocks noGrp="1"/>
          </p:cNvSpPr>
          <p:nvPr>
            <p:ph type="sldNum" sz="quarter" idx="12"/>
          </p:nvPr>
        </p:nvSpPr>
        <p:spPr/>
        <p:txBody>
          <a:bodyPr/>
          <a:lstStyle/>
          <a:p>
            <a:fld id="{D696A818-8F89-4904-84B9-3C0C167C4C31}" type="slidenum">
              <a:rPr kumimoji="1" lang="ja-JP" altLang="en-US" smtClean="0"/>
              <a:t>17</a:t>
            </a:fld>
            <a:endParaRPr kumimoji="1" lang="ja-JP" altLang="en-US"/>
          </a:p>
        </p:txBody>
      </p:sp>
    </p:spTree>
    <p:extLst>
      <p:ext uri="{BB962C8B-B14F-4D97-AF65-F5344CB8AC3E}">
        <p14:creationId xmlns:p14="http://schemas.microsoft.com/office/powerpoint/2010/main" val="102076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結果</a:t>
            </a:r>
          </a:p>
        </p:txBody>
      </p:sp>
      <p:sp>
        <p:nvSpPr>
          <p:cNvPr id="3" name="コンテンツ プレースホルダー 2"/>
          <p:cNvSpPr>
            <a:spLocks noGrp="1"/>
          </p:cNvSpPr>
          <p:nvPr>
            <p:ph idx="1"/>
          </p:nvPr>
        </p:nvSpPr>
        <p:spPr>
          <a:xfrm>
            <a:off x="508001" y="2000443"/>
            <a:ext cx="6855325" cy="4412222"/>
          </a:xfrm>
        </p:spPr>
        <p:txBody>
          <a:bodyPr>
            <a:noAutofit/>
          </a:bodyPr>
          <a:lstStyle/>
          <a:p>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LED</a:t>
            </a:r>
            <a:r>
              <a:rPr lang="ja-JP" altLang="en-US" sz="3200" dirty="0">
                <a:solidFill>
                  <a:schemeClr val="tx1"/>
                </a:solidFill>
                <a:latin typeface="Meiryo UI" panose="020B0604030504040204" pitchFamily="50" charset="-128"/>
                <a:ea typeface="Meiryo UI" panose="020B0604030504040204" pitchFamily="50" charset="-128"/>
              </a:rPr>
              <a:t>の点灯を確認</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汎用</a:t>
            </a:r>
            <a:r>
              <a:rPr lang="ja-JP" altLang="en-US" sz="3200" dirty="0" smtClean="0">
                <a:solidFill>
                  <a:schemeClr val="tx1"/>
                </a:solidFill>
                <a:latin typeface="Meiryo UI" panose="020B0604030504040204" pitchFamily="50" charset="-128"/>
                <a:ea typeface="Meiryo UI" panose="020B0604030504040204" pitchFamily="50" charset="-128"/>
              </a:rPr>
              <a:t>スイッチ動作を確認</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リセットスイッチでリセット確認</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2000" dirty="0">
              <a:solidFill>
                <a:schemeClr val="tx1"/>
              </a:solidFill>
              <a:latin typeface="Meiryo UI" panose="020B0604030504040204" pitchFamily="50" charset="-128"/>
              <a:ea typeface="Meiryo UI" panose="020B0604030504040204" pitchFamily="50" charset="-128"/>
            </a:endParaRPr>
          </a:p>
          <a:p>
            <a:r>
              <a:rPr lang="en-US" altLang="ja-JP" sz="3200" dirty="0">
                <a:solidFill>
                  <a:prstClr val="black"/>
                </a:solidFill>
                <a:latin typeface="Segoe UI" panose="020B0502040204020203" pitchFamily="34" charset="0"/>
                <a:ea typeface="Meiryo UI" panose="020B0604030504040204" pitchFamily="50" charset="-128"/>
                <a:cs typeface="Segoe UI" panose="020B0502040204020203" pitchFamily="34" charset="0"/>
              </a:rPr>
              <a:t>PWM</a:t>
            </a:r>
            <a:r>
              <a:rPr lang="ja-JP" altLang="en-US" sz="3200" dirty="0">
                <a:solidFill>
                  <a:prstClr val="black"/>
                </a:solidFill>
                <a:latin typeface="Meiryo UI" panose="020B0604030504040204" pitchFamily="50" charset="-128"/>
                <a:ea typeface="Meiryo UI" panose="020B0604030504040204" pitchFamily="50" charset="-128"/>
              </a:rPr>
              <a:t>信号の出力によりモータ回転</a:t>
            </a:r>
            <a:endParaRPr lang="ja-JP" altLang="en-US" sz="3200"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13635"/>
          <a:stretch/>
        </p:blipFill>
        <p:spPr>
          <a:xfrm>
            <a:off x="5293895" y="1440749"/>
            <a:ext cx="3593785" cy="27080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スライド番号プレースホルダー 6"/>
          <p:cNvSpPr>
            <a:spLocks noGrp="1"/>
          </p:cNvSpPr>
          <p:nvPr>
            <p:ph type="sldNum" sz="quarter" idx="12"/>
          </p:nvPr>
        </p:nvSpPr>
        <p:spPr/>
        <p:txBody>
          <a:bodyPr/>
          <a:lstStyle/>
          <a:p>
            <a:fld id="{D696A818-8F89-4904-84B9-3C0C167C4C31}" type="slidenum">
              <a:rPr kumimoji="1" lang="ja-JP" altLang="en-US" smtClean="0"/>
              <a:t>18</a:t>
            </a:fld>
            <a:endParaRPr kumimoji="1" lang="ja-JP" altLang="en-US"/>
          </a:p>
        </p:txBody>
      </p:sp>
    </p:spTree>
    <p:extLst>
      <p:ext uri="{BB962C8B-B14F-4D97-AF65-F5344CB8AC3E}">
        <p14:creationId xmlns:p14="http://schemas.microsoft.com/office/powerpoint/2010/main" val="1691405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まとめ</a:t>
            </a:r>
          </a:p>
        </p:txBody>
      </p:sp>
      <p:sp>
        <p:nvSpPr>
          <p:cNvPr id="3" name="コンテンツ プレースホルダー 2"/>
          <p:cNvSpPr>
            <a:spLocks noGrp="1"/>
          </p:cNvSpPr>
          <p:nvPr>
            <p:ph idx="1"/>
          </p:nvPr>
        </p:nvSpPr>
        <p:spPr>
          <a:xfrm>
            <a:off x="508001" y="2012474"/>
            <a:ext cx="6646778" cy="4115610"/>
          </a:xfrm>
        </p:spPr>
        <p:txBody>
          <a:bodyPr>
            <a:normAutofit/>
          </a:bodyPr>
          <a:lstStyle/>
          <a:p>
            <a:endParaRPr lang="en-US" altLang="ja-JP" sz="3600" dirty="0" smtClean="0">
              <a:solidFill>
                <a:schemeClr val="tx1"/>
              </a:solidFill>
              <a:latin typeface="Meiryo UI" panose="020B0604030504040204" pitchFamily="50" charset="-128"/>
              <a:ea typeface="Meiryo UI" panose="020B0604030504040204" pitchFamily="50" charset="-128"/>
            </a:endParaRPr>
          </a:p>
          <a:p>
            <a:r>
              <a:rPr lang="ja-JP" altLang="en-US" sz="3600" dirty="0" smtClean="0">
                <a:solidFill>
                  <a:schemeClr val="tx1"/>
                </a:solidFill>
                <a:latin typeface="Meiryo UI" panose="020B0604030504040204" pitchFamily="50" charset="-128"/>
                <a:ea typeface="Meiryo UI" panose="020B0604030504040204" pitchFamily="50" charset="-128"/>
              </a:rPr>
              <a:t>既存</a:t>
            </a:r>
            <a:r>
              <a:rPr lang="ja-JP" altLang="en-US" sz="3600" dirty="0">
                <a:solidFill>
                  <a:schemeClr val="tx1"/>
                </a:solidFill>
                <a:latin typeface="Meiryo UI" panose="020B0604030504040204" pitchFamily="50" charset="-128"/>
                <a:ea typeface="Meiryo UI" panose="020B0604030504040204" pitchFamily="50" charset="-128"/>
              </a:rPr>
              <a:t>のモータドライバからの改良で短期間</a:t>
            </a:r>
            <a:r>
              <a:rPr lang="ja-JP" altLang="en-US" sz="3600" dirty="0" smtClean="0">
                <a:solidFill>
                  <a:schemeClr val="tx1"/>
                </a:solidFill>
                <a:latin typeface="Meiryo UI" panose="020B0604030504040204" pitchFamily="50" charset="-128"/>
                <a:ea typeface="Meiryo UI" panose="020B0604030504040204" pitchFamily="50" charset="-128"/>
              </a:rPr>
              <a:t>で製作</a:t>
            </a:r>
            <a:endParaRPr lang="en-US" altLang="ja-JP" sz="3600" dirty="0" smtClean="0">
              <a:solidFill>
                <a:schemeClr val="tx1"/>
              </a:solidFill>
              <a:latin typeface="Meiryo UI" panose="020B0604030504040204" pitchFamily="50" charset="-128"/>
              <a:ea typeface="Meiryo UI" panose="020B0604030504040204" pitchFamily="50" charset="-128"/>
            </a:endParaRPr>
          </a:p>
          <a:p>
            <a:endParaRPr lang="en-US" altLang="ja-JP" sz="3600" dirty="0">
              <a:solidFill>
                <a:schemeClr val="tx1"/>
              </a:solidFill>
              <a:latin typeface="Meiryo UI" panose="020B0604030504040204" pitchFamily="50" charset="-128"/>
              <a:ea typeface="Meiryo UI" panose="020B0604030504040204" pitchFamily="50" charset="-128"/>
            </a:endParaRPr>
          </a:p>
          <a:p>
            <a:r>
              <a:rPr lang="en-US" altLang="ja-JP" sz="3600" dirty="0">
                <a:solidFill>
                  <a:schemeClr val="tx1"/>
                </a:solidFill>
                <a:latin typeface="Segoe UI" panose="020B0502040204020203" pitchFamily="34" charset="0"/>
                <a:ea typeface="Meiryo UI" panose="020B0604030504040204" pitchFamily="50" charset="-128"/>
                <a:cs typeface="Segoe UI" panose="020B0502040204020203" pitchFamily="34" charset="0"/>
              </a:rPr>
              <a:t>KiCad</a:t>
            </a:r>
            <a:r>
              <a:rPr lang="ja-JP" altLang="en-US" sz="3600" dirty="0">
                <a:solidFill>
                  <a:schemeClr val="tx1"/>
                </a:solidFill>
                <a:latin typeface="Meiryo UI" panose="020B0604030504040204" pitchFamily="50" charset="-128"/>
                <a:ea typeface="Meiryo UI" panose="020B0604030504040204" pitchFamily="50" charset="-128"/>
              </a:rPr>
              <a:t>の利用で設計時間の短縮</a:t>
            </a:r>
          </a:p>
        </p:txBody>
      </p:sp>
      <p:sp>
        <p:nvSpPr>
          <p:cNvPr id="6" name="スライド番号プレースホルダー 5"/>
          <p:cNvSpPr>
            <a:spLocks noGrp="1"/>
          </p:cNvSpPr>
          <p:nvPr>
            <p:ph type="sldNum" sz="quarter" idx="12"/>
          </p:nvPr>
        </p:nvSpPr>
        <p:spPr/>
        <p:txBody>
          <a:bodyPr/>
          <a:lstStyle/>
          <a:p>
            <a:fld id="{D696A818-8F89-4904-84B9-3C0C167C4C31}" type="slidenum">
              <a:rPr kumimoji="1" lang="ja-JP" altLang="en-US" smtClean="0"/>
              <a:t>19</a:t>
            </a:fld>
            <a:endParaRPr kumimoji="1" lang="ja-JP" altLang="en-US"/>
          </a:p>
        </p:txBody>
      </p:sp>
    </p:spTree>
    <p:extLst>
      <p:ext uri="{BB962C8B-B14F-4D97-AF65-F5344CB8AC3E}">
        <p14:creationId xmlns:p14="http://schemas.microsoft.com/office/powerpoint/2010/main" val="853752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下矢印 11"/>
          <p:cNvSpPr/>
          <p:nvPr/>
        </p:nvSpPr>
        <p:spPr>
          <a:xfrm>
            <a:off x="2394283" y="4940273"/>
            <a:ext cx="363474" cy="44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研究背景</a:t>
            </a:r>
          </a:p>
        </p:txBody>
      </p:sp>
      <p:sp>
        <p:nvSpPr>
          <p:cNvPr id="7" name="テキスト ボックス 6"/>
          <p:cNvSpPr txBox="1"/>
          <p:nvPr/>
        </p:nvSpPr>
        <p:spPr>
          <a:xfrm>
            <a:off x="972570" y="2002318"/>
            <a:ext cx="8171429" cy="3216265"/>
          </a:xfrm>
          <a:prstGeom prst="rect">
            <a:avLst/>
          </a:prstGeom>
          <a:noFill/>
        </p:spPr>
        <p:txBody>
          <a:bodyPr wrap="square" rtlCol="0">
            <a:spAutoFit/>
          </a:bodyPr>
          <a:lstStyle/>
          <a:p>
            <a:r>
              <a:rPr lang="en-US" altLang="ja-JP" sz="2400" dirty="0" smtClean="0">
                <a:latin typeface="Meiryo UI" panose="020B0604030504040204" pitchFamily="50" charset="-128"/>
                <a:ea typeface="Meiryo UI" panose="020B0604030504040204" pitchFamily="50" charset="-128"/>
              </a:rPr>
              <a:t>6</a:t>
            </a:r>
            <a:r>
              <a:rPr lang="ja-JP" altLang="en-US" sz="2400" dirty="0" smtClean="0">
                <a:latin typeface="Meiryo UI" panose="020B0604030504040204" pitchFamily="50" charset="-128"/>
                <a:ea typeface="Meiryo UI" panose="020B0604030504040204" pitchFamily="50" charset="-128"/>
              </a:rPr>
              <a:t>月</a:t>
            </a:r>
            <a:endParaRPr lang="en-US" altLang="ja-JP" sz="2400" dirty="0" smtClean="0">
              <a:latin typeface="Meiryo UI" panose="020B0604030504040204" pitchFamily="50" charset="-128"/>
              <a:ea typeface="Meiryo UI" panose="020B0604030504040204" pitchFamily="50" charset="-128"/>
            </a:endParaRPr>
          </a:p>
          <a:p>
            <a:r>
              <a:rPr lang="ja-JP" altLang="en-US" sz="2800" u="sng" dirty="0" smtClean="0">
                <a:latin typeface="Meiryo UI" panose="020B0604030504040204" pitchFamily="50" charset="-128"/>
                <a:ea typeface="Meiryo UI" panose="020B0604030504040204" pitchFamily="50" charset="-128"/>
              </a:rPr>
              <a:t>高出力</a:t>
            </a:r>
            <a:r>
              <a:rPr lang="ja-JP" altLang="en-US" sz="2800" u="sng" dirty="0">
                <a:latin typeface="Meiryo UI" panose="020B0604030504040204" pitchFamily="50" charset="-128"/>
                <a:ea typeface="Meiryo UI" panose="020B0604030504040204" pitchFamily="50" charset="-128"/>
              </a:rPr>
              <a:t>モータドライバに</a:t>
            </a:r>
            <a:r>
              <a:rPr lang="en-US" altLang="ja-JP" sz="2800" u="sng" dirty="0">
                <a:latin typeface="Segoe UI" panose="020B0502040204020203" pitchFamily="34" charset="0"/>
                <a:ea typeface="Meiryo UI" panose="020B0604030504040204" pitchFamily="50" charset="-128"/>
                <a:cs typeface="Segoe UI" panose="020B0502040204020203" pitchFamily="34" charset="0"/>
              </a:rPr>
              <a:t>ITOLAB MOTORDRIVER</a:t>
            </a:r>
            <a:r>
              <a:rPr lang="ja-JP" altLang="en-US" sz="2800" u="sng" dirty="0">
                <a:latin typeface="Meiryo UI" panose="020B0604030504040204" pitchFamily="50" charset="-128"/>
                <a:ea typeface="Meiryo UI" panose="020B0604030504040204" pitchFamily="50" charset="-128"/>
              </a:rPr>
              <a:t>を使用</a:t>
            </a:r>
            <a:endParaRPr lang="en-US" altLang="ja-JP" sz="2800" u="sng" dirty="0">
              <a:latin typeface="Meiryo UI" panose="020B0604030504040204" pitchFamily="50" charset="-128"/>
              <a:ea typeface="Meiryo UI" panose="020B0604030504040204" pitchFamily="50" charset="-128"/>
            </a:endParaRPr>
          </a:p>
          <a:p>
            <a:endParaRPr lang="en-US" altLang="ja-JP" u="sng" dirty="0">
              <a:latin typeface="HGP創英角ｺﾞｼｯｸUB" panose="020B0900000000000000" pitchFamily="50" charset="-128"/>
              <a:ea typeface="HGP創英角ｺﾞｼｯｸUB" panose="020B0900000000000000" pitchFamily="50" charset="-128"/>
            </a:endParaRPr>
          </a:p>
          <a:p>
            <a:endParaRPr lang="en-US" altLang="ja-JP" u="sng" dirty="0">
              <a:latin typeface="HGP創英角ｺﾞｼｯｸUB" panose="020B0900000000000000" pitchFamily="50" charset="-128"/>
              <a:ea typeface="HGP創英角ｺﾞｼｯｸUB" panose="020B0900000000000000" pitchFamily="50" charset="-128"/>
            </a:endParaRPr>
          </a:p>
          <a:p>
            <a:endParaRPr lang="en-US" altLang="ja-JP" u="sng" dirty="0">
              <a:latin typeface="HGP創英角ｺﾞｼｯｸUB" panose="020B0900000000000000" pitchFamily="50" charset="-128"/>
              <a:ea typeface="HGP創英角ｺﾞｼｯｸUB" panose="020B0900000000000000" pitchFamily="50" charset="-128"/>
            </a:endParaRPr>
          </a:p>
          <a:p>
            <a:endParaRPr lang="en-US" altLang="ja-JP" u="sng"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ja-JP" altLang="en-US" sz="2100" u="sng" dirty="0">
              <a:latin typeface="HGP創英角ｺﾞｼｯｸUB" panose="020B0900000000000000" pitchFamily="50" charset="-128"/>
              <a:ea typeface="HGP創英角ｺﾞｼｯｸUB" panose="020B0900000000000000" pitchFamily="50" charset="-128"/>
            </a:endParaRPr>
          </a:p>
        </p:txBody>
      </p:sp>
      <p:sp>
        <p:nvSpPr>
          <p:cNvPr id="5" name="下矢印 4"/>
          <p:cNvSpPr/>
          <p:nvPr/>
        </p:nvSpPr>
        <p:spPr>
          <a:xfrm>
            <a:off x="2394284" y="3904523"/>
            <a:ext cx="363474" cy="44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p:cNvSpPr txBox="1"/>
          <p:nvPr/>
        </p:nvSpPr>
        <p:spPr>
          <a:xfrm>
            <a:off x="972572" y="4056758"/>
            <a:ext cx="4903727" cy="892552"/>
          </a:xfrm>
          <a:prstGeom prst="rect">
            <a:avLst/>
          </a:prstGeom>
          <a:noFill/>
        </p:spPr>
        <p:txBody>
          <a:bodyPr wrap="square" rtlCol="0">
            <a:spAutoFit/>
          </a:bodyPr>
          <a:lstStyle/>
          <a:p>
            <a:r>
              <a:rPr lang="en-US" altLang="ja-JP" sz="2400" dirty="0" smtClean="0">
                <a:latin typeface="Meiryo UI" panose="020B0604030504040204" pitchFamily="50" charset="-128"/>
                <a:ea typeface="Meiryo UI" panose="020B0604030504040204" pitchFamily="50" charset="-128"/>
                <a:cs typeface="Segoe UI" panose="020B0502040204020203" pitchFamily="34" charset="0"/>
              </a:rPr>
              <a:t>10</a:t>
            </a:r>
            <a:r>
              <a:rPr lang="ja-JP" altLang="en-US" sz="2400" dirty="0" smtClean="0">
                <a:latin typeface="Meiryo UI" panose="020B0604030504040204" pitchFamily="50" charset="-128"/>
                <a:ea typeface="Meiryo UI" panose="020B0604030504040204" pitchFamily="50" charset="-128"/>
                <a:cs typeface="Segoe UI" panose="020B0502040204020203" pitchFamily="34" charset="0"/>
              </a:rPr>
              <a:t>月</a:t>
            </a:r>
            <a:endParaRPr lang="en-US" altLang="ja-JP" sz="2400" dirty="0" smtClean="0">
              <a:latin typeface="Meiryo UI" panose="020B0604030504040204" pitchFamily="50" charset="-128"/>
              <a:ea typeface="Meiryo UI" panose="020B0604030504040204" pitchFamily="50" charset="-128"/>
              <a:cs typeface="Segoe UI" panose="020B0502040204020203" pitchFamily="34" charset="0"/>
            </a:endParaRPr>
          </a:p>
          <a:p>
            <a:r>
              <a:rPr lang="en-US" altLang="ja-JP" sz="2800" u="sng" dirty="0" smtClean="0">
                <a:latin typeface="Segoe UI" panose="020B0502040204020203" pitchFamily="34" charset="0"/>
                <a:ea typeface="Meiryo UI" panose="020B0604030504040204" pitchFamily="50" charset="-128"/>
                <a:cs typeface="Segoe UI" panose="020B0502040204020203" pitchFamily="34" charset="0"/>
              </a:rPr>
              <a:t>ITOLAB </a:t>
            </a:r>
            <a:r>
              <a:rPr lang="en-US" altLang="ja-JP" sz="2800" u="sng" dirty="0">
                <a:latin typeface="Segoe UI" panose="020B0502040204020203" pitchFamily="34" charset="0"/>
                <a:ea typeface="Meiryo UI" panose="020B0604030504040204" pitchFamily="50" charset="-128"/>
                <a:cs typeface="Segoe UI" panose="020B0502040204020203" pitchFamily="34" charset="0"/>
              </a:rPr>
              <a:t>MOTORDRIVER</a:t>
            </a:r>
            <a:r>
              <a:rPr lang="ja-JP" altLang="en-US" sz="2800" u="sng" dirty="0">
                <a:latin typeface="Meiryo UI" panose="020B0604030504040204" pitchFamily="50" charset="-128"/>
                <a:ea typeface="Meiryo UI" panose="020B0604030504040204" pitchFamily="50" charset="-128"/>
              </a:rPr>
              <a:t>の改善</a:t>
            </a:r>
            <a:endParaRPr lang="en-US" altLang="ja-JP" sz="2800" u="sng"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972572" y="5450211"/>
            <a:ext cx="3390881" cy="892552"/>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rPr>
              <a:t>地区大会当日</a:t>
            </a:r>
            <a:endParaRPr lang="en-US" altLang="ja-JP" sz="2400" dirty="0" smtClean="0">
              <a:latin typeface="Meiryo UI" panose="020B0604030504040204" pitchFamily="50" charset="-128"/>
              <a:ea typeface="Meiryo UI" panose="020B0604030504040204" pitchFamily="50" charset="-128"/>
            </a:endParaRPr>
          </a:p>
          <a:p>
            <a:r>
              <a:rPr lang="ja-JP" altLang="en-US" sz="2800" b="1" u="sng" dirty="0" smtClean="0">
                <a:latin typeface="Meiryo UI" panose="020B0604030504040204" pitchFamily="50" charset="-128"/>
                <a:ea typeface="Meiryo UI" panose="020B0604030504040204" pitchFamily="50" charset="-128"/>
              </a:rPr>
              <a:t>要求性能の未達成</a:t>
            </a:r>
            <a:endParaRPr lang="ja-JP" altLang="en-US" sz="2800" b="1" u="sng"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972572" y="3024002"/>
            <a:ext cx="5187596" cy="892552"/>
          </a:xfrm>
          <a:prstGeom prst="rect">
            <a:avLst/>
          </a:prstGeom>
          <a:noFill/>
        </p:spPr>
        <p:txBody>
          <a:bodyPr wrap="square" rtlCol="0">
            <a:spAutoFit/>
          </a:bodyPr>
          <a:lstStyle/>
          <a:p>
            <a:r>
              <a:rPr lang="en-US" altLang="ja-JP" sz="2400" dirty="0" smtClean="0">
                <a:latin typeface="Meiryo UI" panose="020B0604030504040204" pitchFamily="50" charset="-128"/>
                <a:ea typeface="Meiryo UI" panose="020B0604030504040204" pitchFamily="50" charset="-128"/>
                <a:cs typeface="Segoe UI" panose="020B0502040204020203" pitchFamily="34" charset="0"/>
              </a:rPr>
              <a:t>9</a:t>
            </a:r>
            <a:r>
              <a:rPr lang="ja-JP" altLang="en-US" sz="2400" dirty="0" smtClean="0">
                <a:latin typeface="Meiryo UI" panose="020B0604030504040204" pitchFamily="50" charset="-128"/>
                <a:ea typeface="Meiryo UI" panose="020B0604030504040204" pitchFamily="50" charset="-128"/>
                <a:cs typeface="Segoe UI" panose="020B0502040204020203" pitchFamily="34" charset="0"/>
              </a:rPr>
              <a:t>月</a:t>
            </a:r>
            <a:endParaRPr lang="en-US" altLang="ja-JP" sz="2400" dirty="0" smtClean="0">
              <a:latin typeface="Meiryo UI" panose="020B0604030504040204" pitchFamily="50" charset="-128"/>
              <a:ea typeface="Meiryo UI" panose="020B0604030504040204" pitchFamily="50" charset="-128"/>
              <a:cs typeface="Segoe UI" panose="020B0502040204020203" pitchFamily="34" charset="0"/>
            </a:endParaRPr>
          </a:p>
          <a:p>
            <a:r>
              <a:rPr lang="en-US" altLang="ja-JP" sz="2800" u="sng" dirty="0" smtClean="0">
                <a:latin typeface="Segoe UI" panose="020B0502040204020203" pitchFamily="34" charset="0"/>
                <a:ea typeface="Meiryo UI" panose="020B0604030504040204" pitchFamily="50" charset="-128"/>
                <a:cs typeface="Segoe UI" panose="020B0502040204020203" pitchFamily="34" charset="0"/>
              </a:rPr>
              <a:t>ITOLAB </a:t>
            </a:r>
            <a:r>
              <a:rPr lang="en-US" altLang="ja-JP" sz="2800" u="sng" dirty="0">
                <a:latin typeface="Segoe UI" panose="020B0502040204020203" pitchFamily="34" charset="0"/>
                <a:ea typeface="Meiryo UI" panose="020B0604030504040204" pitchFamily="50" charset="-128"/>
                <a:cs typeface="Segoe UI" panose="020B0502040204020203" pitchFamily="34" charset="0"/>
              </a:rPr>
              <a:t>MOTORDRIVER</a:t>
            </a:r>
            <a:r>
              <a:rPr lang="ja-JP" altLang="en-US" sz="2800" u="sng" dirty="0">
                <a:latin typeface="Meiryo UI" panose="020B0604030504040204" pitchFamily="50" charset="-128"/>
                <a:ea typeface="Meiryo UI" panose="020B0604030504040204" pitchFamily="50" charset="-128"/>
              </a:rPr>
              <a:t>の不具合</a:t>
            </a:r>
            <a:endParaRPr lang="en-US" altLang="ja-JP" sz="2800" u="sng" dirty="0">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rotWithShape="1">
          <a:blip r:embed="rId3" cstate="print">
            <a:extLst>
              <a:ext uri="{28A0092B-C50C-407E-A947-70E740481C1C}">
                <a14:useLocalDpi xmlns:a14="http://schemas.microsoft.com/office/drawing/2010/main" val="0"/>
              </a:ext>
            </a:extLst>
          </a:blip>
          <a:srcRect l="19558" t="18900" r="10426"/>
          <a:stretch/>
        </p:blipFill>
        <p:spPr>
          <a:xfrm>
            <a:off x="6112297" y="4442161"/>
            <a:ext cx="2795704" cy="21588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下矢印 12"/>
          <p:cNvSpPr/>
          <p:nvPr/>
        </p:nvSpPr>
        <p:spPr>
          <a:xfrm>
            <a:off x="2394286" y="2886489"/>
            <a:ext cx="363474" cy="44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テキスト ボックス 5"/>
          <p:cNvSpPr txBox="1"/>
          <p:nvPr/>
        </p:nvSpPr>
        <p:spPr>
          <a:xfrm>
            <a:off x="4315326" y="2744248"/>
            <a:ext cx="3545306" cy="461665"/>
          </a:xfrm>
          <a:prstGeom prst="rect">
            <a:avLst/>
          </a:prstGeom>
          <a:noFill/>
        </p:spPr>
        <p:txBody>
          <a:bodyPr wrap="square" rtlCol="0">
            <a:spAutoFit/>
          </a:bodyPr>
          <a:lstStyle/>
          <a:p>
            <a:pPr algn="ctr"/>
            <a:r>
              <a:rPr kumimoji="1"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以後</a:t>
            </a:r>
            <a:r>
              <a:rPr lang="en-US" altLang="ja-JP" sz="2400" dirty="0" smtClean="0">
                <a:latin typeface="Meiryo UI" panose="020B0604030504040204" pitchFamily="50" charset="-128"/>
                <a:ea typeface="Meiryo UI" panose="020B0604030504040204" pitchFamily="50" charset="-128"/>
              </a:rPr>
              <a:t>,</a:t>
            </a:r>
            <a:r>
              <a:rPr lang="en-US" altLang="ja-JP" sz="2400" dirty="0" smtClean="0">
                <a:latin typeface="Segoe UI" panose="020B0502040204020203" pitchFamily="34" charset="0"/>
                <a:ea typeface="Meiryo UI" panose="020B0604030504040204" pitchFamily="50" charset="-128"/>
                <a:cs typeface="Segoe UI" panose="020B0502040204020203" pitchFamily="34" charset="0"/>
              </a:rPr>
              <a:t> </a:t>
            </a:r>
            <a:r>
              <a:rPr lang="ja-JP" altLang="en-US" sz="2400" dirty="0" smtClean="0">
                <a:latin typeface="Meiryo UI" panose="020B0604030504040204" pitchFamily="50" charset="-128"/>
                <a:ea typeface="Meiryo UI" panose="020B0604030504040204" pitchFamily="50" charset="-128"/>
                <a:cs typeface="Segoe UI" panose="020B0502040204020203" pitchFamily="34" charset="0"/>
              </a:rPr>
              <a:t>旧モータドライバ</a:t>
            </a:r>
            <a:endParaRPr kumimoji="1" lang="ja-JP" altLang="en-US" sz="2400" dirty="0">
              <a:latin typeface="Meiryo UI" panose="020B0604030504040204" pitchFamily="50" charset="-128"/>
              <a:ea typeface="Meiryo UI" panose="020B0604030504040204" pitchFamily="50" charset="-128"/>
            </a:endParaRPr>
          </a:p>
        </p:txBody>
      </p:sp>
      <p:sp>
        <p:nvSpPr>
          <p:cNvPr id="14" name="スライド番号プレースホルダー 13"/>
          <p:cNvSpPr>
            <a:spLocks noGrp="1"/>
          </p:cNvSpPr>
          <p:nvPr>
            <p:ph type="sldNum" sz="quarter" idx="12"/>
          </p:nvPr>
        </p:nvSpPr>
        <p:spPr>
          <a:xfrm>
            <a:off x="8631362" y="6410328"/>
            <a:ext cx="512638" cy="365125"/>
          </a:xfrm>
        </p:spPr>
        <p:txBody>
          <a:bodyPr/>
          <a:lstStyle/>
          <a:p>
            <a:fld id="{D696A818-8F89-4904-84B9-3C0C167C4C31}" type="slidenum">
              <a:rPr kumimoji="1" lang="ja-JP" altLang="en-US" smtClean="0"/>
              <a:t>2</a:t>
            </a:fld>
            <a:endParaRPr kumimoji="1" lang="ja-JP" altLang="en-US" dirty="0"/>
          </a:p>
        </p:txBody>
      </p:sp>
    </p:spTree>
    <p:extLst>
      <p:ext uri="{BB962C8B-B14F-4D97-AF65-F5344CB8AC3E}">
        <p14:creationId xmlns:p14="http://schemas.microsoft.com/office/powerpoint/2010/main" val="4259262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今後の課題</a:t>
            </a:r>
          </a:p>
        </p:txBody>
      </p:sp>
      <p:sp>
        <p:nvSpPr>
          <p:cNvPr id="3" name="コンテンツ プレースホルダー 2"/>
          <p:cNvSpPr>
            <a:spLocks noGrp="1"/>
          </p:cNvSpPr>
          <p:nvPr>
            <p:ph idx="1"/>
          </p:nvPr>
        </p:nvSpPr>
        <p:spPr>
          <a:xfrm>
            <a:off x="513346" y="2000170"/>
            <a:ext cx="7026443" cy="4412495"/>
          </a:xfrm>
        </p:spPr>
        <p:txBody>
          <a:bodyPr>
            <a:normAutofit/>
          </a:bodyPr>
          <a:lstStyle/>
          <a:p>
            <a:endParaRPr lang="en-US" altLang="ja-JP" sz="3600" dirty="0" smtClean="0">
              <a:solidFill>
                <a:schemeClr val="tx1"/>
              </a:solidFill>
              <a:latin typeface="Meiryo UI" panose="020B0604030504040204" pitchFamily="50" charset="-128"/>
              <a:ea typeface="Meiryo UI" panose="020B0604030504040204" pitchFamily="50" charset="-128"/>
            </a:endParaRPr>
          </a:p>
          <a:p>
            <a:r>
              <a:rPr lang="ja-JP" altLang="en-US" sz="3600" dirty="0" smtClean="0">
                <a:solidFill>
                  <a:schemeClr val="tx1"/>
                </a:solidFill>
                <a:latin typeface="Meiryo UI" panose="020B0604030504040204" pitchFamily="50" charset="-128"/>
                <a:ea typeface="Meiryo UI" panose="020B0604030504040204" pitchFamily="50" charset="-128"/>
              </a:rPr>
              <a:t>電流</a:t>
            </a:r>
            <a:r>
              <a:rPr lang="ja-JP" altLang="en-US" sz="3600" dirty="0">
                <a:solidFill>
                  <a:schemeClr val="tx1"/>
                </a:solidFill>
                <a:latin typeface="Meiryo UI" panose="020B0604030504040204" pitchFamily="50" charset="-128"/>
                <a:ea typeface="Meiryo UI" panose="020B0604030504040204" pitchFamily="50" charset="-128"/>
              </a:rPr>
              <a:t>センサ、温度センサの検出値の確認</a:t>
            </a:r>
            <a:endParaRPr lang="en-US" altLang="ja-JP" sz="3600" dirty="0">
              <a:solidFill>
                <a:schemeClr val="tx1"/>
              </a:solidFill>
              <a:latin typeface="Meiryo UI" panose="020B0604030504040204" pitchFamily="50" charset="-128"/>
              <a:ea typeface="Meiryo UI" panose="020B0604030504040204" pitchFamily="50" charset="-128"/>
            </a:endParaRPr>
          </a:p>
          <a:p>
            <a:endParaRPr lang="en-US" altLang="ja-JP" sz="3600" dirty="0">
              <a:solidFill>
                <a:schemeClr val="tx1"/>
              </a:solidFill>
              <a:latin typeface="Meiryo UI" panose="020B0604030504040204" pitchFamily="50" charset="-128"/>
              <a:ea typeface="Meiryo UI" panose="020B0604030504040204" pitchFamily="50" charset="-128"/>
            </a:endParaRPr>
          </a:p>
          <a:p>
            <a:r>
              <a:rPr lang="en-US" altLang="ja-JP" sz="3600" dirty="0">
                <a:solidFill>
                  <a:schemeClr val="tx1"/>
                </a:solidFill>
                <a:latin typeface="Segoe UI" panose="020B0502040204020203" pitchFamily="34" charset="0"/>
                <a:ea typeface="Meiryo UI" panose="020B0604030504040204" pitchFamily="50" charset="-128"/>
                <a:cs typeface="Segoe UI" panose="020B0502040204020203" pitchFamily="34" charset="0"/>
              </a:rPr>
              <a:t>RX</a:t>
            </a:r>
            <a:r>
              <a:rPr lang="ja-JP" altLang="en-US" sz="3600" dirty="0">
                <a:solidFill>
                  <a:schemeClr val="tx1"/>
                </a:solidFill>
                <a:latin typeface="Meiryo UI" panose="020B0604030504040204" pitchFamily="50" charset="-128"/>
                <a:ea typeface="Meiryo UI" panose="020B0604030504040204" pitchFamily="50" charset="-128"/>
              </a:rPr>
              <a:t>マイコンによるシリアル通信</a:t>
            </a:r>
            <a:r>
              <a:rPr lang="ja-JP" altLang="en-US" sz="3600" dirty="0" smtClean="0">
                <a:solidFill>
                  <a:schemeClr val="tx1"/>
                </a:solidFill>
                <a:latin typeface="Meiryo UI" panose="020B0604030504040204" pitchFamily="50" charset="-128"/>
                <a:ea typeface="Meiryo UI" panose="020B0604030504040204" pitchFamily="50" charset="-128"/>
              </a:rPr>
              <a:t>の　　確認</a:t>
            </a:r>
            <a:endParaRPr lang="ja-JP" altLang="en-US" sz="3600" dirty="0">
              <a:solidFill>
                <a:schemeClr val="tx1"/>
              </a:solidFill>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12"/>
          </p:nvPr>
        </p:nvSpPr>
        <p:spPr/>
        <p:txBody>
          <a:bodyPr/>
          <a:lstStyle/>
          <a:p>
            <a:fld id="{D696A818-8F89-4904-84B9-3C0C167C4C31}" type="slidenum">
              <a:rPr kumimoji="1" lang="ja-JP" altLang="en-US" smtClean="0"/>
              <a:t>20</a:t>
            </a:fld>
            <a:endParaRPr kumimoji="1" lang="ja-JP" altLang="en-US"/>
          </a:p>
        </p:txBody>
      </p:sp>
    </p:spTree>
    <p:extLst>
      <p:ext uri="{BB962C8B-B14F-4D97-AF65-F5344CB8AC3E}">
        <p14:creationId xmlns:p14="http://schemas.microsoft.com/office/powerpoint/2010/main" val="2064537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116305"/>
            <a:ext cx="7886700" cy="994172"/>
          </a:xfrm>
        </p:spPr>
        <p:txBody>
          <a:bodyPr>
            <a:normAutofit/>
          </a:bodyPr>
          <a:lstStyle/>
          <a:p>
            <a:pPr algn="ctr"/>
            <a:r>
              <a:rPr lang="ja-JP" altLang="en-US" sz="4400" b="1" dirty="0">
                <a:solidFill>
                  <a:schemeClr val="tx1"/>
                </a:solidFill>
                <a:latin typeface="Meiryo UI" panose="020B0604030504040204" pitchFamily="50" charset="-128"/>
                <a:ea typeface="Meiryo UI" panose="020B0604030504040204" pitchFamily="50" charset="-128"/>
              </a:rPr>
              <a:t>ご清聴ありがとうございました</a:t>
            </a:r>
          </a:p>
        </p:txBody>
      </p:sp>
      <p:sp>
        <p:nvSpPr>
          <p:cNvPr id="5" name="スライド番号プレースホルダー 4"/>
          <p:cNvSpPr>
            <a:spLocks noGrp="1"/>
          </p:cNvSpPr>
          <p:nvPr>
            <p:ph type="sldNum" sz="quarter" idx="12"/>
          </p:nvPr>
        </p:nvSpPr>
        <p:spPr/>
        <p:txBody>
          <a:bodyPr/>
          <a:lstStyle/>
          <a:p>
            <a:fld id="{D696A818-8F89-4904-84B9-3C0C167C4C31}" type="slidenum">
              <a:rPr kumimoji="1" lang="ja-JP" altLang="en-US" smtClean="0"/>
              <a:t>21</a:t>
            </a:fld>
            <a:endParaRPr kumimoji="1" lang="ja-JP" altLang="en-US"/>
          </a:p>
        </p:txBody>
      </p:sp>
    </p:spTree>
    <p:extLst>
      <p:ext uri="{BB962C8B-B14F-4D97-AF65-F5344CB8AC3E}">
        <p14:creationId xmlns:p14="http://schemas.microsoft.com/office/powerpoint/2010/main" val="592779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61191" y="2012470"/>
            <a:ext cx="7284453" cy="2910580"/>
          </a:xfrm>
        </p:spPr>
        <p:txBody>
          <a:bodyPr>
            <a:normAutofit fontScale="85000" lnSpcReduction="10000"/>
          </a:bodyPr>
          <a:lstStyle/>
          <a:p>
            <a:pPr marL="0" indent="0" algn="ctr">
              <a:buNone/>
            </a:pPr>
            <a:endParaRPr lang="en-US" altLang="ja-JP" sz="3000" dirty="0">
              <a:latin typeface="HGP創英角ｺﾞｼｯｸUB" panose="020B0900000000000000" pitchFamily="50" charset="-128"/>
              <a:ea typeface="HGP創英角ｺﾞｼｯｸUB" panose="020B0900000000000000" pitchFamily="50" charset="-128"/>
            </a:endParaRPr>
          </a:p>
          <a:p>
            <a:pPr marL="0" indent="0" algn="ctr">
              <a:buNone/>
            </a:pPr>
            <a:endParaRPr lang="en-US" altLang="ja-JP" sz="3000" dirty="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sz="5800" b="1" dirty="0">
                <a:solidFill>
                  <a:schemeClr val="tx1"/>
                </a:solidFill>
                <a:latin typeface="Meiryo UI" panose="020B0604030504040204" pitchFamily="50" charset="-128"/>
                <a:ea typeface="Meiryo UI" panose="020B0604030504040204" pitchFamily="50" charset="-128"/>
              </a:rPr>
              <a:t>ロボコン用</a:t>
            </a:r>
            <a:endParaRPr lang="en-US" altLang="ja-JP" sz="5800" b="1" dirty="0">
              <a:solidFill>
                <a:schemeClr val="tx1"/>
              </a:solidFill>
              <a:latin typeface="Meiryo UI" panose="020B0604030504040204" pitchFamily="50" charset="-128"/>
              <a:ea typeface="Meiryo UI" panose="020B0604030504040204" pitchFamily="50" charset="-128"/>
            </a:endParaRPr>
          </a:p>
          <a:p>
            <a:pPr marL="0" indent="0" algn="ctr">
              <a:buNone/>
            </a:pPr>
            <a:r>
              <a:rPr lang="ja-JP" altLang="en-US" sz="5800" b="1" dirty="0">
                <a:solidFill>
                  <a:schemeClr val="tx1"/>
                </a:solidFill>
                <a:latin typeface="Meiryo UI" panose="020B0604030504040204" pitchFamily="50" charset="-128"/>
                <a:ea typeface="Meiryo UI" panose="020B0604030504040204" pitchFamily="50" charset="-128"/>
              </a:rPr>
              <a:t>高出力モータドライバ</a:t>
            </a:r>
            <a:r>
              <a:rPr lang="ja-JP" altLang="en-US" sz="5800" b="1" dirty="0" smtClean="0">
                <a:solidFill>
                  <a:schemeClr val="tx1"/>
                </a:solidFill>
                <a:latin typeface="Meiryo UI" panose="020B0604030504040204" pitchFamily="50" charset="-128"/>
                <a:ea typeface="Meiryo UI" panose="020B0604030504040204" pitchFamily="50" charset="-128"/>
              </a:rPr>
              <a:t>を作る</a:t>
            </a:r>
            <a:endParaRPr lang="ja-JP" altLang="en-US" sz="5800" b="1" dirty="0">
              <a:solidFill>
                <a:schemeClr val="tx1"/>
              </a:solidFill>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rotWithShape="1">
          <a:blip r:embed="rId3"/>
          <a:srcRect l="966" t="36587" b="38186"/>
          <a:stretch/>
        </p:blipFill>
        <p:spPr>
          <a:xfrm>
            <a:off x="2557489" y="1707232"/>
            <a:ext cx="4057004" cy="1033469"/>
          </a:xfrm>
          <a:prstGeom prst="rect">
            <a:avLst/>
          </a:prstGeom>
        </p:spPr>
      </p:pic>
      <p:sp>
        <p:nvSpPr>
          <p:cNvPr id="6" name="スライド番号プレースホルダー 5"/>
          <p:cNvSpPr>
            <a:spLocks noGrp="1"/>
          </p:cNvSpPr>
          <p:nvPr>
            <p:ph type="sldNum" sz="quarter" idx="12"/>
          </p:nvPr>
        </p:nvSpPr>
        <p:spPr>
          <a:xfrm>
            <a:off x="8631362" y="6412665"/>
            <a:ext cx="512638" cy="365125"/>
          </a:xfrm>
        </p:spPr>
        <p:txBody>
          <a:bodyPr/>
          <a:lstStyle/>
          <a:p>
            <a:fld id="{D696A818-8F89-4904-84B9-3C0C167C4C31}" type="slidenum">
              <a:rPr kumimoji="1" lang="ja-JP" altLang="en-US" sz="2000" smtClean="0">
                <a:solidFill>
                  <a:schemeClr val="tx1"/>
                </a:solidFill>
              </a:rPr>
              <a:t>3</a:t>
            </a:fld>
            <a:endParaRPr kumimoji="1" lang="ja-JP" altLang="en-US" sz="2000" dirty="0">
              <a:solidFill>
                <a:schemeClr val="tx1"/>
              </a:solidFill>
            </a:endParaRPr>
          </a:p>
        </p:txBody>
      </p:sp>
    </p:spTree>
    <p:extLst>
      <p:ext uri="{BB962C8B-B14F-4D97-AF65-F5344CB8AC3E}">
        <p14:creationId xmlns:p14="http://schemas.microsoft.com/office/powerpoint/2010/main" val="3342226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u="sng" dirty="0" smtClean="0">
                <a:solidFill>
                  <a:schemeClr val="tx1"/>
                </a:solidFill>
                <a:latin typeface="Meiryo UI" panose="020B0604030504040204" pitchFamily="50" charset="-128"/>
                <a:ea typeface="Meiryo UI" panose="020B0604030504040204" pitchFamily="50" charset="-128"/>
              </a:rPr>
              <a:t>製作スケジュール</a:t>
            </a:r>
            <a:endParaRPr kumimoji="1" lang="ja-JP" altLang="en-US" sz="4400" b="1" u="sng" dirty="0">
              <a:solidFill>
                <a:schemeClr val="tx1"/>
              </a:solidFill>
              <a:latin typeface="Meiryo UI" panose="020B0604030504040204" pitchFamily="50" charset="-128"/>
              <a:ea typeface="Meiryo UI" panose="020B0604030504040204" pitchFamily="50" charset="-128"/>
            </a:endParaRP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750976393"/>
              </p:ext>
            </p:extLst>
          </p:nvPr>
        </p:nvGraphicFramePr>
        <p:xfrm>
          <a:off x="1010653" y="1534946"/>
          <a:ext cx="7150515" cy="4053840"/>
        </p:xfrm>
        <a:graphic>
          <a:graphicData uri="http://schemas.openxmlformats.org/drawingml/2006/table">
            <a:tbl>
              <a:tblPr bandRow="1">
                <a:tableStyleId>{21E4AEA4-8DFA-4A89-87EB-49C32662AFE0}</a:tableStyleId>
              </a:tblPr>
              <a:tblGrid>
                <a:gridCol w="1700463">
                  <a:extLst>
                    <a:ext uri="{9D8B030D-6E8A-4147-A177-3AD203B41FA5}">
                      <a16:colId xmlns:a16="http://schemas.microsoft.com/office/drawing/2014/main" val="538429266"/>
                    </a:ext>
                  </a:extLst>
                </a:gridCol>
                <a:gridCol w="5450052">
                  <a:extLst>
                    <a:ext uri="{9D8B030D-6E8A-4147-A177-3AD203B41FA5}">
                      <a16:colId xmlns:a16="http://schemas.microsoft.com/office/drawing/2014/main" val="1098050284"/>
                    </a:ext>
                  </a:extLst>
                </a:gridCol>
              </a:tblGrid>
              <a:tr h="370840">
                <a:tc>
                  <a:txBody>
                    <a:bodyPr/>
                    <a:lstStyle/>
                    <a:p>
                      <a:pPr algn="r"/>
                      <a:r>
                        <a:rPr kumimoji="1" lang="en-US" altLang="ja-JP" sz="2800" dirty="0" smtClean="0">
                          <a:latin typeface="Meiryo UI" panose="020B0604030504040204" pitchFamily="50" charset="-128"/>
                          <a:ea typeface="Meiryo UI" panose="020B0604030504040204" pitchFamily="50" charset="-128"/>
                        </a:rPr>
                        <a:t>5</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kumimoji="1" lang="ja-JP" altLang="en-US" sz="2800" dirty="0" smtClean="0">
                          <a:latin typeface="Meiryo UI" panose="020B0604030504040204" pitchFamily="50" charset="-128"/>
                          <a:ea typeface="Meiryo UI" panose="020B0604030504040204" pitchFamily="50" charset="-128"/>
                        </a:rPr>
                        <a:t>ルール発表</a:t>
                      </a:r>
                      <a:r>
                        <a:rPr kumimoji="1" lang="en-US" altLang="ja-JP" sz="2800" dirty="0" smtClean="0">
                          <a:latin typeface="Meiryo UI" panose="020B0604030504040204" pitchFamily="50" charset="-128"/>
                          <a:ea typeface="Meiryo UI" panose="020B0604030504040204" pitchFamily="50" charset="-128"/>
                        </a:rPr>
                        <a:t>,</a:t>
                      </a:r>
                      <a:r>
                        <a:rPr kumimoji="1" lang="ja-JP" altLang="en-US" sz="2800" dirty="0" smtClean="0">
                          <a:latin typeface="Meiryo UI" panose="020B0604030504040204" pitchFamily="50" charset="-128"/>
                          <a:ea typeface="Meiryo UI" panose="020B0604030504040204" pitchFamily="50" charset="-128"/>
                        </a:rPr>
                        <a:t>アイデア出し</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00777201"/>
                  </a:ext>
                </a:extLst>
              </a:tr>
              <a:tr h="492776">
                <a:tc>
                  <a:txBody>
                    <a:bodyPr/>
                    <a:lstStyle/>
                    <a:p>
                      <a:pPr algn="r"/>
                      <a:r>
                        <a:rPr kumimoji="1" lang="en-US" altLang="ja-JP" sz="2800" dirty="0" smtClean="0">
                          <a:latin typeface="Meiryo UI" panose="020B0604030504040204" pitchFamily="50" charset="-128"/>
                          <a:ea typeface="Meiryo UI" panose="020B0604030504040204" pitchFamily="50" charset="-128"/>
                        </a:rPr>
                        <a:t>6</a:t>
                      </a:r>
                      <a:r>
                        <a:rPr kumimoji="1" lang="ja-JP" altLang="en-US" sz="2800" dirty="0" smtClean="0">
                          <a:latin typeface="Meiryo UI" panose="020B0604030504040204" pitchFamily="50" charset="-128"/>
                          <a:ea typeface="Meiryo UI" panose="020B0604030504040204" pitchFamily="50" charset="-128"/>
                        </a:rPr>
                        <a:t>月～</a:t>
                      </a:r>
                      <a:r>
                        <a:rPr kumimoji="1" lang="en-US" altLang="ja-JP" sz="2800" dirty="0" smtClean="0">
                          <a:latin typeface="Meiryo UI" panose="020B0604030504040204" pitchFamily="50" charset="-128"/>
                          <a:ea typeface="Meiryo UI" panose="020B0604030504040204" pitchFamily="50" charset="-128"/>
                        </a:rPr>
                        <a:t>8</a:t>
                      </a:r>
                      <a:r>
                        <a:rPr kumimoji="1" lang="ja-JP" altLang="en-US" sz="2800" dirty="0" smtClean="0">
                          <a:latin typeface="Meiryo UI" panose="020B0604030504040204" pitchFamily="50" charset="-128"/>
                          <a:ea typeface="Meiryo UI" panose="020B0604030504040204" pitchFamily="50" charset="-128"/>
                        </a:rPr>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kumimoji="1" lang="ja-JP" altLang="en-US" sz="2800" dirty="0" smtClean="0">
                          <a:latin typeface="Meiryo UI" panose="020B0604030504040204" pitchFamily="50" charset="-128"/>
                          <a:ea typeface="Meiryo UI" panose="020B0604030504040204" pitchFamily="50" charset="-128"/>
                        </a:rPr>
                        <a:t>ロボット製作</a:t>
                      </a:r>
                      <a:endParaRPr kumimoji="1" lang="ja-JP" altLang="en-US" sz="28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851291"/>
                  </a:ext>
                </a:extLst>
              </a:tr>
              <a:tr h="370840">
                <a:tc>
                  <a:txBody>
                    <a:bodyPr/>
                    <a:lstStyle/>
                    <a:p>
                      <a:pPr algn="r"/>
                      <a:r>
                        <a:rPr kumimoji="1" lang="en-US" altLang="ja-JP" sz="2800" dirty="0" smtClean="0">
                          <a:latin typeface="Meiryo UI" panose="020B0604030504040204" pitchFamily="50" charset="-128"/>
                          <a:ea typeface="Meiryo UI" panose="020B0604030504040204" pitchFamily="50" charset="-128"/>
                        </a:rPr>
                        <a:t>9</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800" dirty="0" smtClean="0">
                          <a:latin typeface="Meiryo UI" panose="020B0604030504040204" pitchFamily="50" charset="-128"/>
                          <a:ea typeface="Meiryo UI" panose="020B0604030504040204" pitchFamily="50" charset="-128"/>
                        </a:rPr>
                        <a:t>　</a:t>
                      </a:r>
                      <a:r>
                        <a:rPr kumimoji="1" lang="en-US" altLang="ja-JP" sz="2800" dirty="0" smtClean="0">
                          <a:latin typeface="Meiryo UI" panose="020B0604030504040204" pitchFamily="50" charset="-128"/>
                          <a:ea typeface="Meiryo UI" panose="020B0604030504040204" pitchFamily="50" charset="-128"/>
                        </a:rPr>
                        <a:t>7</a:t>
                      </a:r>
                      <a:r>
                        <a:rPr kumimoji="1" lang="ja-JP" altLang="en-US" sz="2800" dirty="0" smtClean="0">
                          <a:latin typeface="Meiryo UI" panose="020B0604030504040204" pitchFamily="50" charset="-128"/>
                          <a:ea typeface="Meiryo UI" panose="020B0604030504040204" pitchFamily="50" charset="-128"/>
                        </a:rPr>
                        <a:t>日</a:t>
                      </a:r>
                      <a:r>
                        <a:rPr kumimoji="1" lang="en-US" altLang="ja-JP" sz="2800" dirty="0" smtClean="0">
                          <a:latin typeface="Meiryo UI" panose="020B0604030504040204" pitchFamily="50" charset="-128"/>
                          <a:ea typeface="Meiryo UI" panose="020B0604030504040204" pitchFamily="50" charset="-128"/>
                        </a:rPr>
                        <a:t>:</a:t>
                      </a:r>
                      <a:r>
                        <a:rPr kumimoji="1" lang="ja-JP" altLang="en-US" sz="2800" b="0" dirty="0" smtClean="0">
                          <a:latin typeface="Meiryo UI" panose="020B0604030504040204" pitchFamily="50" charset="-128"/>
                          <a:ea typeface="Meiryo UI" panose="020B0604030504040204" pitchFamily="50" charset="-128"/>
                        </a:rPr>
                        <a:t>モータドライバ</a:t>
                      </a:r>
                      <a:r>
                        <a:rPr lang="ja-JP" altLang="en-US" sz="2800" b="0" u="none" dirty="0" smtClean="0">
                          <a:latin typeface="Meiryo UI" panose="020B0604030504040204" pitchFamily="50" charset="-128"/>
                          <a:ea typeface="Meiryo UI" panose="020B0604030504040204" pitchFamily="50" charset="-128"/>
                        </a:rPr>
                        <a:t>不具合</a:t>
                      </a:r>
                      <a:endParaRPr lang="en-US" altLang="ja-JP" sz="2800" b="0" u="none" dirty="0" smtClean="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01376115"/>
                  </a:ext>
                </a:extLst>
              </a:tr>
              <a:tr h="370840">
                <a:tc>
                  <a:txBody>
                    <a:bodyPr/>
                    <a:lstStyle/>
                    <a:p>
                      <a:pPr algn="r"/>
                      <a:r>
                        <a:rPr kumimoji="1" lang="en-US" altLang="ja-JP" sz="2800" dirty="0" smtClean="0">
                          <a:latin typeface="Meiryo UI" panose="020B0604030504040204" pitchFamily="50" charset="-128"/>
                          <a:ea typeface="Meiryo UI" panose="020B0604030504040204" pitchFamily="50" charset="-128"/>
                        </a:rPr>
                        <a:t>10</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kumimoji="1" lang="ja-JP" altLang="en-US" sz="2800" dirty="0" smtClean="0">
                          <a:latin typeface="Meiryo UI" panose="020B0604030504040204" pitchFamily="50" charset="-128"/>
                          <a:ea typeface="Meiryo UI" panose="020B0604030504040204" pitchFamily="50" charset="-128"/>
                        </a:rPr>
                        <a:t>　</a:t>
                      </a:r>
                      <a:r>
                        <a:rPr kumimoji="1" lang="en-US" altLang="ja-JP" sz="2800" dirty="0" smtClean="0">
                          <a:latin typeface="Meiryo UI" panose="020B0604030504040204" pitchFamily="50" charset="-128"/>
                          <a:ea typeface="Meiryo UI" panose="020B0604030504040204" pitchFamily="50" charset="-128"/>
                        </a:rPr>
                        <a:t>2</a:t>
                      </a:r>
                      <a:r>
                        <a:rPr kumimoji="1" lang="ja-JP" altLang="en-US" sz="2800" dirty="0" smtClean="0">
                          <a:latin typeface="Meiryo UI" panose="020B0604030504040204" pitchFamily="50" charset="-128"/>
                          <a:ea typeface="Meiryo UI" panose="020B0604030504040204" pitchFamily="50" charset="-128"/>
                        </a:rPr>
                        <a:t>日</a:t>
                      </a:r>
                      <a:r>
                        <a:rPr kumimoji="1" lang="en-US" altLang="ja-JP" sz="2800" dirty="0" smtClean="0">
                          <a:latin typeface="Meiryo UI" panose="020B0604030504040204" pitchFamily="50" charset="-128"/>
                          <a:ea typeface="Meiryo UI" panose="020B0604030504040204" pitchFamily="50" charset="-128"/>
                        </a:rPr>
                        <a:t>:</a:t>
                      </a:r>
                      <a:r>
                        <a:rPr kumimoji="1" lang="ja-JP" altLang="en-US" sz="2800" b="0" dirty="0" smtClean="0">
                          <a:latin typeface="Meiryo UI" panose="020B0604030504040204" pitchFamily="50" charset="-128"/>
                          <a:ea typeface="Meiryo UI" panose="020B0604030504040204" pitchFamily="50" charset="-128"/>
                        </a:rPr>
                        <a:t>モータドライバ改善</a:t>
                      </a:r>
                      <a:endParaRPr kumimoji="1" lang="en-US" altLang="ja-JP" sz="2800" b="0" dirty="0" smtClean="0">
                        <a:latin typeface="Meiryo UI" panose="020B0604030504040204" pitchFamily="50" charset="-128"/>
                        <a:ea typeface="Meiryo UI" panose="020B0604030504040204" pitchFamily="50" charset="-128"/>
                      </a:endParaRPr>
                    </a:p>
                    <a:p>
                      <a:r>
                        <a:rPr kumimoji="1" lang="en-US" altLang="ja-JP" sz="2800" dirty="0" smtClean="0">
                          <a:latin typeface="Meiryo UI" panose="020B0604030504040204" pitchFamily="50" charset="-128"/>
                          <a:ea typeface="Meiryo UI" panose="020B0604030504040204" pitchFamily="50" charset="-128"/>
                        </a:rPr>
                        <a:t>15</a:t>
                      </a:r>
                      <a:r>
                        <a:rPr kumimoji="1" lang="ja-JP" altLang="en-US" sz="2800" dirty="0" smtClean="0">
                          <a:latin typeface="Meiryo UI" panose="020B0604030504040204" pitchFamily="50" charset="-128"/>
                          <a:ea typeface="Meiryo UI" panose="020B0604030504040204" pitchFamily="50" charset="-128"/>
                        </a:rPr>
                        <a:t>日</a:t>
                      </a:r>
                      <a:r>
                        <a:rPr kumimoji="1" lang="en-US" altLang="ja-JP" sz="2800" dirty="0" smtClean="0">
                          <a:latin typeface="Meiryo UI" panose="020B0604030504040204" pitchFamily="50" charset="-128"/>
                          <a:ea typeface="Meiryo UI" panose="020B0604030504040204" pitchFamily="50" charset="-128"/>
                        </a:rPr>
                        <a:t>:</a:t>
                      </a:r>
                      <a:r>
                        <a:rPr kumimoji="1" lang="ja-JP" altLang="en-US" sz="2800" b="0" dirty="0" smtClean="0">
                          <a:latin typeface="Meiryo UI" panose="020B0604030504040204" pitchFamily="50" charset="-128"/>
                          <a:ea typeface="Meiryo UI" panose="020B0604030504040204" pitchFamily="50" charset="-128"/>
                        </a:rPr>
                        <a:t>地区大会</a:t>
                      </a:r>
                      <a:endParaRPr kumimoji="1" lang="ja-JP" altLang="en-US" sz="2800" b="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6950147"/>
                  </a:ext>
                </a:extLst>
              </a:tr>
              <a:tr h="370840">
                <a:tc>
                  <a:txBody>
                    <a:bodyPr/>
                    <a:lstStyle/>
                    <a:p>
                      <a:pPr algn="r"/>
                      <a:r>
                        <a:rPr kumimoji="1" lang="en-US" altLang="ja-JP" sz="2800" dirty="0" smtClean="0">
                          <a:latin typeface="Meiryo UI" panose="020B0604030504040204" pitchFamily="50" charset="-128"/>
                          <a:ea typeface="Meiryo UI" panose="020B0604030504040204" pitchFamily="50" charset="-128"/>
                        </a:rPr>
                        <a:t>11</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rowSpan="3">
                  <a:txBody>
                    <a:bodyPr/>
                    <a:lstStyle/>
                    <a:p>
                      <a:pPr algn="ctr"/>
                      <a:r>
                        <a:rPr kumimoji="1" lang="ja-JP" altLang="en-US" sz="3600" b="1" dirty="0" smtClean="0">
                          <a:ln>
                            <a:noFill/>
                          </a:ln>
                          <a:solidFill>
                            <a:schemeClr val="tx1"/>
                          </a:solidFill>
                          <a:latin typeface="Meiryo UI" panose="020B0604030504040204" pitchFamily="50" charset="-128"/>
                          <a:ea typeface="Meiryo UI" panose="020B0604030504040204" pitchFamily="50" charset="-128"/>
                        </a:rPr>
                        <a:t>新モータドライバ製作</a:t>
                      </a:r>
                      <a:endParaRPr kumimoji="1" lang="ja-JP" altLang="en-US" sz="3600" b="1" dirty="0">
                        <a:ln>
                          <a:noFill/>
                        </a:ln>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12931974"/>
                  </a:ext>
                </a:extLst>
              </a:tr>
              <a:tr h="370840">
                <a:tc>
                  <a:txBody>
                    <a:bodyPr/>
                    <a:lstStyle/>
                    <a:p>
                      <a:pPr algn="r"/>
                      <a:r>
                        <a:rPr kumimoji="1" lang="en-US" altLang="ja-JP" sz="2800" dirty="0" smtClean="0">
                          <a:latin typeface="Meiryo UI" panose="020B0604030504040204" pitchFamily="50" charset="-128"/>
                          <a:ea typeface="Meiryo UI" panose="020B0604030504040204" pitchFamily="50" charset="-128"/>
                        </a:rPr>
                        <a:t>12</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vMerge="1">
                  <a:txBody>
                    <a:bodyPr/>
                    <a:lstStyle/>
                    <a:p>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4894317"/>
                  </a:ext>
                </a:extLst>
              </a:tr>
              <a:tr h="370840">
                <a:tc>
                  <a:txBody>
                    <a:bodyPr/>
                    <a:lstStyle/>
                    <a:p>
                      <a:pPr algn="r"/>
                      <a:r>
                        <a:rPr kumimoji="1" lang="en-US" altLang="ja-JP" sz="2800" dirty="0" smtClean="0">
                          <a:latin typeface="Meiryo UI" panose="020B0604030504040204" pitchFamily="50" charset="-128"/>
                          <a:ea typeface="Meiryo UI" panose="020B0604030504040204" pitchFamily="50" charset="-128"/>
                        </a:rPr>
                        <a:t>1</a:t>
                      </a:r>
                      <a:r>
                        <a:rPr kumimoji="1" lang="ja-JP" altLang="en-US" sz="2800" dirty="0" smtClean="0">
                          <a:latin typeface="Meiryo UI" panose="020B0604030504040204" pitchFamily="50" charset="-128"/>
                          <a:ea typeface="Meiryo UI" panose="020B0604030504040204" pitchFamily="50" charset="-128"/>
                        </a:rPr>
                        <a:t>月</a:t>
                      </a:r>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vMerge="1">
                  <a:txBody>
                    <a:bodyPr/>
                    <a:lstStyle/>
                    <a:p>
                      <a:endParaRPr kumimoji="1" lang="ja-JP" altLang="en-US" sz="2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839800"/>
                  </a:ext>
                </a:extLst>
              </a:tr>
            </a:tbl>
          </a:graphicData>
        </a:graphic>
      </p:graphicFrame>
      <p:sp>
        <p:nvSpPr>
          <p:cNvPr id="8" name="下矢印 7"/>
          <p:cNvSpPr/>
          <p:nvPr/>
        </p:nvSpPr>
        <p:spPr>
          <a:xfrm>
            <a:off x="4173133" y="5685038"/>
            <a:ext cx="825553" cy="44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p:cNvSpPr txBox="1"/>
          <p:nvPr/>
        </p:nvSpPr>
        <p:spPr>
          <a:xfrm>
            <a:off x="2245365" y="6049997"/>
            <a:ext cx="4681090" cy="646331"/>
          </a:xfrm>
          <a:prstGeom prst="rect">
            <a:avLst/>
          </a:prstGeom>
          <a:noFill/>
        </p:spPr>
        <p:txBody>
          <a:bodyPr wrap="none" rtlCol="0">
            <a:spAutoFit/>
          </a:bodyPr>
          <a:lstStyle/>
          <a:p>
            <a:r>
              <a:rPr kumimoji="1" lang="ja-JP" altLang="en-US" sz="3600" b="1" u="sng" dirty="0" smtClean="0">
                <a:latin typeface="Meiryo UI" panose="020B0604030504040204" pitchFamily="50" charset="-128"/>
                <a:ea typeface="Meiryo UI" panose="020B0604030504040204" pitchFamily="50" charset="-128"/>
              </a:rPr>
              <a:t>短期間での製作が必要</a:t>
            </a:r>
            <a:endParaRPr kumimoji="1" lang="ja-JP" altLang="en-US" sz="3600" b="1" u="sng"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D696A818-8F89-4904-84B9-3C0C167C4C31}" type="slidenum">
              <a:rPr kumimoji="1" lang="ja-JP" altLang="en-US" smtClean="0"/>
              <a:t>4</a:t>
            </a:fld>
            <a:endParaRPr kumimoji="1" lang="ja-JP" altLang="en-US"/>
          </a:p>
        </p:txBody>
      </p:sp>
    </p:spTree>
    <p:extLst>
      <p:ext uri="{BB962C8B-B14F-4D97-AF65-F5344CB8AC3E}">
        <p14:creationId xmlns:p14="http://schemas.microsoft.com/office/powerpoint/2010/main" val="119357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u="sng" dirty="0" smtClean="0">
                <a:solidFill>
                  <a:schemeClr val="tx1"/>
                </a:solidFill>
                <a:latin typeface="Meiryo UI" panose="020B0604030504040204" pitchFamily="50" charset="-128"/>
                <a:ea typeface="Meiryo UI" panose="020B0604030504040204" pitchFamily="50" charset="-128"/>
              </a:rPr>
              <a:t>短期間製作のために</a:t>
            </a:r>
            <a:endParaRPr kumimoji="1" lang="ja-JP" altLang="en-US" sz="4400" b="1" u="sng" dirty="0">
              <a:solidFill>
                <a:schemeClr val="tx1"/>
              </a:solid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09598" y="2000170"/>
            <a:ext cx="7940843" cy="3880773"/>
          </a:xfrm>
        </p:spPr>
        <p:txBody>
          <a:bodyPr>
            <a:normAutofit/>
          </a:bodyPr>
          <a:lstStyle/>
          <a:p>
            <a:r>
              <a:rPr lang="en-US" altLang="ja-JP" sz="3600" dirty="0">
                <a:solidFill>
                  <a:schemeClr val="tx1"/>
                </a:solidFill>
                <a:latin typeface="Meiryo UI" panose="020B0604030504040204" pitchFamily="50" charset="-128"/>
                <a:ea typeface="Meiryo UI" panose="020B0604030504040204" pitchFamily="50" charset="-128"/>
                <a:cs typeface="Segoe UI" panose="020B0502040204020203" pitchFamily="34" charset="0"/>
              </a:rPr>
              <a:t>ITOLAB MOTORDRIVER</a:t>
            </a:r>
            <a:r>
              <a:rPr lang="ja-JP" altLang="en-US" sz="3600" dirty="0">
                <a:solidFill>
                  <a:schemeClr val="tx1"/>
                </a:solidFill>
                <a:latin typeface="Meiryo UI" panose="020B0604030504040204" pitchFamily="50" charset="-128"/>
                <a:ea typeface="Meiryo UI" panose="020B0604030504040204" pitchFamily="50" charset="-128"/>
                <a:cs typeface="Segoe UI" panose="020B0502040204020203" pitchFamily="34" charset="0"/>
              </a:rPr>
              <a:t>を基に製作</a:t>
            </a:r>
            <a:endParaRPr lang="en-US" altLang="ja-JP" sz="3600" dirty="0">
              <a:solidFill>
                <a:schemeClr val="tx1"/>
              </a:solidFill>
              <a:latin typeface="Meiryo UI" panose="020B0604030504040204" pitchFamily="50" charset="-128"/>
              <a:ea typeface="Meiryo UI" panose="020B0604030504040204" pitchFamily="50" charset="-128"/>
              <a:cs typeface="Segoe UI" panose="020B0502040204020203" pitchFamily="34" charset="0"/>
            </a:endParaRPr>
          </a:p>
          <a:p>
            <a:endParaRPr lang="en-US" altLang="ja-JP" sz="3600" dirty="0">
              <a:solidFill>
                <a:schemeClr val="tx1"/>
              </a:solidFill>
              <a:latin typeface="Segoe UI" panose="020B0502040204020203" pitchFamily="34" charset="0"/>
              <a:ea typeface="Meiryo UI" panose="020B0604030504040204" pitchFamily="50" charset="-128"/>
              <a:cs typeface="Segoe UI" panose="020B0502040204020203" pitchFamily="34" charset="0"/>
            </a:endParaRPr>
          </a:p>
          <a:p>
            <a:r>
              <a:rPr lang="ja-JP" altLang="en-US" sz="3600" dirty="0">
                <a:solidFill>
                  <a:schemeClr val="tx1"/>
                </a:solidFill>
                <a:latin typeface="Meiryo UI" panose="020B0604030504040204" pitchFamily="50" charset="-128"/>
                <a:ea typeface="Meiryo UI" panose="020B0604030504040204" pitchFamily="50" charset="-128"/>
                <a:cs typeface="Segoe UI" panose="020B0502040204020203" pitchFamily="34" charset="0"/>
              </a:rPr>
              <a:t>回路図</a:t>
            </a:r>
            <a:r>
              <a:rPr lang="en-US" altLang="ja-JP" sz="3600" dirty="0">
                <a:solidFill>
                  <a:schemeClr val="tx1"/>
                </a:solidFill>
                <a:latin typeface="Meiryo UI" panose="020B0604030504040204" pitchFamily="50" charset="-128"/>
                <a:ea typeface="Meiryo UI" panose="020B0604030504040204" pitchFamily="50" charset="-128"/>
                <a:cs typeface="Segoe UI" panose="020B0502040204020203" pitchFamily="34" charset="0"/>
              </a:rPr>
              <a:t>,</a:t>
            </a:r>
            <a:r>
              <a:rPr lang="ja-JP" altLang="en-US" sz="3600" dirty="0">
                <a:solidFill>
                  <a:schemeClr val="tx1"/>
                </a:solidFill>
                <a:latin typeface="Meiryo UI" panose="020B0604030504040204" pitchFamily="50" charset="-128"/>
                <a:ea typeface="Meiryo UI" panose="020B0604030504040204" pitchFamily="50" charset="-128"/>
                <a:cs typeface="Segoe UI" panose="020B0502040204020203" pitchFamily="34" charset="0"/>
              </a:rPr>
              <a:t>アートワークが連動している</a:t>
            </a:r>
            <a:r>
              <a:rPr lang="en-US" altLang="ja-JP" sz="3600" dirty="0">
                <a:solidFill>
                  <a:schemeClr val="tx1"/>
                </a:solidFill>
                <a:latin typeface="Segoe UI" panose="020B0502040204020203" pitchFamily="34" charset="0"/>
                <a:ea typeface="Meiryo UI" panose="020B0604030504040204" pitchFamily="50" charset="-128"/>
                <a:cs typeface="Segoe UI" panose="020B0502040204020203" pitchFamily="34" charset="0"/>
              </a:rPr>
              <a:t>KiCad</a:t>
            </a:r>
            <a:r>
              <a:rPr lang="ja-JP" altLang="en-US" sz="3600" dirty="0">
                <a:solidFill>
                  <a:schemeClr val="tx1"/>
                </a:solidFill>
                <a:latin typeface="Segoe UI" panose="020B0502040204020203" pitchFamily="34" charset="0"/>
                <a:ea typeface="Meiryo UI" panose="020B0604030504040204" pitchFamily="50" charset="-128"/>
                <a:cs typeface="Segoe UI" panose="020B0502040204020203" pitchFamily="34" charset="0"/>
              </a:rPr>
              <a:t>を</a:t>
            </a:r>
            <a:r>
              <a:rPr lang="ja-JP" altLang="en-US" sz="3600" dirty="0" smtClean="0">
                <a:solidFill>
                  <a:schemeClr val="tx1"/>
                </a:solidFill>
                <a:latin typeface="Segoe UI" panose="020B0502040204020203" pitchFamily="34" charset="0"/>
                <a:ea typeface="Meiryo UI" panose="020B0604030504040204" pitchFamily="50" charset="-128"/>
                <a:cs typeface="Segoe UI" panose="020B0502040204020203" pitchFamily="34" charset="0"/>
              </a:rPr>
              <a:t>使用</a:t>
            </a:r>
            <a:endParaRPr lang="en-US" altLang="ja-JP" sz="3600" dirty="0">
              <a:solidFill>
                <a:schemeClr val="tx1"/>
              </a:solidFill>
              <a:latin typeface="Segoe UI" panose="020B0502040204020203" pitchFamily="34" charset="0"/>
              <a:ea typeface="Meiryo UI" panose="020B0604030504040204" pitchFamily="50" charset="-128"/>
              <a:cs typeface="Segoe UI" panose="020B0502040204020203" pitchFamily="34" charset="0"/>
            </a:endParaRPr>
          </a:p>
        </p:txBody>
      </p:sp>
      <p:pic>
        <p:nvPicPr>
          <p:cNvPr id="5" name="図 4" descr="Matt Venn – engineering, design, music"/>
          <p:cNvPicPr>
            <a:picLocks noChangeAspect="1"/>
          </p:cNvPicPr>
          <p:nvPr/>
        </p:nvPicPr>
        <p:blipFill rotWithShape="1">
          <a:blip r:embed="rId2">
            <a:extLst>
              <a:ext uri="{28A0092B-C50C-407E-A947-70E740481C1C}">
                <a14:useLocalDpi xmlns:a14="http://schemas.microsoft.com/office/drawing/2010/main" val="0"/>
              </a:ext>
            </a:extLst>
          </a:blip>
          <a:srcRect t="13156" r="1955" b="22914"/>
          <a:stretch/>
        </p:blipFill>
        <p:spPr>
          <a:xfrm>
            <a:off x="3573691" y="4308816"/>
            <a:ext cx="3404625" cy="1620253"/>
          </a:xfrm>
          <a:prstGeom prst="rect">
            <a:avLst/>
          </a:prstGeom>
        </p:spPr>
      </p:pic>
      <p:sp>
        <p:nvSpPr>
          <p:cNvPr id="8" name="スライド番号プレースホルダー 7"/>
          <p:cNvSpPr>
            <a:spLocks noGrp="1"/>
          </p:cNvSpPr>
          <p:nvPr>
            <p:ph type="sldNum" sz="quarter" idx="12"/>
          </p:nvPr>
        </p:nvSpPr>
        <p:spPr/>
        <p:txBody>
          <a:bodyPr/>
          <a:lstStyle/>
          <a:p>
            <a:fld id="{D696A818-8F89-4904-84B9-3C0C167C4C31}" type="slidenum">
              <a:rPr kumimoji="1" lang="ja-JP" altLang="en-US" smtClean="0"/>
              <a:t>5</a:t>
            </a:fld>
            <a:endParaRPr kumimoji="1" lang="ja-JP" altLang="en-US"/>
          </a:p>
        </p:txBody>
      </p:sp>
    </p:spTree>
    <p:extLst>
      <p:ext uri="{BB962C8B-B14F-4D97-AF65-F5344CB8AC3E}">
        <p14:creationId xmlns:p14="http://schemas.microsoft.com/office/powerpoint/2010/main" val="67343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93558"/>
            <a:ext cx="7732296" cy="1320800"/>
          </a:xfrm>
        </p:spPr>
        <p:txBody>
          <a:bodyPr>
            <a:noAutofit/>
          </a:bodyPr>
          <a:lstStyle/>
          <a:p>
            <a:r>
              <a:rPr lang="ja-JP" altLang="en-US" sz="4400" b="1" u="sng" dirty="0" smtClean="0">
                <a:solidFill>
                  <a:schemeClr val="tx1"/>
                </a:solidFill>
                <a:latin typeface="Segoe UI" panose="020B0502040204020203" pitchFamily="34" charset="0"/>
                <a:ea typeface="Meiryo UI" panose="020B0604030504040204" pitchFamily="50" charset="-128"/>
                <a:cs typeface="Segoe UI" panose="020B0502040204020203" pitchFamily="34" charset="0"/>
              </a:rPr>
              <a:t>旧モータドライバ</a:t>
            </a:r>
            <a:r>
              <a:rPr lang="ja-JP" altLang="en-US" sz="4400" b="1" u="sng" dirty="0">
                <a:solidFill>
                  <a:schemeClr val="tx1"/>
                </a:solidFill>
                <a:latin typeface="Meiryo UI" panose="020B0604030504040204" pitchFamily="50" charset="-128"/>
                <a:ea typeface="Meiryo UI" panose="020B0604030504040204" pitchFamily="50" charset="-128"/>
              </a:rPr>
              <a:t>使用</a:t>
            </a:r>
            <a:r>
              <a:rPr lang="ja-JP" altLang="en-US" sz="4400" b="1" u="sng" dirty="0" smtClean="0">
                <a:solidFill>
                  <a:schemeClr val="tx1"/>
                </a:solidFill>
                <a:latin typeface="Meiryo UI" panose="020B0604030504040204" pitchFamily="50" charset="-128"/>
                <a:ea typeface="Meiryo UI" panose="020B0604030504040204" pitchFamily="50" charset="-128"/>
              </a:rPr>
              <a:t>理由</a:t>
            </a:r>
            <a:endParaRPr lang="ja-JP" altLang="en-US" sz="4400" b="1" u="sng" dirty="0">
              <a:solidFill>
                <a:schemeClr val="tx1"/>
              </a:solidFill>
              <a:latin typeface="Segoe UI" panose="020B0502040204020203" pitchFamily="34" charset="0"/>
              <a:ea typeface="Meiryo UI" panose="020B0604030504040204" pitchFamily="50" charset="-128"/>
              <a:cs typeface="Segoe UI" panose="020B0502040204020203" pitchFamily="34" charset="0"/>
            </a:endParaRPr>
          </a:p>
        </p:txBody>
      </p:sp>
      <p:sp>
        <p:nvSpPr>
          <p:cNvPr id="3" name="コンテンツ プレースホルダー 2"/>
          <p:cNvSpPr>
            <a:spLocks noGrp="1"/>
          </p:cNvSpPr>
          <p:nvPr>
            <p:ph idx="1"/>
          </p:nvPr>
        </p:nvSpPr>
        <p:spPr>
          <a:xfrm>
            <a:off x="508002" y="2005266"/>
            <a:ext cx="6548118" cy="3724973"/>
          </a:xfrm>
        </p:spPr>
        <p:txBody>
          <a:bodyPr>
            <a:normAutofit/>
          </a:bodyPr>
          <a:lstStyle/>
          <a:p>
            <a:r>
              <a:rPr lang="ja-JP" altLang="en-US" sz="3200" dirty="0" smtClean="0">
                <a:solidFill>
                  <a:schemeClr val="tx1"/>
                </a:solidFill>
                <a:latin typeface="Meiryo UI" panose="020B0604030504040204" pitchFamily="50" charset="-128"/>
                <a:ea typeface="Meiryo UI" panose="020B0604030504040204" pitchFamily="50" charset="-128"/>
              </a:rPr>
              <a:t>安価な製作コスト</a:t>
            </a:r>
            <a:endParaRPr lang="en-US" altLang="ja-JP" sz="3200" dirty="0" smtClean="0">
              <a:solidFill>
                <a:schemeClr val="tx1"/>
              </a:solidFill>
              <a:latin typeface="Meiryo UI" panose="020B0604030504040204" pitchFamily="50" charset="-128"/>
              <a:ea typeface="Meiryo UI" panose="020B0604030504040204" pitchFamily="50" charset="-128"/>
            </a:endParaRPr>
          </a:p>
          <a:p>
            <a:pPr marL="0" indent="0">
              <a:buNone/>
            </a:pPr>
            <a:r>
              <a:rPr lang="en-US" altLang="ja-JP" sz="3200" dirty="0">
                <a:solidFill>
                  <a:schemeClr val="tx1"/>
                </a:solidFill>
                <a:latin typeface="Meiryo UI" panose="020B0604030504040204" pitchFamily="50" charset="-128"/>
                <a:ea typeface="Meiryo UI" panose="020B0604030504040204" pitchFamily="50" charset="-128"/>
              </a:rPr>
              <a:t>	</a:t>
            </a:r>
            <a:r>
              <a:rPr lang="en-US" altLang="ja-JP" sz="3200" dirty="0" smtClean="0">
                <a:solidFill>
                  <a:schemeClr val="tx1"/>
                </a:solidFill>
                <a:latin typeface="Meiryo UI" panose="020B0604030504040204" pitchFamily="50" charset="-128"/>
                <a:ea typeface="Meiryo UI" panose="020B0604030504040204" pitchFamily="50" charset="-128"/>
              </a:rPr>
              <a:t>		</a:t>
            </a:r>
            <a:r>
              <a:rPr lang="ja-JP" altLang="en-US" sz="3200" dirty="0" smtClean="0">
                <a:solidFill>
                  <a:schemeClr val="tx1"/>
                </a:solidFill>
                <a:latin typeface="Meiryo UI" panose="020B0604030504040204" pitchFamily="50" charset="-128"/>
                <a:ea typeface="Meiryo UI" panose="020B0604030504040204" pitchFamily="50" charset="-128"/>
              </a:rPr>
              <a:t>今年の価格上限は</a:t>
            </a:r>
            <a:r>
              <a:rPr lang="en-US" altLang="ja-JP" sz="3200" dirty="0" smtClean="0">
                <a:solidFill>
                  <a:schemeClr val="tx1"/>
                </a:solidFill>
                <a:latin typeface="Meiryo UI" panose="020B0604030504040204" pitchFamily="50" charset="-128"/>
                <a:ea typeface="Meiryo UI" panose="020B0604030504040204" pitchFamily="50" charset="-128"/>
              </a:rPr>
              <a:t>30</a:t>
            </a:r>
            <a:r>
              <a:rPr lang="ja-JP" altLang="en-US" sz="3200" dirty="0" smtClean="0">
                <a:solidFill>
                  <a:schemeClr val="tx1"/>
                </a:solidFill>
                <a:latin typeface="Meiryo UI" panose="020B0604030504040204" pitchFamily="50" charset="-128"/>
                <a:ea typeface="Meiryo UI" panose="020B0604030504040204" pitchFamily="50" charset="-128"/>
              </a:rPr>
              <a:t>万円</a:t>
            </a:r>
            <a:endParaRPr lang="en-US" altLang="ja-JP" sz="3200" dirty="0" smtClean="0">
              <a:solidFill>
                <a:schemeClr val="tx1"/>
              </a:solidFill>
              <a:latin typeface="Meiryo UI" panose="020B0604030504040204" pitchFamily="50" charset="-128"/>
              <a:ea typeface="Meiryo UI" panose="020B0604030504040204" pitchFamily="50" charset="-128"/>
            </a:endParaRPr>
          </a:p>
          <a:p>
            <a:pPr marL="0" indent="0">
              <a:buNone/>
            </a:pPr>
            <a:r>
              <a:rPr lang="en-US" altLang="ja-JP" sz="3200" dirty="0">
                <a:solidFill>
                  <a:schemeClr val="tx1"/>
                </a:solidFill>
                <a:latin typeface="Meiryo UI" panose="020B0604030504040204" pitchFamily="50" charset="-128"/>
                <a:ea typeface="Meiryo UI" panose="020B0604030504040204" pitchFamily="50" charset="-128"/>
              </a:rPr>
              <a:t>	</a:t>
            </a:r>
            <a:r>
              <a:rPr lang="en-US" altLang="ja-JP" sz="3200" dirty="0" smtClean="0">
                <a:solidFill>
                  <a:schemeClr val="tx1"/>
                </a:solidFill>
                <a:latin typeface="Meiryo UI" panose="020B0604030504040204" pitchFamily="50" charset="-128"/>
                <a:ea typeface="Meiryo UI" panose="020B0604030504040204" pitchFamily="50" charset="-128"/>
              </a:rPr>
              <a:t>		</a:t>
            </a:r>
            <a:r>
              <a:rPr lang="ja-JP" altLang="en-US" sz="3200" dirty="0" smtClean="0">
                <a:solidFill>
                  <a:schemeClr val="tx1"/>
                </a:solidFill>
                <a:latin typeface="Meiryo UI" panose="020B0604030504040204" pitchFamily="50" charset="-128"/>
                <a:ea typeface="Meiryo UI" panose="020B0604030504040204" pitchFamily="50" charset="-128"/>
              </a:rPr>
              <a:t>ロボットを</a:t>
            </a:r>
            <a:r>
              <a:rPr lang="en-US" altLang="ja-JP" sz="3200" dirty="0" smtClean="0">
                <a:solidFill>
                  <a:schemeClr val="tx1"/>
                </a:solidFill>
                <a:latin typeface="Meiryo UI" panose="020B0604030504040204" pitchFamily="50" charset="-128"/>
                <a:ea typeface="Meiryo UI" panose="020B0604030504040204" pitchFamily="50" charset="-128"/>
              </a:rPr>
              <a:t>3</a:t>
            </a:r>
            <a:r>
              <a:rPr lang="ja-JP" altLang="en-US" sz="3200" dirty="0" smtClean="0">
                <a:solidFill>
                  <a:schemeClr val="tx1"/>
                </a:solidFill>
                <a:latin typeface="Meiryo UI" panose="020B0604030504040204" pitchFamily="50" charset="-128"/>
                <a:ea typeface="Meiryo UI" panose="020B0604030504040204" pitchFamily="50" charset="-128"/>
              </a:rPr>
              <a:t>台製作</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3200" dirty="0">
              <a:solidFill>
                <a:schemeClr val="tx1"/>
              </a:solidFill>
              <a:latin typeface="Meiryo UI" panose="020B0604030504040204" pitchFamily="50" charset="-128"/>
              <a:ea typeface="Meiryo UI" panose="020B0604030504040204" pitchFamily="50" charset="-128"/>
            </a:endParaRPr>
          </a:p>
          <a:p>
            <a:r>
              <a:rPr lang="ja-JP" altLang="en-US" sz="3200" dirty="0" smtClean="0">
                <a:solidFill>
                  <a:schemeClr val="tx1"/>
                </a:solidFill>
                <a:latin typeface="Meiryo UI" panose="020B0604030504040204" pitchFamily="50" charset="-128"/>
                <a:ea typeface="Meiryo UI" panose="020B0604030504040204" pitchFamily="50" charset="-128"/>
              </a:rPr>
              <a:t>速度制御</a:t>
            </a:r>
            <a:r>
              <a:rPr lang="ja-JP" altLang="en-US" sz="3200" dirty="0">
                <a:solidFill>
                  <a:schemeClr val="tx1"/>
                </a:solidFill>
                <a:latin typeface="Meiryo UI" panose="020B0604030504040204" pitchFamily="50" charset="-128"/>
                <a:ea typeface="Meiryo UI" panose="020B0604030504040204" pitchFamily="50" charset="-128"/>
              </a:rPr>
              <a:t>ができる</a:t>
            </a:r>
          </a:p>
          <a:p>
            <a:endParaRPr kumimoji="1" lang="ja-JP" altLang="en-US" dirty="0"/>
          </a:p>
        </p:txBody>
      </p:sp>
      <p:pic>
        <p:nvPicPr>
          <p:cNvPr id="7"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3896" y="4353605"/>
            <a:ext cx="3609473" cy="20311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スライド番号プレースホルダー 5"/>
          <p:cNvSpPr>
            <a:spLocks noGrp="1"/>
          </p:cNvSpPr>
          <p:nvPr>
            <p:ph type="sldNum" sz="quarter" idx="12"/>
          </p:nvPr>
        </p:nvSpPr>
        <p:spPr/>
        <p:txBody>
          <a:bodyPr/>
          <a:lstStyle/>
          <a:p>
            <a:fld id="{D696A818-8F89-4904-84B9-3C0C167C4C31}" type="slidenum">
              <a:rPr kumimoji="1" lang="ja-JP" altLang="en-US" smtClean="0"/>
              <a:t>6</a:t>
            </a:fld>
            <a:endParaRPr kumimoji="1" lang="ja-JP" altLang="en-US"/>
          </a:p>
        </p:txBody>
      </p:sp>
    </p:spTree>
    <p:extLst>
      <p:ext uri="{BB962C8B-B14F-4D97-AF65-F5344CB8AC3E}">
        <p14:creationId xmlns:p14="http://schemas.microsoft.com/office/powerpoint/2010/main" val="2958264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smtClean="0">
                <a:solidFill>
                  <a:schemeClr val="tx1"/>
                </a:solidFill>
                <a:latin typeface="Meiryo UI" panose="020B0604030504040204" pitchFamily="50" charset="-128"/>
                <a:ea typeface="Meiryo UI" panose="020B0604030504040204" pitchFamily="50" charset="-128"/>
              </a:rPr>
              <a:t>開発中に発生</a:t>
            </a:r>
            <a:r>
              <a:rPr lang="ja-JP" altLang="en-US" sz="4400" b="1" u="sng" dirty="0">
                <a:solidFill>
                  <a:schemeClr val="tx1"/>
                </a:solidFill>
                <a:latin typeface="Meiryo UI" panose="020B0604030504040204" pitchFamily="50" charset="-128"/>
                <a:ea typeface="Meiryo UI" panose="020B0604030504040204" pitchFamily="50" charset="-128"/>
              </a:rPr>
              <a:t>した問題</a:t>
            </a:r>
          </a:p>
        </p:txBody>
      </p:sp>
      <p:sp>
        <p:nvSpPr>
          <p:cNvPr id="3" name="コンテンツ プレースホルダー 2"/>
          <p:cNvSpPr>
            <a:spLocks noGrp="1"/>
          </p:cNvSpPr>
          <p:nvPr>
            <p:ph idx="1"/>
          </p:nvPr>
        </p:nvSpPr>
        <p:spPr>
          <a:xfrm>
            <a:off x="529389" y="2000171"/>
            <a:ext cx="6347714" cy="3069136"/>
          </a:xfrm>
        </p:spPr>
        <p:txBody>
          <a:bodyPr>
            <a:normAutofit/>
          </a:bodyPr>
          <a:lstStyle/>
          <a:p>
            <a:r>
              <a:rPr lang="ja-JP" altLang="en-US" sz="3200" dirty="0">
                <a:solidFill>
                  <a:schemeClr val="tx1"/>
                </a:solidFill>
                <a:latin typeface="Meiryo UI" panose="020B0604030504040204" pitchFamily="50" charset="-128"/>
                <a:ea typeface="Meiryo UI" panose="020B0604030504040204" pitchFamily="50" charset="-128"/>
              </a:rPr>
              <a:t>急加減速時にパターンの焼損</a:t>
            </a:r>
            <a:endParaRPr lang="en-US" altLang="ja-JP" sz="3200" dirty="0">
              <a:solidFill>
                <a:schemeClr val="tx1"/>
              </a:solidFill>
              <a:latin typeface="Meiryo UI" panose="020B0604030504040204" pitchFamily="50" charset="-128"/>
              <a:ea typeface="Meiryo UI" panose="020B0604030504040204" pitchFamily="50" charset="-128"/>
            </a:endParaRPr>
          </a:p>
          <a:p>
            <a:pPr marL="0" indent="0">
              <a:buNone/>
            </a:pPr>
            <a:endParaRPr lang="en-US" altLang="ja-JP" sz="1000" dirty="0">
              <a:solidFill>
                <a:schemeClr val="tx1"/>
              </a:solidFill>
              <a:latin typeface="Meiryo UI" panose="020B0604030504040204" pitchFamily="50" charset="-128"/>
              <a:ea typeface="Meiryo UI" panose="020B0604030504040204" pitchFamily="50" charset="-128"/>
            </a:endParaRPr>
          </a:p>
          <a:p>
            <a:r>
              <a:rPr lang="en-US" altLang="ja-JP" sz="3200" dirty="0" smtClean="0">
                <a:solidFill>
                  <a:schemeClr val="tx1"/>
                </a:solidFill>
                <a:latin typeface="Meiryo UI" panose="020B0604030504040204" pitchFamily="50" charset="-128"/>
                <a:ea typeface="Meiryo UI" panose="020B0604030504040204" pitchFamily="50" charset="-128"/>
              </a:rPr>
              <a:t>FET</a:t>
            </a:r>
            <a:r>
              <a:rPr lang="ja-JP" altLang="en-US" sz="3200" dirty="0" smtClean="0">
                <a:solidFill>
                  <a:schemeClr val="tx1"/>
                </a:solidFill>
                <a:latin typeface="Meiryo UI" panose="020B0604030504040204" pitchFamily="50" charset="-128"/>
                <a:ea typeface="Meiryo UI" panose="020B0604030504040204" pitchFamily="50" charset="-128"/>
              </a:rPr>
              <a:t>の</a:t>
            </a:r>
            <a:r>
              <a:rPr lang="ja-JP" altLang="en-US" sz="3200" dirty="0">
                <a:solidFill>
                  <a:schemeClr val="tx1"/>
                </a:solidFill>
                <a:latin typeface="Meiryo UI" panose="020B0604030504040204" pitchFamily="50" charset="-128"/>
                <a:ea typeface="Meiryo UI" panose="020B0604030504040204" pitchFamily="50" charset="-128"/>
              </a:rPr>
              <a:t>高温化</a:t>
            </a:r>
            <a:endParaRPr lang="en-US" altLang="ja-JP" sz="3200" dirty="0">
              <a:solidFill>
                <a:schemeClr val="tx1"/>
              </a:solidFill>
              <a:latin typeface="Meiryo UI" panose="020B0604030504040204" pitchFamily="50" charset="-128"/>
              <a:ea typeface="Meiryo UI" panose="020B0604030504040204" pitchFamily="50" charset="-128"/>
            </a:endParaRPr>
          </a:p>
          <a:p>
            <a:pPr marL="428625" indent="-428625">
              <a:buFont typeface="Arial" panose="020B0604020202020204" pitchFamily="34" charset="0"/>
              <a:buChar char="•"/>
            </a:pP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通信</a:t>
            </a:r>
            <a:r>
              <a:rPr lang="ja-JP" altLang="en-US" sz="3200" dirty="0" smtClean="0">
                <a:solidFill>
                  <a:schemeClr val="tx1"/>
                </a:solidFill>
                <a:latin typeface="Meiryo UI" panose="020B0604030504040204" pitchFamily="50" charset="-128"/>
                <a:ea typeface="Meiryo UI" panose="020B0604030504040204" pitchFamily="50" charset="-128"/>
              </a:rPr>
              <a:t>エラー</a:t>
            </a:r>
            <a:endParaRPr lang="en-US" altLang="ja-JP" sz="3200" dirty="0" smtClean="0">
              <a:solidFill>
                <a:schemeClr val="tx1"/>
              </a:solidFill>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692656" y="3103788"/>
            <a:ext cx="3855886" cy="25334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30915" t="32577" r="19189" b="52563"/>
          <a:stretch/>
        </p:blipFill>
        <p:spPr>
          <a:xfrm>
            <a:off x="2858377" y="4572000"/>
            <a:ext cx="3265882" cy="17264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スライド番号プレースホルダー 12"/>
          <p:cNvSpPr>
            <a:spLocks noGrp="1"/>
          </p:cNvSpPr>
          <p:nvPr>
            <p:ph type="sldNum" sz="quarter" idx="12"/>
          </p:nvPr>
        </p:nvSpPr>
        <p:spPr/>
        <p:txBody>
          <a:bodyPr/>
          <a:lstStyle/>
          <a:p>
            <a:fld id="{D696A818-8F89-4904-84B9-3C0C167C4C31}" type="slidenum">
              <a:rPr kumimoji="1" lang="ja-JP" altLang="en-US" smtClean="0"/>
              <a:t>7</a:t>
            </a:fld>
            <a:endParaRPr kumimoji="1" lang="ja-JP" altLang="en-US"/>
          </a:p>
        </p:txBody>
      </p:sp>
    </p:spTree>
    <p:extLst>
      <p:ext uri="{BB962C8B-B14F-4D97-AF65-F5344CB8AC3E}">
        <p14:creationId xmlns:p14="http://schemas.microsoft.com/office/powerpoint/2010/main" val="190338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a:solidFill>
                  <a:schemeClr val="tx1"/>
                </a:solidFill>
                <a:latin typeface="Meiryo UI" panose="020B0604030504040204" pitchFamily="50" charset="-128"/>
                <a:ea typeface="Meiryo UI" panose="020B0604030504040204" pitchFamily="50" charset="-128"/>
              </a:rPr>
              <a:t>改善点</a:t>
            </a:r>
          </a:p>
        </p:txBody>
      </p:sp>
      <p:sp>
        <p:nvSpPr>
          <p:cNvPr id="3" name="コンテンツ プレースホルダー 2"/>
          <p:cNvSpPr>
            <a:spLocks noGrp="1"/>
          </p:cNvSpPr>
          <p:nvPr>
            <p:ph idx="1"/>
          </p:nvPr>
        </p:nvSpPr>
        <p:spPr>
          <a:xfrm>
            <a:off x="524041" y="2012474"/>
            <a:ext cx="5796547" cy="3288443"/>
          </a:xfrm>
        </p:spPr>
        <p:txBody>
          <a:bodyPr>
            <a:normAutofit/>
          </a:bodyPr>
          <a:lstStyle/>
          <a:p>
            <a:r>
              <a:rPr lang="ja-JP" altLang="en-US" sz="3200" dirty="0">
                <a:solidFill>
                  <a:schemeClr val="tx1"/>
                </a:solidFill>
                <a:latin typeface="Meiryo UI" panose="020B0604030504040204" pitchFamily="50" charset="-128"/>
                <a:ea typeface="Meiryo UI" panose="020B0604030504040204" pitchFamily="50" charset="-128"/>
              </a:rPr>
              <a:t>電流制限プログラムの作成</a:t>
            </a:r>
            <a:endParaRPr lang="en-US" altLang="ja-JP" sz="3200" dirty="0">
              <a:solidFill>
                <a:schemeClr val="tx1"/>
              </a:solidFill>
              <a:latin typeface="Meiryo UI" panose="020B0604030504040204" pitchFamily="50" charset="-128"/>
              <a:ea typeface="Meiryo UI" panose="020B0604030504040204" pitchFamily="50" charset="-128"/>
            </a:endParaRPr>
          </a:p>
          <a:p>
            <a:pPr marL="0" indent="0">
              <a:buNone/>
            </a:pPr>
            <a:endParaRPr lang="en-US" altLang="ja-JP" sz="1000" dirty="0">
              <a:solidFill>
                <a:schemeClr val="tx1"/>
              </a:solidFill>
              <a:latin typeface="Meiryo UI" panose="020B0604030504040204" pitchFamily="50" charset="-128"/>
              <a:ea typeface="Meiryo UI" panose="020B0604030504040204" pitchFamily="50" charset="-128"/>
            </a:endParaRPr>
          </a:p>
          <a:p>
            <a:r>
              <a:rPr lang="en-US" altLang="ja-JP" sz="3200" dirty="0" smtClean="0">
                <a:solidFill>
                  <a:schemeClr val="tx1"/>
                </a:solidFill>
                <a:latin typeface="Meiryo UI" panose="020B0604030504040204" pitchFamily="50" charset="-128"/>
                <a:ea typeface="Meiryo UI" panose="020B0604030504040204" pitchFamily="50" charset="-128"/>
              </a:rPr>
              <a:t>FET</a:t>
            </a:r>
            <a:r>
              <a:rPr lang="ja-JP" altLang="en-US" sz="3200" dirty="0" smtClean="0">
                <a:solidFill>
                  <a:schemeClr val="tx1"/>
                </a:solidFill>
                <a:latin typeface="Meiryo UI" panose="020B0604030504040204" pitchFamily="50" charset="-128"/>
                <a:ea typeface="Meiryo UI" panose="020B0604030504040204" pitchFamily="50" charset="-128"/>
              </a:rPr>
              <a:t>に</a:t>
            </a:r>
            <a:r>
              <a:rPr lang="ja-JP" altLang="en-US" sz="3200" dirty="0">
                <a:solidFill>
                  <a:schemeClr val="tx1"/>
                </a:solidFill>
                <a:latin typeface="Meiryo UI" panose="020B0604030504040204" pitchFamily="50" charset="-128"/>
                <a:ea typeface="Meiryo UI" panose="020B0604030504040204" pitchFamily="50" charset="-128"/>
              </a:rPr>
              <a:t>ヒートシンク取り付け</a:t>
            </a:r>
            <a:endParaRPr lang="en-US" altLang="ja-JP" sz="3200" dirty="0">
              <a:solidFill>
                <a:schemeClr val="tx1"/>
              </a:solidFill>
              <a:latin typeface="Meiryo UI" panose="020B0604030504040204" pitchFamily="50" charset="-128"/>
              <a:ea typeface="Meiryo UI" panose="020B0604030504040204" pitchFamily="50" charset="-128"/>
            </a:endParaRPr>
          </a:p>
          <a:p>
            <a:pPr>
              <a:buFont typeface="Arial" panose="020B0604020202020204" pitchFamily="34" charset="0"/>
              <a:buChar char="•"/>
            </a:pP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通信エラー確認用</a:t>
            </a:r>
            <a:r>
              <a:rPr lang="en-US" altLang="ja-JP" sz="3200" dirty="0" smtClean="0">
                <a:solidFill>
                  <a:schemeClr val="tx1"/>
                </a:solidFill>
                <a:latin typeface="Meiryo UI" panose="020B0604030504040204" pitchFamily="50" charset="-128"/>
                <a:ea typeface="Meiryo UI" panose="020B0604030504040204" pitchFamily="50" charset="-128"/>
              </a:rPr>
              <a:t>LED</a:t>
            </a:r>
            <a:r>
              <a:rPr lang="ja-JP" altLang="en-US" sz="3200" dirty="0" smtClean="0">
                <a:solidFill>
                  <a:schemeClr val="tx1"/>
                </a:solidFill>
                <a:latin typeface="Meiryo UI" panose="020B0604030504040204" pitchFamily="50" charset="-128"/>
                <a:ea typeface="Meiryo UI" panose="020B0604030504040204" pitchFamily="50" charset="-128"/>
              </a:rPr>
              <a:t>取り付け</a:t>
            </a:r>
            <a:endParaRPr lang="ja-JP" altLang="en-US" sz="3200"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pic>
        <p:nvPicPr>
          <p:cNvPr id="6"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5822" y="4343400"/>
            <a:ext cx="3605802" cy="20282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スライド番号プレースホルダー 6"/>
          <p:cNvSpPr>
            <a:spLocks noGrp="1"/>
          </p:cNvSpPr>
          <p:nvPr>
            <p:ph type="sldNum" sz="quarter" idx="12"/>
          </p:nvPr>
        </p:nvSpPr>
        <p:spPr/>
        <p:txBody>
          <a:bodyPr/>
          <a:lstStyle/>
          <a:p>
            <a:fld id="{D696A818-8F89-4904-84B9-3C0C167C4C31}" type="slidenum">
              <a:rPr kumimoji="1" lang="ja-JP" altLang="en-US" smtClean="0"/>
              <a:t>8</a:t>
            </a:fld>
            <a:endParaRPr kumimoji="1" lang="ja-JP" altLang="en-US"/>
          </a:p>
        </p:txBody>
      </p:sp>
      <p:sp>
        <p:nvSpPr>
          <p:cNvPr id="42" name="楕円 41"/>
          <p:cNvSpPr/>
          <p:nvPr/>
        </p:nvSpPr>
        <p:spPr>
          <a:xfrm rot="19073579">
            <a:off x="6997103" y="4326251"/>
            <a:ext cx="1003839" cy="107421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rot="19391730">
            <a:off x="6594226" y="5153488"/>
            <a:ext cx="532363" cy="27937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251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577516"/>
            <a:ext cx="6347713" cy="1320800"/>
          </a:xfrm>
        </p:spPr>
        <p:txBody>
          <a:bodyPr>
            <a:normAutofit/>
          </a:bodyPr>
          <a:lstStyle/>
          <a:p>
            <a:r>
              <a:rPr lang="ja-JP" altLang="en-US" sz="4400" b="1" u="sng" dirty="0" smtClean="0">
                <a:solidFill>
                  <a:schemeClr val="tx1"/>
                </a:solidFill>
                <a:latin typeface="Meiryo UI" panose="020B0604030504040204" pitchFamily="50" charset="-128"/>
                <a:ea typeface="Meiryo UI" panose="020B0604030504040204" pitchFamily="50" charset="-128"/>
              </a:rPr>
              <a:t>旧モータドライバ使用結果</a:t>
            </a:r>
            <a:endParaRPr lang="ja-JP" altLang="en-US" sz="4400" b="1" u="sng" dirty="0">
              <a:solidFill>
                <a:schemeClr val="tx1"/>
              </a:solid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09598" y="2000170"/>
            <a:ext cx="8534401" cy="3880773"/>
          </a:xfrm>
        </p:spPr>
        <p:txBody>
          <a:bodyPr>
            <a:normAutofit/>
          </a:bodyPr>
          <a:lstStyle/>
          <a:p>
            <a:r>
              <a:rPr lang="ja-JP" altLang="en-US" sz="3200" dirty="0">
                <a:solidFill>
                  <a:schemeClr val="tx1"/>
                </a:solidFill>
                <a:latin typeface="Meiryo UI" panose="020B0604030504040204" pitchFamily="50" charset="-128"/>
                <a:ea typeface="Meiryo UI" panose="020B0604030504040204" pitchFamily="50" charset="-128"/>
              </a:rPr>
              <a:t>回転数</a:t>
            </a:r>
            <a:r>
              <a:rPr lang="en-US" altLang="ja-JP" sz="3200" dirty="0">
                <a:solidFill>
                  <a:schemeClr val="tx1"/>
                </a:solidFill>
                <a:latin typeface="Segoe UI" panose="020B0502040204020203" pitchFamily="34" charset="0"/>
                <a:ea typeface="Meiryo UI" panose="020B0604030504040204" pitchFamily="50" charset="-128"/>
                <a:cs typeface="Segoe UI" panose="020B0502040204020203" pitchFamily="34" charset="0"/>
              </a:rPr>
              <a:t>1114rpm</a:t>
            </a:r>
            <a:r>
              <a:rPr lang="ja-JP" altLang="en-US" sz="3200" dirty="0">
                <a:solidFill>
                  <a:schemeClr val="tx1"/>
                </a:solidFill>
                <a:latin typeface="Meiryo UI" panose="020B0604030504040204" pitchFamily="50" charset="-128"/>
                <a:ea typeface="Meiryo UI" panose="020B0604030504040204" pitchFamily="50" charset="-128"/>
              </a:rPr>
              <a:t>必要</a:t>
            </a:r>
            <a:endParaRPr lang="en-US" altLang="ja-JP" sz="3200" dirty="0">
              <a:solidFill>
                <a:schemeClr val="tx1"/>
              </a:solidFill>
              <a:latin typeface="Meiryo UI" panose="020B0604030504040204" pitchFamily="50" charset="-128"/>
              <a:ea typeface="Meiryo UI" panose="020B0604030504040204" pitchFamily="50" charset="-128"/>
            </a:endParaRPr>
          </a:p>
          <a:p>
            <a:endParaRPr lang="en-US" altLang="ja-JP" sz="1100" dirty="0">
              <a:solidFill>
                <a:schemeClr val="tx1"/>
              </a:solidFill>
              <a:latin typeface="Meiryo UI" panose="020B0604030504040204" pitchFamily="50" charset="-128"/>
              <a:ea typeface="Meiryo UI" panose="020B0604030504040204" pitchFamily="50" charset="-128"/>
            </a:endParaRPr>
          </a:p>
          <a:p>
            <a:pPr marL="0" indent="0">
              <a:buNone/>
            </a:pPr>
            <a:r>
              <a:rPr lang="en-US" altLang="ja-JP" sz="3200" dirty="0" smtClean="0">
                <a:solidFill>
                  <a:schemeClr val="tx1"/>
                </a:solidFill>
                <a:latin typeface="Meiryo UI" panose="020B0604030504040204" pitchFamily="50" charset="-128"/>
                <a:ea typeface="Meiryo UI" panose="020B0604030504040204" pitchFamily="50" charset="-128"/>
              </a:rPr>
              <a:t>			</a:t>
            </a:r>
            <a:r>
              <a:rPr lang="ja-JP" altLang="en-US" sz="3200" u="sng" dirty="0" smtClean="0">
                <a:solidFill>
                  <a:schemeClr val="tx1"/>
                </a:solidFill>
                <a:latin typeface="Meiryo UI" panose="020B0604030504040204" pitchFamily="50" charset="-128"/>
                <a:ea typeface="Meiryo UI" panose="020B0604030504040204" pitchFamily="50" charset="-128"/>
              </a:rPr>
              <a:t>結果　</a:t>
            </a:r>
            <a:r>
              <a:rPr lang="en-US" altLang="ja-JP" sz="3200" u="sng" dirty="0" smtClean="0">
                <a:solidFill>
                  <a:schemeClr val="tx1"/>
                </a:solidFill>
                <a:latin typeface="Segoe UI" panose="020B0502040204020203" pitchFamily="34" charset="0"/>
                <a:ea typeface="Meiryo UI" panose="020B0604030504040204" pitchFamily="50" charset="-128"/>
                <a:cs typeface="Segoe UI" panose="020B0502040204020203" pitchFamily="34" charset="0"/>
              </a:rPr>
              <a:t>700rpm</a:t>
            </a:r>
          </a:p>
          <a:p>
            <a:pPr marL="0" indent="0">
              <a:buNone/>
            </a:pPr>
            <a:endParaRPr lang="en-US" altLang="ja-JP" sz="3200" u="sng" dirty="0">
              <a:solidFill>
                <a:schemeClr val="tx1"/>
              </a:solidFill>
              <a:latin typeface="Meiryo UI" panose="020B0604030504040204" pitchFamily="50" charset="-128"/>
              <a:ea typeface="Meiryo UI" panose="020B0604030504040204" pitchFamily="50" charset="-128"/>
            </a:endParaRPr>
          </a:p>
          <a:p>
            <a:r>
              <a:rPr lang="ja-JP" altLang="en-US" sz="3200" dirty="0">
                <a:solidFill>
                  <a:schemeClr val="tx1"/>
                </a:solidFill>
                <a:latin typeface="Meiryo UI" panose="020B0604030504040204" pitchFamily="50" charset="-128"/>
                <a:ea typeface="Meiryo UI" panose="020B0604030504040204" pitchFamily="50" charset="-128"/>
              </a:rPr>
              <a:t>大会時に</a:t>
            </a:r>
            <a:r>
              <a:rPr lang="en-US" altLang="ja-JP" sz="3200" dirty="0">
                <a:solidFill>
                  <a:schemeClr val="tx1"/>
                </a:solidFill>
                <a:latin typeface="Meiryo UI" panose="020B0604030504040204" pitchFamily="50" charset="-128"/>
                <a:ea typeface="Meiryo UI" panose="020B0604030504040204" pitchFamily="50" charset="-128"/>
              </a:rPr>
              <a:t>1</a:t>
            </a:r>
            <a:r>
              <a:rPr lang="ja-JP" altLang="en-US" sz="3200" dirty="0">
                <a:solidFill>
                  <a:schemeClr val="tx1"/>
                </a:solidFill>
                <a:latin typeface="Meiryo UI" panose="020B0604030504040204" pitchFamily="50" charset="-128"/>
                <a:ea typeface="Meiryo UI" panose="020B0604030504040204" pitchFamily="50" charset="-128"/>
              </a:rPr>
              <a:t>台のロボットのモータ</a:t>
            </a:r>
            <a:r>
              <a:rPr lang="ja-JP" altLang="en-US" sz="3200" dirty="0" smtClean="0">
                <a:solidFill>
                  <a:schemeClr val="tx1"/>
                </a:solidFill>
                <a:latin typeface="Meiryo UI" panose="020B0604030504040204" pitchFamily="50" charset="-128"/>
                <a:ea typeface="Meiryo UI" panose="020B0604030504040204" pitchFamily="50" charset="-128"/>
              </a:rPr>
              <a:t>が動作せず</a:t>
            </a:r>
            <a:endParaRPr lang="en-US" altLang="ja-JP" sz="3200" dirty="0">
              <a:solidFill>
                <a:schemeClr val="tx1"/>
              </a:solidFill>
              <a:latin typeface="Meiryo UI" panose="020B0604030504040204" pitchFamily="50" charset="-128"/>
              <a:ea typeface="Meiryo UI" panose="020B0604030504040204" pitchFamily="50" charset="-128"/>
            </a:endParaRPr>
          </a:p>
          <a:p>
            <a:pPr marL="0" indent="0" algn="ctr">
              <a:buNone/>
            </a:pPr>
            <a:endParaRPr lang="en-US" altLang="ja-JP" sz="1000" u="sng" dirty="0">
              <a:solidFill>
                <a:schemeClr val="tx1"/>
              </a:solidFill>
              <a:latin typeface="Meiryo UI" panose="020B0604030504040204" pitchFamily="50" charset="-128"/>
              <a:ea typeface="Meiryo UI" panose="020B0604030504040204" pitchFamily="50" charset="-128"/>
            </a:endParaRPr>
          </a:p>
          <a:p>
            <a:pPr marL="0" indent="0">
              <a:buNone/>
            </a:pPr>
            <a:r>
              <a:rPr lang="en-US" altLang="ja-JP" sz="3200" dirty="0" smtClean="0">
                <a:solidFill>
                  <a:schemeClr val="tx1"/>
                </a:solidFill>
                <a:latin typeface="Meiryo UI" panose="020B0604030504040204" pitchFamily="50" charset="-128"/>
                <a:ea typeface="Meiryo UI" panose="020B0604030504040204" pitchFamily="50" charset="-128"/>
              </a:rPr>
              <a:t>			</a:t>
            </a:r>
            <a:r>
              <a:rPr lang="ja-JP" altLang="en-US" sz="3200" u="sng" dirty="0" smtClean="0">
                <a:solidFill>
                  <a:schemeClr val="tx1"/>
                </a:solidFill>
                <a:latin typeface="Meiryo UI" panose="020B0604030504040204" pitchFamily="50" charset="-128"/>
                <a:ea typeface="Meiryo UI" panose="020B0604030504040204" pitchFamily="50" charset="-128"/>
              </a:rPr>
              <a:t>不具合</a:t>
            </a:r>
            <a:r>
              <a:rPr lang="ja-JP" altLang="en-US" sz="3200" u="sng" dirty="0">
                <a:solidFill>
                  <a:schemeClr val="tx1"/>
                </a:solidFill>
                <a:latin typeface="Meiryo UI" panose="020B0604030504040204" pitchFamily="50" charset="-128"/>
                <a:ea typeface="Meiryo UI" panose="020B0604030504040204" pitchFamily="50" charset="-128"/>
              </a:rPr>
              <a:t>の原因が</a:t>
            </a:r>
            <a:r>
              <a:rPr lang="ja-JP" altLang="en-US" sz="3200" u="sng" dirty="0" smtClean="0">
                <a:solidFill>
                  <a:schemeClr val="tx1"/>
                </a:solidFill>
                <a:latin typeface="Meiryo UI" panose="020B0604030504040204" pitchFamily="50" charset="-128"/>
                <a:ea typeface="Meiryo UI" panose="020B0604030504040204" pitchFamily="50" charset="-128"/>
              </a:rPr>
              <a:t>分からず</a:t>
            </a:r>
            <a:endParaRPr lang="en-US" altLang="ja-JP" sz="3200" dirty="0">
              <a:latin typeface="HGP創英角ｺﾞｼｯｸUB" panose="020B0900000000000000" pitchFamily="50" charset="-128"/>
              <a:ea typeface="HGP創英角ｺﾞｼｯｸUB" panose="020B0900000000000000" pitchFamily="50" charset="-128"/>
            </a:endParaRPr>
          </a:p>
          <a:p>
            <a:pPr marL="0" indent="0" algn="ctr">
              <a:buNone/>
            </a:pPr>
            <a:endParaRPr lang="en-US" altLang="ja-JP" sz="1800" dirty="0">
              <a:latin typeface="HGP創英角ｺﾞｼｯｸUB" panose="020B0900000000000000" pitchFamily="50" charset="-128"/>
              <a:ea typeface="HGP創英角ｺﾞｼｯｸUB" panose="020B0900000000000000" pitchFamily="50" charset="-128"/>
            </a:endParaRPr>
          </a:p>
          <a:p>
            <a:pPr marL="0" indent="0" algn="ctr">
              <a:buNone/>
            </a:pPr>
            <a:endParaRPr lang="ja-JP" altLang="en-US" sz="1800" dirty="0">
              <a:latin typeface="HGP創英角ｺﾞｼｯｸUB" panose="020B0900000000000000" pitchFamily="50" charset="-128"/>
              <a:ea typeface="HGP創英角ｺﾞｼｯｸUB" panose="020B0900000000000000" pitchFamily="50" charset="-128"/>
            </a:endParaRPr>
          </a:p>
        </p:txBody>
      </p:sp>
      <p:sp>
        <p:nvSpPr>
          <p:cNvPr id="4" name="円形吹き出し 3"/>
          <p:cNvSpPr/>
          <p:nvPr/>
        </p:nvSpPr>
        <p:spPr>
          <a:xfrm>
            <a:off x="4961013" y="1372194"/>
            <a:ext cx="2743201" cy="1111999"/>
          </a:xfrm>
          <a:prstGeom prst="wedgeEllipseCallout">
            <a:avLst>
              <a:gd name="adj1" fmla="val -56731"/>
              <a:gd name="adj2" fmla="val 31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latin typeface="Segoe UI" panose="020B0502040204020203" pitchFamily="34" charset="0"/>
                <a:cs typeface="Segoe UI" panose="020B0502040204020203" pitchFamily="34" charset="0"/>
              </a:rPr>
              <a:t>２秒で</a:t>
            </a:r>
            <a:endParaRPr kumimoji="1" lang="en-US" altLang="ja-JP" sz="2800" dirty="0" smtClean="0">
              <a:solidFill>
                <a:schemeClr val="tx1"/>
              </a:solidFill>
              <a:latin typeface="Segoe UI" panose="020B0502040204020203" pitchFamily="34" charset="0"/>
              <a:cs typeface="Segoe UI" panose="020B0502040204020203" pitchFamily="34" charset="0"/>
            </a:endParaRPr>
          </a:p>
          <a:p>
            <a:pPr algn="ctr"/>
            <a:r>
              <a:rPr kumimoji="1" lang="ja-JP" altLang="en-US" sz="2800" dirty="0" smtClean="0">
                <a:solidFill>
                  <a:schemeClr val="tx1"/>
                </a:solidFill>
                <a:latin typeface="Segoe UI" panose="020B0502040204020203" pitchFamily="34" charset="0"/>
                <a:cs typeface="Segoe UI" panose="020B0502040204020203" pitchFamily="34" charset="0"/>
              </a:rPr>
              <a:t>本陣到達</a:t>
            </a:r>
            <a:endParaRPr kumimoji="1" lang="ja-JP" altLang="en-US" sz="2800" dirty="0">
              <a:solidFill>
                <a:schemeClr val="tx1"/>
              </a:solidFill>
              <a:latin typeface="Segoe UI" panose="020B0502040204020203" pitchFamily="34" charset="0"/>
              <a:cs typeface="Segoe UI" panose="020B0502040204020203" pitchFamily="34" charset="0"/>
            </a:endParaRPr>
          </a:p>
        </p:txBody>
      </p:sp>
      <p:sp>
        <p:nvSpPr>
          <p:cNvPr id="7" name="スライド番号プレースホルダー 6"/>
          <p:cNvSpPr>
            <a:spLocks noGrp="1"/>
          </p:cNvSpPr>
          <p:nvPr>
            <p:ph type="sldNum" sz="quarter" idx="12"/>
          </p:nvPr>
        </p:nvSpPr>
        <p:spPr/>
        <p:txBody>
          <a:bodyPr/>
          <a:lstStyle/>
          <a:p>
            <a:fld id="{D696A818-8F89-4904-84B9-3C0C167C4C31}" type="slidenum">
              <a:rPr kumimoji="1" lang="ja-JP" altLang="en-US" smtClean="0"/>
              <a:t>9</a:t>
            </a:fld>
            <a:endParaRPr kumimoji="1" lang="ja-JP" altLang="en-US"/>
          </a:p>
        </p:txBody>
      </p:sp>
    </p:spTree>
    <p:extLst>
      <p:ext uri="{BB962C8B-B14F-4D97-AF65-F5344CB8AC3E}">
        <p14:creationId xmlns:p14="http://schemas.microsoft.com/office/powerpoint/2010/main" val="111783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17689</TotalTime>
  <Words>1076</Words>
  <Application>Microsoft Office PowerPoint</Application>
  <PresentationFormat>画面に合わせる (4:3)</PresentationFormat>
  <Paragraphs>224</Paragraphs>
  <Slides>21</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HGP創英角ｺﾞｼｯｸUB</vt:lpstr>
      <vt:lpstr>Meiryo UI</vt:lpstr>
      <vt:lpstr>メイリオ</vt:lpstr>
      <vt:lpstr>游ゴシック</vt:lpstr>
      <vt:lpstr>Arial</vt:lpstr>
      <vt:lpstr>Segoe UI</vt:lpstr>
      <vt:lpstr>Trebuchet MS</vt:lpstr>
      <vt:lpstr>Wingdings 3</vt:lpstr>
      <vt:lpstr>ファセット</vt:lpstr>
      <vt:lpstr>ロボコン用高出力 モータドライバの開発</vt:lpstr>
      <vt:lpstr>研究背景</vt:lpstr>
      <vt:lpstr>PowerPoint プレゼンテーション</vt:lpstr>
      <vt:lpstr>製作スケジュール</vt:lpstr>
      <vt:lpstr>短期間製作のために</vt:lpstr>
      <vt:lpstr>旧モータドライバ使用理由</vt:lpstr>
      <vt:lpstr>開発中に発生した問題</vt:lpstr>
      <vt:lpstr>改善点</vt:lpstr>
      <vt:lpstr>旧モータドライバ使用結果</vt:lpstr>
      <vt:lpstr>モータドライバの比較</vt:lpstr>
      <vt:lpstr>新高出力モータドライバ部品仕様</vt:lpstr>
      <vt:lpstr>システムブロック図</vt:lpstr>
      <vt:lpstr>KiCadの流れ</vt:lpstr>
      <vt:lpstr>回路図</vt:lpstr>
      <vt:lpstr>アートワーク</vt:lpstr>
      <vt:lpstr>完成品</vt:lpstr>
      <vt:lpstr>動作実験</vt:lpstr>
      <vt:lpstr>結果</vt:lpstr>
      <vt:lpstr>まとめ</vt:lpstr>
      <vt:lpstr>今後の課題</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ロボコン用高出力 モータードライバの開発</dc:title>
  <dc:creator>kazusa</dc:creator>
  <cp:lastModifiedBy>kazusa</cp:lastModifiedBy>
  <cp:revision>159</cp:revision>
  <cp:lastPrinted>2018-01-29T12:07:03Z</cp:lastPrinted>
  <dcterms:created xsi:type="dcterms:W3CDTF">2018-01-10T02:02:39Z</dcterms:created>
  <dcterms:modified xsi:type="dcterms:W3CDTF">2018-01-30T01:25:27Z</dcterms:modified>
</cp:coreProperties>
</file>