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8" r:id="rId1"/>
  </p:sldMasterIdLst>
  <p:notesMasterIdLst>
    <p:notesMasterId r:id="rId19"/>
  </p:notesMasterIdLst>
  <p:handoutMasterIdLst>
    <p:handoutMasterId r:id="rId20"/>
  </p:handoutMasterIdLst>
  <p:sldIdLst>
    <p:sldId id="256" r:id="rId2"/>
    <p:sldId id="276" r:id="rId3"/>
    <p:sldId id="287" r:id="rId4"/>
    <p:sldId id="278" r:id="rId5"/>
    <p:sldId id="290" r:id="rId6"/>
    <p:sldId id="259" r:id="rId7"/>
    <p:sldId id="285" r:id="rId8"/>
    <p:sldId id="286" r:id="rId9"/>
    <p:sldId id="282" r:id="rId10"/>
    <p:sldId id="268" r:id="rId11"/>
    <p:sldId id="283" r:id="rId12"/>
    <p:sldId id="261" r:id="rId13"/>
    <p:sldId id="284" r:id="rId14"/>
    <p:sldId id="266" r:id="rId15"/>
    <p:sldId id="264" r:id="rId16"/>
    <p:sldId id="288" r:id="rId17"/>
    <p:sldId id="291" r:id="rId18"/>
  </p:sldIdLst>
  <p:sldSz cx="9144000" cy="6858000" type="screen4x3"/>
  <p:notesSz cx="9906000" cy="67945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2310457" initials="k" lastIdx="9" clrIdx="0">
    <p:extLst>
      <p:ext uri="{19B8F6BF-5375-455C-9EA6-DF929625EA0E}">
        <p15:presenceInfo xmlns:p15="http://schemas.microsoft.com/office/powerpoint/2012/main" userId="k2310457" providerId="None"/>
      </p:ext>
    </p:extLst>
  </p:cmAuthor>
  <p:cmAuthor id="2" name="田中翔也" initials="田中翔也" lastIdx="10" clrIdx="1">
    <p:extLst>
      <p:ext uri="{19B8F6BF-5375-455C-9EA6-DF929625EA0E}">
        <p15:presenceInfo xmlns:p15="http://schemas.microsoft.com/office/powerpoint/2012/main" userId="0437a3fbcca9a3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B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80036" autoAdjust="0"/>
  </p:normalViewPr>
  <p:slideViewPr>
    <p:cSldViewPr snapToGrid="0">
      <p:cViewPr varScale="1">
        <p:scale>
          <a:sx n="36" d="100"/>
          <a:sy n="36" d="100"/>
        </p:scale>
        <p:origin x="15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8T22:05:04.218" idx="2">
    <p:pos x="10" y="10"/>
    <p:text>次にトルク計測モジュールについて説明します。このモジュールは負荷を掛けた際にどれほどのトルクがあるか計測するモジュールです。トルク計測モジュールは正確なトルクを測る為モータに一番近い位置に設置しま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28T22:06:50.674" idx="3">
    <p:pos x="10" y="10"/>
    <p:text>トルクを計測するにあたって二点間ロータリーエンコーダを採用しました。この機構に決定したのは軸に複雑な加工をしなくてよいからです。この図のように二点間ロータリーエンコーダは回転する軸のねじれを二つのロータリーエンコーダのパルスの位相差から読み取り、計算を通してトルクを見ます。</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28T22:17:42.487" idx="4">
    <p:pos x="10" y="10"/>
    <p:text>次にブレーキモジュールについて説明します。このモジュールでは摩擦や抵抗からモータに掛かる負荷を再現するものです。</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28T22:21:49.234" idx="5">
    <p:pos x="10" y="10"/>
    <p:text>ブレーキモジュールには既存のブレーキモジュールの構造の中で一番構造が簡単で作りやすかった単ブロックブレーキを採用しました。この機構は自動車やバイクのブレーキにも使われている機構です。ブレーキシューの材質は真鍮、ブレーキホイールは鋳鉄を使用します。ブレーキを掛けた時の摩擦熱はブレーキホイールに伝わわります。その為ブレーキホイールには熱に強い鋳鉄を使います。負荷は錘を用いてを掛けます。錘の材質は鉄で必要な荷重からブレーキアームの長さなどから逆算し、錘の重さを決定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1-28T23:04:39.670" idx="6">
    <p:pos x="10" y="10"/>
    <p:text>次にフライホイールモジュールについての説明です。このモジュールはロボットの間瀬モーメントを再現します。</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1-28T23:13:21.080" idx="7">
    <p:pos x="10" y="10"/>
    <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1-28T23:29:38.100" idx="8">
    <p:pos x="10" y="10"/>
    <p:text>まとめです。それぞれの目的に合ったモジュールを組み合わせることでモータに掛かる負荷を変更でき、様々な状況の試験が可能なモータ試験機をせっけいできました。各装置をモジュール化することで、負荷の変更、点検が容易になり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1-28T23:34:54.418" idx="9">
    <p:pos x="10" y="10"/>
    <p:text>組立図、部品図を元に実際に製作し動作を確認する必要があるため来年のロボコンメンバーにはこのモーター試験機を作成してもらいたいです。</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92600" cy="3409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11108" y="0"/>
            <a:ext cx="4292600" cy="340905"/>
          </a:xfrm>
          <a:prstGeom prst="rect">
            <a:avLst/>
          </a:prstGeom>
        </p:spPr>
        <p:txBody>
          <a:bodyPr vert="horz" lIns="91440" tIns="45720" rIns="91440" bIns="45720" rtlCol="0"/>
          <a:lstStyle>
            <a:lvl1pPr algn="r">
              <a:defRPr sz="1200"/>
            </a:lvl1pPr>
          </a:lstStyle>
          <a:p>
            <a:fld id="{6160611C-017F-450B-BF5D-17EA790675AD}" type="datetimeFigureOut">
              <a:rPr kumimoji="1" lang="ja-JP" altLang="en-US" smtClean="0"/>
              <a:t>2018/1/30</a:t>
            </a:fld>
            <a:endParaRPr kumimoji="1" lang="ja-JP" altLang="en-US"/>
          </a:p>
        </p:txBody>
      </p:sp>
      <p:sp>
        <p:nvSpPr>
          <p:cNvPr id="4" name="フッター プレースホルダー 3"/>
          <p:cNvSpPr>
            <a:spLocks noGrp="1"/>
          </p:cNvSpPr>
          <p:nvPr>
            <p:ph type="ftr" sz="quarter" idx="2"/>
          </p:nvPr>
        </p:nvSpPr>
        <p:spPr>
          <a:xfrm>
            <a:off x="0" y="6453596"/>
            <a:ext cx="4292600" cy="34090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11108" y="6453596"/>
            <a:ext cx="4292600" cy="340904"/>
          </a:xfrm>
          <a:prstGeom prst="rect">
            <a:avLst/>
          </a:prstGeom>
        </p:spPr>
        <p:txBody>
          <a:bodyPr vert="horz" lIns="91440" tIns="45720" rIns="91440" bIns="45720" rtlCol="0" anchor="b"/>
          <a:lstStyle>
            <a:lvl1pPr algn="r">
              <a:defRPr sz="1200"/>
            </a:lvl1pPr>
          </a:lstStyle>
          <a:p>
            <a:fld id="{C2F22EED-8D43-4FAC-85DD-44EF93904A17}" type="slidenum">
              <a:rPr kumimoji="1" lang="ja-JP" altLang="en-US" smtClean="0"/>
              <a:t>‹#›</a:t>
            </a:fld>
            <a:endParaRPr kumimoji="1" lang="ja-JP" altLang="en-US"/>
          </a:p>
        </p:txBody>
      </p:sp>
    </p:spTree>
    <p:extLst>
      <p:ext uri="{BB962C8B-B14F-4D97-AF65-F5344CB8AC3E}">
        <p14:creationId xmlns:p14="http://schemas.microsoft.com/office/powerpoint/2010/main" val="1471679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92600" cy="3409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11108" y="0"/>
            <a:ext cx="4292600" cy="340905"/>
          </a:xfrm>
          <a:prstGeom prst="rect">
            <a:avLst/>
          </a:prstGeom>
        </p:spPr>
        <p:txBody>
          <a:bodyPr vert="horz" lIns="91440" tIns="45720" rIns="91440" bIns="45720" rtlCol="0"/>
          <a:lstStyle>
            <a:lvl1pPr algn="r">
              <a:defRPr sz="1200"/>
            </a:lvl1pPr>
          </a:lstStyle>
          <a:p>
            <a:fld id="{F5EDDA04-4C9E-425B-9A4C-682513247661}" type="datetimeFigureOut">
              <a:rPr kumimoji="1" lang="ja-JP" altLang="en-US" smtClean="0"/>
              <a:t>2018/1/30</a:t>
            </a:fld>
            <a:endParaRPr kumimoji="1" lang="ja-JP" altLang="en-US"/>
          </a:p>
        </p:txBody>
      </p:sp>
      <p:sp>
        <p:nvSpPr>
          <p:cNvPr id="4" name="スライド イメージ プレースホルダー 3"/>
          <p:cNvSpPr>
            <a:spLocks noGrp="1" noRot="1" noChangeAspect="1"/>
          </p:cNvSpPr>
          <p:nvPr>
            <p:ph type="sldImg" idx="2"/>
          </p:nvPr>
        </p:nvSpPr>
        <p:spPr>
          <a:xfrm>
            <a:off x="3424238" y="849313"/>
            <a:ext cx="3057525"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0600" y="3269853"/>
            <a:ext cx="7924800" cy="267533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453596"/>
            <a:ext cx="4292600" cy="3409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11108" y="6453596"/>
            <a:ext cx="4292600" cy="340904"/>
          </a:xfrm>
          <a:prstGeom prst="rect">
            <a:avLst/>
          </a:prstGeom>
        </p:spPr>
        <p:txBody>
          <a:bodyPr vert="horz" lIns="91440" tIns="45720" rIns="91440" bIns="45720" rtlCol="0" anchor="b"/>
          <a:lstStyle>
            <a:lvl1pPr algn="r">
              <a:defRPr sz="1200"/>
            </a:lvl1pPr>
          </a:lstStyle>
          <a:p>
            <a:fld id="{FAE22BCB-6586-4BD1-BF5B-B041DAE59733}" type="slidenum">
              <a:rPr kumimoji="1" lang="ja-JP" altLang="en-US" smtClean="0"/>
              <a:t>‹#›</a:t>
            </a:fld>
            <a:endParaRPr kumimoji="1" lang="ja-JP" altLang="en-US"/>
          </a:p>
        </p:txBody>
      </p:sp>
    </p:spTree>
    <p:extLst>
      <p:ext uri="{BB962C8B-B14F-4D97-AF65-F5344CB8AC3E}">
        <p14:creationId xmlns:p14="http://schemas.microsoft.com/office/powerpoint/2010/main" val="38391444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4238" y="849313"/>
            <a:ext cx="3057525" cy="2293937"/>
          </a:xfrm>
        </p:spPr>
      </p:sp>
      <p:sp>
        <p:nvSpPr>
          <p:cNvPr id="3" name="ノート プレースホルダー 2"/>
          <p:cNvSpPr>
            <a:spLocks noGrp="1"/>
          </p:cNvSpPr>
          <p:nvPr>
            <p:ph type="body" idx="1"/>
          </p:nvPr>
        </p:nvSpPr>
        <p:spPr/>
        <p:txBody>
          <a:bodyPr/>
          <a:lstStyle/>
          <a:p>
            <a:r>
              <a:rPr kumimoji="1" lang="ja-JP" altLang="en-US" dirty="0" smtClean="0"/>
              <a:t>只今からロボコン研究室のモータ試験機の開発についての発表を私、田中翔也と花岡照之祐が始めます</a:t>
            </a:r>
            <a:r>
              <a:rPr kumimoji="1" lang="en-US" altLang="ja-JP" dirty="0" smtClean="0"/>
              <a:t>.</a:t>
            </a:r>
          </a:p>
          <a:p>
            <a:r>
              <a:rPr kumimoji="1" lang="ja-JP" altLang="en-US" dirty="0" smtClean="0"/>
              <a:t>よろしくお願いします</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1</a:t>
            </a:fld>
            <a:endParaRPr kumimoji="1" lang="ja-JP" altLang="en-US"/>
          </a:p>
        </p:txBody>
      </p:sp>
    </p:spTree>
    <p:extLst>
      <p:ext uri="{BB962C8B-B14F-4D97-AF65-F5344CB8AC3E}">
        <p14:creationId xmlns:p14="http://schemas.microsoft.com/office/powerpoint/2010/main" val="394381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今年のロボコンの競技内容→赤青のチームに分かれて行う風船割り合戦</a:t>
            </a:r>
          </a:p>
          <a:p>
            <a:r>
              <a:rPr kumimoji="1" lang="ja-JP" altLang="en-US" dirty="0" smtClean="0"/>
              <a:t>相手のロボットについている風船</a:t>
            </a:r>
            <a:r>
              <a:rPr kumimoji="1" lang="en-US" altLang="ja-JP" dirty="0" smtClean="0"/>
              <a:t>or</a:t>
            </a:r>
            <a:r>
              <a:rPr kumimoji="1" lang="ja-JP" altLang="en-US" dirty="0" smtClean="0"/>
              <a:t>本陣と呼ばれる所に取り付けられた風船→いち早く全て割る事で勝敗が決まります</a:t>
            </a:r>
            <a:r>
              <a:rPr kumimoji="1" lang="en-US" altLang="ja-JP" dirty="0" smtClean="0"/>
              <a:t>.</a:t>
            </a:r>
          </a:p>
          <a:p>
            <a:r>
              <a:rPr kumimoji="1" lang="ja-JP" altLang="en-US" dirty="0" smtClean="0"/>
              <a:t>このルールで勝利するには→広いフィールド、素早く動き回る・小回りの利くロボット</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2</a:t>
            </a:fld>
            <a:endParaRPr kumimoji="1" lang="ja-JP" altLang="en-US"/>
          </a:p>
        </p:txBody>
      </p:sp>
    </p:spTree>
    <p:extLst>
      <p:ext uri="{BB962C8B-B14F-4D97-AF65-F5344CB8AC3E}">
        <p14:creationId xmlns:p14="http://schemas.microsoft.com/office/powerpoint/2010/main" val="388804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今年のロボコン研究室→相手のロボットよりも早く、相手本陣へ移動、風船を割る作戦</a:t>
            </a:r>
          </a:p>
          <a:p>
            <a:r>
              <a:rPr kumimoji="1" lang="ja-JP" altLang="en-US" dirty="0" smtClean="0"/>
              <a:t>この作戦では→短時間で相手本陣まで素早く加減速を行う、正確にロボットを停止させる事</a:t>
            </a:r>
            <a:endParaRPr kumimoji="1" lang="en-US" altLang="ja-JP" dirty="0" smtClean="0"/>
          </a:p>
          <a:p>
            <a:r>
              <a:rPr kumimoji="1" lang="ja-JP" altLang="en-US" dirty="0" smtClean="0"/>
              <a:t>実現するためには→ロボットのモータ、高度な制御が必要</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3</a:t>
            </a:fld>
            <a:endParaRPr kumimoji="1" lang="ja-JP" altLang="en-US"/>
          </a:p>
        </p:txBody>
      </p:sp>
    </p:spTree>
    <p:extLst>
      <p:ext uri="{BB962C8B-B14F-4D97-AF65-F5344CB8AC3E}">
        <p14:creationId xmlns:p14="http://schemas.microsoft.com/office/powerpoint/2010/main" val="126986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研究背景です。今年はロボットを製作後に電子基板を取り付けた上で動作試験を行っていた。</a:t>
            </a:r>
            <a:endParaRPr kumimoji="1" lang="en-US" altLang="ja-JP" dirty="0" smtClean="0"/>
          </a:p>
          <a:p>
            <a:r>
              <a:rPr kumimoji="1" lang="ja-JP" altLang="en-US" dirty="0" smtClean="0"/>
              <a:t>小型モータ→動作試験は成功していた。実際のモータ→動作が一致しなかった。</a:t>
            </a:r>
            <a:endParaRPr kumimoji="1" lang="en-US" altLang="ja-JP" dirty="0" smtClean="0"/>
          </a:p>
          <a:p>
            <a:r>
              <a:rPr kumimoji="1" lang="ja-JP" altLang="en-US" dirty="0" smtClean="0"/>
              <a:t>動作試験そのものの時間→掛かっていた。</a:t>
            </a:r>
            <a:endParaRPr kumimoji="1" lang="en-US" altLang="ja-JP" dirty="0" smtClean="0"/>
          </a:p>
          <a:p>
            <a:r>
              <a:rPr kumimoji="1" lang="ja-JP" altLang="en-US" dirty="0" smtClean="0"/>
              <a:t>本番までの練習をあまり行えなかった結果→初戦敗退となってしまいました。</a:t>
            </a:r>
            <a:endParaRPr kumimoji="1" lang="en-US" altLang="ja-JP" dirty="0" smtClean="0"/>
          </a:p>
          <a:p>
            <a:r>
              <a:rPr kumimoji="1" lang="ja-JP" altLang="en-US" dirty="0" smtClean="0"/>
              <a:t>この状態を改善→実際のモータ、ロボット動作時と同じ負荷をかけることが出来る試験機が必要。</a:t>
            </a:r>
            <a:endParaRPr kumimoji="1" lang="en-US" altLang="ja-JP" dirty="0" smtClean="0"/>
          </a:p>
          <a:p>
            <a:r>
              <a:rPr kumimoji="1" lang="ja-JP" altLang="en-US" dirty="0" smtClean="0"/>
              <a:t>ロボット製作とモータ試験→同時進行→動作試験までの期間を短縮することが出来るはず。</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4</a:t>
            </a:fld>
            <a:endParaRPr kumimoji="1" lang="ja-JP" altLang="en-US"/>
          </a:p>
        </p:txBody>
      </p:sp>
    </p:spTree>
    <p:extLst>
      <p:ext uri="{BB962C8B-B14F-4D97-AF65-F5344CB8AC3E}">
        <p14:creationId xmlns:p14="http://schemas.microsoft.com/office/powerpoint/2010/main" val="20546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実際のロボットに取り付ける→</a:t>
            </a:r>
            <a:r>
              <a:rPr kumimoji="1" lang="en-US" altLang="ja-JP" dirty="0" smtClean="0"/>
              <a:t>×</a:t>
            </a:r>
          </a:p>
          <a:p>
            <a:r>
              <a:rPr kumimoji="1" lang="ja-JP" altLang="en-US" dirty="0" smtClean="0"/>
              <a:t>ロボット動作時に掛かる</a:t>
            </a:r>
            <a:r>
              <a:rPr kumimoji="1" lang="en-US" altLang="ja-JP" dirty="0" smtClean="0"/>
              <a:t>---</a:t>
            </a:r>
            <a:r>
              <a:rPr kumimoji="1" lang="ja-JP" altLang="en-US" dirty="0" smtClean="0"/>
              <a:t>を再現し、その時のトルクを計測出来る～の開発を行うこと</a:t>
            </a:r>
            <a:endParaRPr kumimoji="1" lang="en-US" altLang="ja-JP" dirty="0" smtClean="0"/>
          </a:p>
          <a:p>
            <a:r>
              <a:rPr kumimoji="1" lang="ja-JP" altLang="en-US" dirty="0" smtClean="0"/>
              <a:t>～を目的とする。</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5</a:t>
            </a:fld>
            <a:endParaRPr kumimoji="1" lang="ja-JP" altLang="en-US"/>
          </a:p>
        </p:txBody>
      </p:sp>
    </p:spTree>
    <p:extLst>
      <p:ext uri="{BB962C8B-B14F-4D97-AF65-F5344CB8AC3E}">
        <p14:creationId xmlns:p14="http://schemas.microsoft.com/office/powerpoint/2010/main" val="19131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私たちが検討した試験機の全体イメージ</a:t>
            </a:r>
          </a:p>
          <a:p>
            <a:r>
              <a:rPr kumimoji="1" lang="ja-JP" altLang="en-US" dirty="0" smtClean="0"/>
              <a:t>赤く塗られたところ→モータ</a:t>
            </a:r>
            <a:endParaRPr kumimoji="1" lang="en-US" altLang="ja-JP" dirty="0" smtClean="0"/>
          </a:p>
          <a:p>
            <a:r>
              <a:rPr kumimoji="1" lang="ja-JP" altLang="en-US" dirty="0" smtClean="0"/>
              <a:t>モータマウント</a:t>
            </a:r>
            <a:r>
              <a:rPr kumimoji="1" lang="en-US" altLang="ja-JP" dirty="0" smtClean="0"/>
              <a:t>M</a:t>
            </a:r>
            <a:r>
              <a:rPr kumimoji="1" lang="ja-JP" altLang="en-US" dirty="0" err="1" smtClean="0"/>
              <a:t>、</a:t>
            </a:r>
            <a:r>
              <a:rPr kumimoji="1" lang="ja-JP" altLang="en-US" dirty="0" smtClean="0"/>
              <a:t>トルク計測</a:t>
            </a:r>
            <a:r>
              <a:rPr kumimoji="1" lang="en-US" altLang="ja-JP" dirty="0" smtClean="0"/>
              <a:t>M</a:t>
            </a:r>
            <a:r>
              <a:rPr kumimoji="1" lang="ja-JP" altLang="en-US" dirty="0" err="1" smtClean="0"/>
              <a:t>、</a:t>
            </a:r>
            <a:r>
              <a:rPr kumimoji="1" lang="ja-JP" altLang="en-US" dirty="0" smtClean="0"/>
              <a:t>ブレーキ</a:t>
            </a:r>
            <a:r>
              <a:rPr kumimoji="1" lang="en-US" altLang="ja-JP" dirty="0" smtClean="0"/>
              <a:t>M</a:t>
            </a:r>
            <a:r>
              <a:rPr kumimoji="1" lang="ja-JP" altLang="en-US" dirty="0" err="1" smtClean="0"/>
              <a:t>、</a:t>
            </a:r>
            <a:r>
              <a:rPr kumimoji="1" lang="ja-JP" altLang="en-US" dirty="0" smtClean="0"/>
              <a:t>フライホイール</a:t>
            </a:r>
            <a:r>
              <a:rPr kumimoji="1" lang="en-US" altLang="ja-JP" dirty="0" smtClean="0"/>
              <a:t>M</a:t>
            </a:r>
            <a:r>
              <a:rPr kumimoji="1" lang="ja-JP" altLang="en-US" dirty="0" err="1" smtClean="0"/>
              <a:t>、</a:t>
            </a:r>
            <a:r>
              <a:rPr kumimoji="1" lang="ja-JP" altLang="en-US" dirty="0" smtClean="0"/>
              <a:t>操作パネル</a:t>
            </a:r>
            <a:r>
              <a:rPr kumimoji="1" lang="en-US" altLang="ja-JP" dirty="0" smtClean="0"/>
              <a:t>M</a:t>
            </a:r>
            <a:r>
              <a:rPr kumimoji="1" lang="ja-JP" altLang="en-US" dirty="0" smtClean="0"/>
              <a:t>で構成</a:t>
            </a:r>
            <a:endParaRPr kumimoji="1" lang="en-US" altLang="ja-JP" dirty="0" smtClean="0"/>
          </a:p>
          <a:p>
            <a:r>
              <a:rPr kumimoji="1" lang="ja-JP" altLang="en-US" dirty="0" smtClean="0"/>
              <a:t>特に、トルク計測</a:t>
            </a:r>
            <a:r>
              <a:rPr kumimoji="1" lang="en-US" altLang="ja-JP" dirty="0" smtClean="0"/>
              <a:t>M</a:t>
            </a:r>
            <a:r>
              <a:rPr kumimoji="1" lang="ja-JP" altLang="en-US" dirty="0" err="1" smtClean="0"/>
              <a:t>、</a:t>
            </a:r>
            <a:r>
              <a:rPr kumimoji="1" lang="ja-JP" altLang="en-US" dirty="0" smtClean="0"/>
              <a:t>ブレーキ</a:t>
            </a:r>
            <a:r>
              <a:rPr kumimoji="1" lang="en-US" altLang="ja-JP" dirty="0" smtClean="0"/>
              <a:t>M</a:t>
            </a:r>
            <a:r>
              <a:rPr kumimoji="1" lang="ja-JP" altLang="en-US" dirty="0" err="1" smtClean="0"/>
              <a:t>、</a:t>
            </a:r>
            <a:r>
              <a:rPr kumimoji="1" lang="ja-JP" altLang="en-US" dirty="0" smtClean="0"/>
              <a:t>フライホイール</a:t>
            </a:r>
            <a:r>
              <a:rPr kumimoji="1" lang="en-US" altLang="ja-JP" dirty="0" smtClean="0"/>
              <a:t>M</a:t>
            </a:r>
            <a:r>
              <a:rPr kumimoji="1" lang="ja-JP" altLang="en-US" dirty="0" smtClean="0"/>
              <a:t>→回転軸が試験するモータの出力軸線上になるように配置</a:t>
            </a:r>
          </a:p>
          <a:p>
            <a:r>
              <a:rPr kumimoji="1" lang="ja-JP" altLang="en-US" dirty="0" smtClean="0"/>
              <a:t>これから各モジュールを説明</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6</a:t>
            </a:fld>
            <a:endParaRPr kumimoji="1" lang="ja-JP" altLang="en-US"/>
          </a:p>
        </p:txBody>
      </p:sp>
    </p:spTree>
    <p:extLst>
      <p:ext uri="{BB962C8B-B14F-4D97-AF65-F5344CB8AC3E}">
        <p14:creationId xmlns:p14="http://schemas.microsoft.com/office/powerpoint/2010/main" val="198386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モータマウント</a:t>
            </a:r>
            <a:r>
              <a:rPr kumimoji="1" lang="en-US" altLang="ja-JP" dirty="0" smtClean="0"/>
              <a:t>M</a:t>
            </a:r>
            <a:r>
              <a:rPr kumimoji="1" lang="ja-JP" altLang="en-US" dirty="0" smtClean="0"/>
              <a:t>について</a:t>
            </a:r>
            <a:endParaRPr kumimoji="1" lang="en-US" altLang="ja-JP" dirty="0" smtClean="0"/>
          </a:p>
          <a:p>
            <a:r>
              <a:rPr kumimoji="1" lang="ja-JP" altLang="en-US" dirty="0" smtClean="0"/>
              <a:t>モータマウント</a:t>
            </a:r>
            <a:r>
              <a:rPr kumimoji="1" lang="en-US" altLang="ja-JP" dirty="0" smtClean="0"/>
              <a:t>M</a:t>
            </a:r>
            <a:r>
              <a:rPr kumimoji="1" lang="ja-JP" altLang="en-US" dirty="0" smtClean="0"/>
              <a:t>→モータを固定するためのモジュール</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7</a:t>
            </a:fld>
            <a:endParaRPr kumimoji="1" lang="ja-JP" altLang="en-US"/>
          </a:p>
        </p:txBody>
      </p:sp>
    </p:spTree>
    <p:extLst>
      <p:ext uri="{BB962C8B-B14F-4D97-AF65-F5344CB8AC3E}">
        <p14:creationId xmlns:p14="http://schemas.microsoft.com/office/powerpoint/2010/main" val="3901668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モータを固定する穴は６つ穴のものや、４つ穴のものなど様々。</a:t>
            </a:r>
            <a:endParaRPr kumimoji="1" lang="en-US" altLang="ja-JP" dirty="0" smtClean="0"/>
          </a:p>
          <a:p>
            <a:r>
              <a:rPr kumimoji="1" lang="ja-JP" altLang="en-US" dirty="0" smtClean="0"/>
              <a:t>これらに対応→ユニバーサルモータマウントを元に設計。</a:t>
            </a:r>
          </a:p>
          <a:p>
            <a:r>
              <a:rPr kumimoji="1" lang="ja-JP" altLang="en-US" dirty="0" smtClean="0"/>
              <a:t>直径が</a:t>
            </a:r>
            <a:r>
              <a:rPr kumimoji="1" lang="en-US" altLang="ja-JP" dirty="0" smtClean="0"/>
              <a:t>70mm</a:t>
            </a:r>
            <a:r>
              <a:rPr kumimoji="1" lang="ja-JP" altLang="en-US" dirty="0" smtClean="0"/>
              <a:t>のモータまで対応できる。</a:t>
            </a:r>
            <a:endParaRPr kumimoji="1" lang="ja-JP" altLang="en-US" dirty="0"/>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8</a:t>
            </a:fld>
            <a:endParaRPr kumimoji="1" lang="ja-JP" altLang="en-US"/>
          </a:p>
        </p:txBody>
      </p:sp>
    </p:spTree>
    <p:extLst>
      <p:ext uri="{BB962C8B-B14F-4D97-AF65-F5344CB8AC3E}">
        <p14:creationId xmlns:p14="http://schemas.microsoft.com/office/powerpoint/2010/main" val="32334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AE22BCB-6586-4BD1-BF5B-B041DAE59733}" type="slidenum">
              <a:rPr kumimoji="1" lang="ja-JP" altLang="en-US" smtClean="0"/>
              <a:t>16</a:t>
            </a:fld>
            <a:endParaRPr kumimoji="1" lang="ja-JP" altLang="en-US"/>
          </a:p>
        </p:txBody>
      </p:sp>
    </p:spTree>
    <p:extLst>
      <p:ext uri="{BB962C8B-B14F-4D97-AF65-F5344CB8AC3E}">
        <p14:creationId xmlns:p14="http://schemas.microsoft.com/office/powerpoint/2010/main" val="48211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4800">
                <a:effectLst/>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7C2A4AB-4DB5-4F5B-BFBF-AEEAB5D262BF}" type="datetime1">
              <a:rPr kumimoji="1" lang="ja-JP" altLang="en-US" smtClean="0"/>
              <a:t>2018/1/30</a:t>
            </a:fld>
            <a:endParaRPr kumimoji="1" lang="ja-JP" altLang="en-US"/>
          </a:p>
        </p:txBody>
      </p:sp>
      <p:sp>
        <p:nvSpPr>
          <p:cNvPr id="5" name="Footer Placeholder 4"/>
          <p:cNvSpPr>
            <a:spLocks noGrp="1"/>
          </p:cNvSpPr>
          <p:nvPr>
            <p:ph type="ftr" sz="quarter" idx="11"/>
          </p:nvPr>
        </p:nvSpPr>
        <p:spPr>
          <a:xfrm>
            <a:off x="3623733" y="6117336"/>
            <a:ext cx="3609438" cy="365125"/>
          </a:xfrm>
        </p:spPr>
        <p:txBody>
          <a:bodyPr/>
          <a:lstStyle/>
          <a:p>
            <a:endParaRPr kumimoji="1" lang="ja-JP" altLang="en-US"/>
          </a:p>
        </p:txBody>
      </p:sp>
      <p:sp>
        <p:nvSpPr>
          <p:cNvPr id="6" name="Slide Number Placeholder 5"/>
          <p:cNvSpPr>
            <a:spLocks noGrp="1"/>
          </p:cNvSpPr>
          <p:nvPr>
            <p:ph type="sldNum" sz="quarter" idx="12"/>
          </p:nvPr>
        </p:nvSpPr>
        <p:spPr>
          <a:xfrm>
            <a:off x="8275320" y="6117336"/>
            <a:ext cx="411480" cy="365125"/>
          </a:xfrm>
        </p:spPr>
        <p:txBody>
          <a:bodyPr/>
          <a:lstStyle/>
          <a:p>
            <a:fld id="{D42A2663-1066-49C9-ACD7-9C4D7D4BD4E0}" type="slidenum">
              <a:rPr kumimoji="1" lang="ja-JP" altLang="en-US" smtClean="0"/>
              <a:t>‹#›</a:t>
            </a:fld>
            <a:endParaRPr kumimoji="1" lang="ja-JP"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0309277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802EADA-9987-43A2-BBC3-B1EFF728C869}" type="datetime1">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149701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C5D1BA8-E656-41FC-BC76-DC69C6208FA1}"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180825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636F3EA-71D6-4FAD-AD87-67AD78D49564}"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1643276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36F5696-14B3-4A4F-9821-EA9920386C06}"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269259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1022D4D-E738-44FE-B207-DECB9B782221}"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176264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3EB9C1B-8245-4D35-B3A8-B26A7A1D85AB}"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1478143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4FB40CE-B981-4879-AF6E-28E03280EF2D}"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3604863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3944EC-01DB-4226-A6AD-AF98F189DB61}"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381741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66273"/>
          </a:xfrm>
        </p:spPr>
        <p:txBody>
          <a:bodyPr>
            <a:normAutofit/>
          </a:bodyPr>
          <a:lstStyle>
            <a:lvl1pPr>
              <a:defRPr sz="4800">
                <a:latin typeface="Meiryo UI" panose="020B0604030504040204" pitchFamily="50" charset="-128"/>
                <a:ea typeface="Meiryo UI"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F223ADB-3F8A-48AB-8D05-57CDE8F53468}" type="datetime1">
              <a:rPr kumimoji="1" lang="ja-JP" altLang="en-US" smtClean="0"/>
              <a:t>2018/1/30</a:t>
            </a:fld>
            <a:endParaRPr kumimoji="1" lang="ja-JP" altLang="en-US"/>
          </a:p>
        </p:txBody>
      </p:sp>
      <p:sp>
        <p:nvSpPr>
          <p:cNvPr id="5" name="Footer Placeholder 4"/>
          <p:cNvSpPr>
            <a:spLocks noGrp="1"/>
          </p:cNvSpPr>
          <p:nvPr>
            <p:ph type="ftr" sz="quarter" idx="11"/>
          </p:nvPr>
        </p:nvSpPr>
        <p:spPr>
          <a:xfrm>
            <a:off x="1972647" y="6108173"/>
            <a:ext cx="5314517" cy="365125"/>
          </a:xfrm>
        </p:spPr>
        <p:txBody>
          <a:bodyPr/>
          <a:lstStyle/>
          <a:p>
            <a:endParaRPr kumimoji="1" lang="ja-JP" altLang="en-US"/>
          </a:p>
        </p:txBody>
      </p:sp>
      <p:sp>
        <p:nvSpPr>
          <p:cNvPr id="6" name="Slide Number Placeholder 5"/>
          <p:cNvSpPr>
            <a:spLocks noGrp="1"/>
          </p:cNvSpPr>
          <p:nvPr>
            <p:ph type="sldNum" sz="quarter" idx="12"/>
          </p:nvPr>
        </p:nvSpPr>
        <p:spPr>
          <a:xfrm>
            <a:off x="8027590" y="6352731"/>
            <a:ext cx="935665" cy="365125"/>
          </a:xfrm>
        </p:spPr>
        <p:txBody>
          <a:bodyPr/>
          <a:lstStyle>
            <a:lvl1pPr>
              <a:defRPr sz="2000">
                <a:latin typeface="Meiryo UI" panose="020B0604030504040204" pitchFamily="50" charset="-128"/>
                <a:ea typeface="Meiryo UI" panose="020B0604030504040204" pitchFamily="50" charset="-128"/>
              </a:defRPr>
            </a:lvl1pPr>
          </a:lstStyle>
          <a:p>
            <a:fld id="{D42A2663-1066-49C9-ACD7-9C4D7D4BD4E0}" type="slidenum">
              <a:rPr lang="ja-JP" altLang="en-US" smtClean="0"/>
              <a:pPr/>
              <a:t>‹#›</a:t>
            </a:fld>
            <a:endParaRPr lang="ja-JP" altLang="en-US" dirty="0"/>
          </a:p>
        </p:txBody>
      </p:sp>
    </p:spTree>
    <p:extLst>
      <p:ext uri="{BB962C8B-B14F-4D97-AF65-F5344CB8AC3E}">
        <p14:creationId xmlns:p14="http://schemas.microsoft.com/office/powerpoint/2010/main" val="3842669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normAutofit/>
          </a:bodyPr>
          <a:lstStyle>
            <a:lvl1pPr algn="r">
              <a:defRPr sz="4800" b="0" cap="none">
                <a:latin typeface="Meiryo UI" panose="020B0604030504040204" pitchFamily="50" charset="-128"/>
                <a:ea typeface="Meiryo UI" panose="020B0604030504040204" pitchFamily="50" charset="-128"/>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20FD34-C98D-41B7-875E-56BD46B907F8}" type="datetime1">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273317" y="6116070"/>
            <a:ext cx="413483" cy="365125"/>
          </a:xfrm>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2070227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4A80374-1064-42D2-8BB2-035CAEFC54AB}" type="datetime1">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38235113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BBAF500-02D1-44B9-844E-0644DC423F7F}" type="datetime1">
              <a:rPr kumimoji="1" lang="ja-JP" altLang="en-US" smtClean="0"/>
              <a:t>2018/1/30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3789963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18146"/>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41D99F-7BFB-4E41-A889-60E7590AFF64}" type="datetime1">
              <a:rPr kumimoji="1" lang="ja-JP" altLang="en-US" smtClean="0"/>
              <a:t>2018/1/30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6450156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405C3-1C0C-4CEC-BB6B-917584F50028}" type="datetime1">
              <a:rPr kumimoji="1" lang="ja-JP" altLang="en-US" smtClean="0"/>
              <a:t>2018/1/30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406535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4A9B834-722F-467D-AC12-1806CC616455}" type="datetime1">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299157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F9C0D39-5DB4-40F1-8029-A1E938282719}" type="datetime1">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42A2663-1066-49C9-ACD7-9C4D7D4BD4E0}" type="slidenum">
              <a:rPr kumimoji="1" lang="ja-JP" altLang="en-US" smtClean="0"/>
              <a:t>‹#›</a:t>
            </a:fld>
            <a:endParaRPr kumimoji="1" lang="ja-JP" altLang="en-US"/>
          </a:p>
        </p:txBody>
      </p:sp>
    </p:spTree>
    <p:extLst>
      <p:ext uri="{BB962C8B-B14F-4D97-AF65-F5344CB8AC3E}">
        <p14:creationId xmlns:p14="http://schemas.microsoft.com/office/powerpoint/2010/main" val="5365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830178"/>
          </a:xfrm>
          <a:prstGeom prst="rect">
            <a:avLst/>
          </a:prstGeom>
          <a:effectLst/>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ECCFE5-F805-4F4D-A15E-FB87A5F84793}" type="datetime1">
              <a:rPr kumimoji="1" lang="ja-JP" altLang="en-US" smtClean="0"/>
              <a:t>2018/1/30</a:t>
            </a:fld>
            <a:endParaRPr kumimoji="1" lang="ja-JP"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7962900" y="6386408"/>
            <a:ext cx="1069785" cy="365125"/>
          </a:xfrm>
          <a:prstGeom prst="rect">
            <a:avLst/>
          </a:prstGeom>
        </p:spPr>
        <p:txBody>
          <a:bodyPr vert="horz" lIns="91440" tIns="45720" rIns="91440" bIns="45720" rtlCol="0" anchor="ctr"/>
          <a:lstStyle>
            <a:lvl1pPr algn="r">
              <a:defRPr sz="2000" b="0" i="0">
                <a:solidFill>
                  <a:schemeClr val="tx1"/>
                </a:solidFill>
                <a:effectLst/>
                <a:latin typeface="Meiryo UI" panose="020B0604030504040204" pitchFamily="50" charset="-128"/>
                <a:ea typeface="Meiryo UI" panose="020B0604030504040204" pitchFamily="50" charset="-128"/>
              </a:defRPr>
            </a:lvl1pPr>
          </a:lstStyle>
          <a:p>
            <a:fld id="{D42A2663-1066-49C9-ACD7-9C4D7D4BD4E0}" type="slidenum">
              <a:rPr lang="ja-JP" altLang="en-US" smtClean="0"/>
              <a:pPr/>
              <a:t>‹#›</a:t>
            </a:fld>
            <a:r>
              <a:rPr lang="en-US" altLang="ja-JP" dirty="0" smtClean="0"/>
              <a:t>/17</a:t>
            </a:r>
            <a:endParaRPr lang="ja-JP" altLang="en-US" dirty="0"/>
          </a:p>
        </p:txBody>
      </p:sp>
    </p:spTree>
    <p:extLst>
      <p:ext uri="{BB962C8B-B14F-4D97-AF65-F5344CB8AC3E}">
        <p14:creationId xmlns:p14="http://schemas.microsoft.com/office/powerpoint/2010/main" val="3415098943"/>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iming>
    <p:tnLst>
      <p:par>
        <p:cTn id="1" dur="indefinite" restart="never" nodeType="tmRoot"/>
      </p:par>
    </p:tnLst>
  </p:timing>
  <p:hf hdr="0" ftr="0" dt="0"/>
  <p:txStyles>
    <p:titleStyle>
      <a:lvl1pPr algn="ctr" defTabSz="457200" rtl="0" eaLnBrk="1" latinLnBrk="0" hangingPunct="1">
        <a:spcBef>
          <a:spcPct val="0"/>
        </a:spcBef>
        <a:buNone/>
        <a:defRPr kumimoji="1" sz="4800" kern="1200" cap="none">
          <a:ln w="3175" cmpd="sng">
            <a:noFill/>
          </a:ln>
          <a:solidFill>
            <a:schemeClr val="tx1"/>
          </a:solidFill>
          <a:effectLst/>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800" kern="1200" cap="none">
          <a:solidFill>
            <a:schemeClr val="tx1"/>
          </a:solidFill>
          <a:effectLst/>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800" kern="1200" cap="none">
          <a:solidFill>
            <a:schemeClr val="tx1"/>
          </a:solidFill>
          <a:effectLst/>
          <a:latin typeface="Meiryo UI" panose="020B0604030504040204" pitchFamily="50" charset="-128"/>
          <a:ea typeface="Meiryo UI" panose="020B0604030504040204" pitchFamily="50" charset="-128"/>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800" kern="1200" cap="none">
          <a:solidFill>
            <a:schemeClr val="tx1"/>
          </a:solidFill>
          <a:effectLst/>
          <a:latin typeface="Meiryo UI" panose="020B0604030504040204" pitchFamily="50" charset="-128"/>
          <a:ea typeface="Meiryo UI" panose="020B0604030504040204" pitchFamily="50" charset="-128"/>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2800" kern="1200" cap="none">
          <a:solidFill>
            <a:schemeClr val="tx1"/>
          </a:solidFill>
          <a:effectLst/>
          <a:latin typeface="Meiryo UI" panose="020B0604030504040204" pitchFamily="50" charset="-128"/>
          <a:ea typeface="Meiryo UI" panose="020B0604030504040204" pitchFamily="50" charset="-128"/>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2800" kern="1200" cap="none">
          <a:solidFill>
            <a:schemeClr val="tx1"/>
          </a:solidFill>
          <a:effectLst/>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40871" y="914401"/>
            <a:ext cx="8245929" cy="3488266"/>
          </a:xfrm>
        </p:spPr>
        <p:txBody>
          <a:bodyPr>
            <a:normAutofit/>
          </a:bodyPr>
          <a:lstStyle/>
          <a:p>
            <a:r>
              <a:rPr lang="ja-JP" altLang="en-US" sz="6000" dirty="0">
                <a:latin typeface="+mj-ea"/>
              </a:rPr>
              <a:t>ロボコン</a:t>
            </a:r>
            <a:r>
              <a:rPr lang="ja-JP" altLang="en-US" sz="6000" dirty="0" smtClean="0">
                <a:latin typeface="+mj-ea"/>
              </a:rPr>
              <a:t>で使用する</a:t>
            </a:r>
            <a:r>
              <a:rPr kumimoji="1" lang="en-US" altLang="ja-JP" sz="6000" dirty="0" smtClean="0">
                <a:latin typeface="+mj-ea"/>
              </a:rPr>
              <a:t/>
            </a:r>
            <a:br>
              <a:rPr kumimoji="1" lang="en-US" altLang="ja-JP" sz="6000" dirty="0" smtClean="0">
                <a:latin typeface="+mj-ea"/>
              </a:rPr>
            </a:br>
            <a:r>
              <a:rPr lang="ja-JP" altLang="en-US" sz="6000" dirty="0" smtClean="0">
                <a:latin typeface="+mj-ea"/>
              </a:rPr>
              <a:t>モータの試験機</a:t>
            </a:r>
            <a:r>
              <a:rPr lang="ja-JP" altLang="en-US" sz="6000" dirty="0">
                <a:latin typeface="+mj-ea"/>
              </a:rPr>
              <a:t>の開発</a:t>
            </a:r>
            <a:r>
              <a:rPr kumimoji="1" lang="en-US" altLang="ja-JP" dirty="0" smtClean="0">
                <a:latin typeface="+mj-ea"/>
              </a:rPr>
              <a:t/>
            </a:r>
            <a:br>
              <a:rPr kumimoji="1" lang="en-US" altLang="ja-JP" dirty="0" smtClean="0">
                <a:latin typeface="+mj-ea"/>
              </a:rPr>
            </a:br>
            <a:r>
              <a:rPr kumimoji="1" lang="ja-JP" altLang="en-US" sz="2800" dirty="0" smtClean="0">
                <a:latin typeface="+mj-ea"/>
              </a:rPr>
              <a:t>ロボコン研究室</a:t>
            </a:r>
            <a:endParaRPr kumimoji="1" lang="ja-JP" altLang="en-US" sz="2800" dirty="0">
              <a:latin typeface="+mj-ea"/>
            </a:endParaRPr>
          </a:p>
        </p:txBody>
      </p:sp>
      <p:sp>
        <p:nvSpPr>
          <p:cNvPr id="3" name="サブタイトル 2"/>
          <p:cNvSpPr>
            <a:spLocks noGrp="1"/>
          </p:cNvSpPr>
          <p:nvPr>
            <p:ph type="subTitle" idx="1"/>
          </p:nvPr>
        </p:nvSpPr>
        <p:spPr/>
        <p:txBody>
          <a:bodyPr>
            <a:normAutofit/>
          </a:bodyPr>
          <a:lstStyle/>
          <a:p>
            <a:r>
              <a:rPr lang="ja-JP" altLang="en-US" sz="2800" dirty="0">
                <a:latin typeface="+mn-ea"/>
              </a:rPr>
              <a:t>田中翔也・花岡照之祐</a:t>
            </a:r>
            <a:endParaRPr lang="en-US" altLang="ja-JP" sz="2800" dirty="0">
              <a:latin typeface="+mn-ea"/>
            </a:endParaRPr>
          </a:p>
        </p:txBody>
      </p:sp>
    </p:spTree>
    <p:extLst>
      <p:ext uri="{BB962C8B-B14F-4D97-AF65-F5344CB8AC3E}">
        <p14:creationId xmlns:p14="http://schemas.microsoft.com/office/powerpoint/2010/main" val="149047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トルク計測モジュール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10</a:t>
            </a:fld>
            <a:r>
              <a:rPr lang="en-US" altLang="ja-JP" dirty="0" smtClean="0"/>
              <a:t>/16</a:t>
            </a:r>
            <a:endParaRPr lang="ja-JP" altLang="en-US" dirty="0">
              <a:latin typeface="+mn-ea"/>
            </a:endParaRPr>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993" t="11064" r="3096" b="3181"/>
          <a:stretch/>
        </p:blipFill>
        <p:spPr>
          <a:xfrm>
            <a:off x="4330437" y="2207874"/>
            <a:ext cx="3831631" cy="2730452"/>
          </a:xfrm>
          <a:prstGeom prst="rect">
            <a:avLst/>
          </a:prstGeom>
        </p:spPr>
      </p:pic>
      <p:cxnSp>
        <p:nvCxnSpPr>
          <p:cNvPr id="11" name="直線矢印コネクタ 10"/>
          <p:cNvCxnSpPr/>
          <p:nvPr/>
        </p:nvCxnSpPr>
        <p:spPr>
          <a:xfrm>
            <a:off x="6526348" y="2138746"/>
            <a:ext cx="6990" cy="2889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930449" y="1662315"/>
            <a:ext cx="1204176" cy="461665"/>
          </a:xfrm>
          <a:prstGeom prst="rect">
            <a:avLst/>
          </a:prstGeom>
          <a:noFill/>
        </p:spPr>
        <p:txBody>
          <a:bodyPr wrap="none" rtlCol="0">
            <a:spAutoFit/>
          </a:bodyPr>
          <a:lstStyle/>
          <a:p>
            <a:r>
              <a:rPr lang="ja-JP" altLang="en-US" sz="2400" dirty="0" smtClean="0">
                <a:latin typeface="Meiryo UI" panose="020B0604030504040204" pitchFamily="50" charset="-128"/>
                <a:ea typeface="Meiryo UI" panose="020B0604030504040204" pitchFamily="50" charset="-128"/>
              </a:rPr>
              <a:t>スリット</a:t>
            </a:r>
            <a:r>
              <a:rPr lang="en-US" altLang="ja-JP" sz="2400" dirty="0">
                <a:latin typeface="Meiryo UI" panose="020B0604030504040204" pitchFamily="50" charset="-128"/>
                <a:ea typeface="Meiryo UI" panose="020B0604030504040204" pitchFamily="50" charset="-128"/>
              </a:rPr>
              <a:t>B</a:t>
            </a:r>
            <a:endParaRPr kumimoji="1" lang="ja-JP" altLang="en-US" sz="2400" dirty="0">
              <a:latin typeface="Meiryo UI" panose="020B0604030504040204" pitchFamily="50" charset="-128"/>
              <a:ea typeface="Meiryo UI" panose="020B0604030504040204" pitchFamily="50" charset="-128"/>
            </a:endParaRPr>
          </a:p>
        </p:txBody>
      </p:sp>
      <p:cxnSp>
        <p:nvCxnSpPr>
          <p:cNvPr id="17" name="直線矢印コネクタ 16"/>
          <p:cNvCxnSpPr/>
          <p:nvPr/>
        </p:nvCxnSpPr>
        <p:spPr>
          <a:xfrm>
            <a:off x="5048518" y="2365514"/>
            <a:ext cx="1225934" cy="65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5628066" y="2936383"/>
            <a:ext cx="1133341" cy="2335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166456" y="5277167"/>
            <a:ext cx="1107996"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回転軸</a:t>
            </a:r>
            <a:endParaRPr kumimoji="1" lang="ja-JP" altLang="en-US" sz="2400"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7244" t="19997" r="10790" b="12398"/>
          <a:stretch/>
        </p:blipFill>
        <p:spPr>
          <a:xfrm>
            <a:off x="791348" y="2694100"/>
            <a:ext cx="3271234" cy="1609859"/>
          </a:xfrm>
          <a:prstGeom prst="rect">
            <a:avLst/>
          </a:prstGeom>
        </p:spPr>
      </p:pic>
      <p:sp>
        <p:nvSpPr>
          <p:cNvPr id="18" name="テキスト ボックス 17"/>
          <p:cNvSpPr txBox="1"/>
          <p:nvPr/>
        </p:nvSpPr>
        <p:spPr>
          <a:xfrm>
            <a:off x="6957892" y="2134682"/>
            <a:ext cx="1205779" cy="461665"/>
          </a:xfrm>
          <a:prstGeom prst="rect">
            <a:avLst/>
          </a:prstGeom>
          <a:noFill/>
        </p:spPr>
        <p:txBody>
          <a:bodyPr wrap="none" rtlCol="0">
            <a:spAutoFit/>
          </a:bodyPr>
          <a:lstStyle/>
          <a:p>
            <a:r>
              <a:rPr lang="ja-JP" altLang="en-US" sz="2400" dirty="0" smtClean="0">
                <a:latin typeface="Meiryo UI" panose="020B0604030504040204" pitchFamily="50" charset="-128"/>
                <a:ea typeface="Meiryo UI" panose="020B0604030504040204" pitchFamily="50" charset="-128"/>
              </a:rPr>
              <a:t>スリット</a:t>
            </a:r>
            <a:r>
              <a:rPr lang="en-US" altLang="ja-JP" sz="2400" dirty="0">
                <a:latin typeface="Meiryo UI" panose="020B0604030504040204" pitchFamily="50" charset="-128"/>
                <a:ea typeface="Meiryo UI" panose="020B0604030504040204" pitchFamily="50" charset="-128"/>
              </a:rPr>
              <a:t>A</a:t>
            </a:r>
            <a:endParaRPr kumimoji="1" lang="ja-JP" altLang="en-US" sz="2400" dirty="0">
              <a:latin typeface="Meiryo UI" panose="020B0604030504040204" pitchFamily="50" charset="-128"/>
              <a:ea typeface="Meiryo UI" panose="020B0604030504040204" pitchFamily="50" charset="-128"/>
            </a:endParaRPr>
          </a:p>
        </p:txBody>
      </p:sp>
      <p:cxnSp>
        <p:nvCxnSpPr>
          <p:cNvPr id="19" name="直線矢印コネクタ 18"/>
          <p:cNvCxnSpPr/>
          <p:nvPr/>
        </p:nvCxnSpPr>
        <p:spPr>
          <a:xfrm>
            <a:off x="7285047" y="2565323"/>
            <a:ext cx="6990" cy="2889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991786" y="1903849"/>
            <a:ext cx="1203157" cy="461665"/>
          </a:xfrm>
          <a:prstGeom prst="rect">
            <a:avLst/>
          </a:prstGeom>
          <a:noFill/>
        </p:spPr>
        <p:txBody>
          <a:bodyPr wrap="square" rtlCol="0">
            <a:spAutoFit/>
          </a:bodyPr>
          <a:lstStyle/>
          <a:p>
            <a:r>
              <a:rPr kumimoji="1" lang="ja-JP" altLang="en-US" sz="2400" dirty="0" smtClean="0">
                <a:latin typeface="Meiryo UI" panose="020B0604030504040204" pitchFamily="50" charset="-128"/>
                <a:ea typeface="Meiryo UI" panose="020B0604030504040204" pitchFamily="50" charset="-128"/>
              </a:rPr>
              <a:t>検出器</a:t>
            </a:r>
            <a:endParaRPr kumimoji="1" lang="ja-JP" altLang="en-US" sz="2400" dirty="0">
              <a:latin typeface="Meiryo UI" panose="020B0604030504040204" pitchFamily="50" charset="-128"/>
              <a:ea typeface="Meiryo UI" panose="020B0604030504040204" pitchFamily="50" charset="-128"/>
            </a:endParaRPr>
          </a:p>
        </p:txBody>
      </p:sp>
      <p:cxnSp>
        <p:nvCxnSpPr>
          <p:cNvPr id="21" name="直線コネクタ 20"/>
          <p:cNvCxnSpPr/>
          <p:nvPr/>
        </p:nvCxnSpPr>
        <p:spPr>
          <a:xfrm flipV="1">
            <a:off x="982133" y="3022687"/>
            <a:ext cx="3080449" cy="918248"/>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フリーフォーム 32"/>
          <p:cNvSpPr/>
          <p:nvPr/>
        </p:nvSpPr>
        <p:spPr>
          <a:xfrm>
            <a:off x="2187407" y="3186733"/>
            <a:ext cx="1339402" cy="721217"/>
          </a:xfrm>
          <a:custGeom>
            <a:avLst/>
            <a:gdLst>
              <a:gd name="connsiteX0" fmla="*/ 1339402 w 1339402"/>
              <a:gd name="connsiteY0" fmla="*/ 0 h 721217"/>
              <a:gd name="connsiteX1" fmla="*/ 875763 w 1339402"/>
              <a:gd name="connsiteY1" fmla="*/ 167425 h 721217"/>
              <a:gd name="connsiteX2" fmla="*/ 425002 w 1339402"/>
              <a:gd name="connsiteY2" fmla="*/ 579549 h 721217"/>
              <a:gd name="connsiteX3" fmla="*/ 0 w 1339402"/>
              <a:gd name="connsiteY3" fmla="*/ 721217 h 721217"/>
              <a:gd name="connsiteX4" fmla="*/ 0 w 1339402"/>
              <a:gd name="connsiteY4" fmla="*/ 721217 h 7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02" h="721217">
                <a:moveTo>
                  <a:pt x="1339402" y="0"/>
                </a:moveTo>
                <a:cubicBezTo>
                  <a:pt x="1183782" y="35417"/>
                  <a:pt x="1028163" y="70834"/>
                  <a:pt x="875763" y="167425"/>
                </a:cubicBezTo>
                <a:cubicBezTo>
                  <a:pt x="723363" y="264017"/>
                  <a:pt x="570962" y="487250"/>
                  <a:pt x="425002" y="579549"/>
                </a:cubicBezTo>
                <a:cubicBezTo>
                  <a:pt x="279042" y="671848"/>
                  <a:pt x="0" y="721217"/>
                  <a:pt x="0" y="721217"/>
                </a:cubicBezTo>
                <a:lnTo>
                  <a:pt x="0" y="721217"/>
                </a:ln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flipH="1" flipV="1">
            <a:off x="2056619" y="4029799"/>
            <a:ext cx="4001" cy="6027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3526809" y="3547341"/>
            <a:ext cx="1" cy="7838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0" idx="1"/>
          </p:cNvCxnSpPr>
          <p:nvPr/>
        </p:nvCxnSpPr>
        <p:spPr>
          <a:xfrm flipH="1">
            <a:off x="3520172" y="2134682"/>
            <a:ext cx="471614" cy="628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496781" y="4650200"/>
            <a:ext cx="1205779" cy="461665"/>
          </a:xfrm>
          <a:prstGeom prst="rect">
            <a:avLst/>
          </a:prstGeom>
          <a:noFill/>
        </p:spPr>
        <p:txBody>
          <a:bodyPr wrap="none" rtlCol="0">
            <a:spAutoFit/>
          </a:bodyPr>
          <a:lstStyle/>
          <a:p>
            <a:r>
              <a:rPr lang="ja-JP" altLang="en-US" sz="2400" dirty="0" smtClean="0">
                <a:latin typeface="Meiryo UI" panose="020B0604030504040204" pitchFamily="50" charset="-128"/>
                <a:ea typeface="Meiryo UI" panose="020B0604030504040204" pitchFamily="50" charset="-128"/>
              </a:rPr>
              <a:t>スリット</a:t>
            </a:r>
            <a:r>
              <a:rPr lang="en-US" altLang="ja-JP" sz="2400" dirty="0" smtClean="0">
                <a:latin typeface="Meiryo UI" panose="020B0604030504040204" pitchFamily="50" charset="-128"/>
                <a:ea typeface="Meiryo UI" panose="020B0604030504040204" pitchFamily="50" charset="-128"/>
              </a:rPr>
              <a:t>A</a:t>
            </a:r>
            <a:endParaRPr kumimoji="1" lang="ja-JP" altLang="en-US" sz="2400"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2992334" y="4355531"/>
            <a:ext cx="1204176" cy="461665"/>
          </a:xfrm>
          <a:prstGeom prst="rect">
            <a:avLst/>
          </a:prstGeom>
          <a:noFill/>
        </p:spPr>
        <p:txBody>
          <a:bodyPr wrap="none" rtlCol="0">
            <a:spAutoFit/>
          </a:bodyPr>
          <a:lstStyle/>
          <a:p>
            <a:r>
              <a:rPr lang="ja-JP" altLang="en-US" sz="2400" dirty="0" smtClean="0">
                <a:latin typeface="Meiryo UI" panose="020B0604030504040204" pitchFamily="50" charset="-128"/>
                <a:ea typeface="Meiryo UI" panose="020B0604030504040204" pitchFamily="50" charset="-128"/>
              </a:rPr>
              <a:t>スリット</a:t>
            </a:r>
            <a:r>
              <a:rPr lang="en-US" altLang="ja-JP" sz="2400" dirty="0">
                <a:latin typeface="Meiryo UI" panose="020B0604030504040204" pitchFamily="50" charset="-128"/>
                <a:ea typeface="Meiryo UI" panose="020B0604030504040204" pitchFamily="50" charset="-128"/>
              </a:rPr>
              <a:t>B</a:t>
            </a:r>
            <a:endParaRPr kumimoji="1" lang="ja-JP" altLang="en-US" sz="2400" dirty="0">
              <a:latin typeface="Meiryo UI" panose="020B0604030504040204" pitchFamily="50" charset="-128"/>
              <a:ea typeface="Meiryo UI" panose="020B0604030504040204" pitchFamily="50" charset="-128"/>
            </a:endParaRPr>
          </a:p>
        </p:txBody>
      </p:sp>
      <p:sp>
        <p:nvSpPr>
          <p:cNvPr id="6" name="フリーフォーム 5"/>
          <p:cNvSpPr/>
          <p:nvPr/>
        </p:nvSpPr>
        <p:spPr>
          <a:xfrm>
            <a:off x="2215166" y="3039414"/>
            <a:ext cx="1197735" cy="592428"/>
          </a:xfrm>
          <a:custGeom>
            <a:avLst/>
            <a:gdLst>
              <a:gd name="connsiteX0" fmla="*/ 1197735 w 1197735"/>
              <a:gd name="connsiteY0" fmla="*/ 0 h 592428"/>
              <a:gd name="connsiteX1" fmla="*/ 734096 w 1197735"/>
              <a:gd name="connsiteY1" fmla="*/ 167425 h 592428"/>
              <a:gd name="connsiteX2" fmla="*/ 334851 w 1197735"/>
              <a:gd name="connsiteY2" fmla="*/ 502276 h 592428"/>
              <a:gd name="connsiteX3" fmla="*/ 0 w 1197735"/>
              <a:gd name="connsiteY3" fmla="*/ 592428 h 592428"/>
            </a:gdLst>
            <a:ahLst/>
            <a:cxnLst>
              <a:cxn ang="0">
                <a:pos x="connsiteX0" y="connsiteY0"/>
              </a:cxn>
              <a:cxn ang="0">
                <a:pos x="connsiteX1" y="connsiteY1"/>
              </a:cxn>
              <a:cxn ang="0">
                <a:pos x="connsiteX2" y="connsiteY2"/>
              </a:cxn>
              <a:cxn ang="0">
                <a:pos x="connsiteX3" y="connsiteY3"/>
              </a:cxn>
            </a:cxnLst>
            <a:rect l="l" t="t" r="r" b="b"/>
            <a:pathLst>
              <a:path w="1197735" h="592428">
                <a:moveTo>
                  <a:pt x="1197735" y="0"/>
                </a:moveTo>
                <a:cubicBezTo>
                  <a:pt x="1037822" y="41856"/>
                  <a:pt x="877910" y="83712"/>
                  <a:pt x="734096" y="167425"/>
                </a:cubicBezTo>
                <a:cubicBezTo>
                  <a:pt x="590282" y="251138"/>
                  <a:pt x="457200" y="431442"/>
                  <a:pt x="334851" y="502276"/>
                </a:cubicBezTo>
                <a:cubicBezTo>
                  <a:pt x="212502" y="573110"/>
                  <a:pt x="106251" y="582769"/>
                  <a:pt x="0" y="592428"/>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2202287" y="3090930"/>
            <a:ext cx="631065" cy="283335"/>
          </a:xfrm>
          <a:custGeom>
            <a:avLst/>
            <a:gdLst>
              <a:gd name="connsiteX0" fmla="*/ 631065 w 631065"/>
              <a:gd name="connsiteY0" fmla="*/ 0 h 283335"/>
              <a:gd name="connsiteX1" fmla="*/ 334851 w 631065"/>
              <a:gd name="connsiteY1" fmla="*/ 180304 h 283335"/>
              <a:gd name="connsiteX2" fmla="*/ 0 w 631065"/>
              <a:gd name="connsiteY2" fmla="*/ 283335 h 283335"/>
            </a:gdLst>
            <a:ahLst/>
            <a:cxnLst>
              <a:cxn ang="0">
                <a:pos x="connsiteX0" y="connsiteY0"/>
              </a:cxn>
              <a:cxn ang="0">
                <a:pos x="connsiteX1" y="connsiteY1"/>
              </a:cxn>
              <a:cxn ang="0">
                <a:pos x="connsiteX2" y="connsiteY2"/>
              </a:cxn>
            </a:cxnLst>
            <a:rect l="l" t="t" r="r" b="b"/>
            <a:pathLst>
              <a:path w="631065" h="283335">
                <a:moveTo>
                  <a:pt x="631065" y="0"/>
                </a:moveTo>
                <a:cubicBezTo>
                  <a:pt x="535546" y="66541"/>
                  <a:pt x="440028" y="133082"/>
                  <a:pt x="334851" y="180304"/>
                </a:cubicBezTo>
                <a:cubicBezTo>
                  <a:pt x="229673" y="227527"/>
                  <a:pt x="55808" y="261870"/>
                  <a:pt x="0" y="283335"/>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flipH="1" flipV="1">
            <a:off x="3799268" y="3374265"/>
            <a:ext cx="1395675" cy="1898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671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1931" r="16174"/>
          <a:stretch/>
        </p:blipFill>
        <p:spPr>
          <a:xfrm>
            <a:off x="1759184" y="1830222"/>
            <a:ext cx="6387005" cy="4322555"/>
          </a:xfrm>
          <a:prstGeom prst="rect">
            <a:avLst/>
          </a:prstGeom>
        </p:spPr>
      </p:pic>
      <p:sp>
        <p:nvSpPr>
          <p:cNvPr id="2" name="タイトル 1"/>
          <p:cNvSpPr>
            <a:spLocks noGrp="1"/>
          </p:cNvSpPr>
          <p:nvPr>
            <p:ph type="title"/>
          </p:nvPr>
        </p:nvSpPr>
        <p:spPr>
          <a:xfrm>
            <a:off x="1113234" y="559856"/>
            <a:ext cx="7514035" cy="920216"/>
          </a:xfrm>
        </p:spPr>
        <p:txBody>
          <a:bodyPr/>
          <a:lstStyle/>
          <a:p>
            <a:r>
              <a:rPr lang="ja-JP" altLang="en-US" dirty="0"/>
              <a:t>ブレーキモジュール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11</a:t>
            </a:fld>
            <a:r>
              <a:rPr lang="en-US" altLang="ja-JP" dirty="0" smtClean="0"/>
              <a:t>/16</a:t>
            </a:r>
            <a:endParaRPr lang="ja-JP" altLang="en-US" dirty="0">
              <a:latin typeface="+mn-ea"/>
            </a:endParaRPr>
          </a:p>
        </p:txBody>
      </p:sp>
    </p:spTree>
    <p:extLst>
      <p:ext uri="{BB962C8B-B14F-4D97-AF65-F5344CB8AC3E}">
        <p14:creationId xmlns:p14="http://schemas.microsoft.com/office/powerpoint/2010/main" val="4219372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7612" t="8411" r="4089" b="2773"/>
          <a:stretch/>
        </p:blipFill>
        <p:spPr>
          <a:xfrm>
            <a:off x="2328030" y="1323474"/>
            <a:ext cx="4819745" cy="4224535"/>
          </a:xfrm>
          <a:prstGeom prst="rect">
            <a:avLst/>
          </a:prstGeom>
        </p:spPr>
      </p:pic>
      <p:sp>
        <p:nvSpPr>
          <p:cNvPr id="2" name="タイトル 1"/>
          <p:cNvSpPr>
            <a:spLocks noGrp="1"/>
          </p:cNvSpPr>
          <p:nvPr>
            <p:ph type="title"/>
          </p:nvPr>
        </p:nvSpPr>
        <p:spPr/>
        <p:txBody>
          <a:bodyPr/>
          <a:lstStyle/>
          <a:p>
            <a:r>
              <a:rPr kumimoji="1" lang="ja-JP" altLang="en-US" dirty="0" smtClean="0"/>
              <a:t>ブレーキモジュール</a:t>
            </a:r>
            <a:endParaRPr kumimoji="1" lang="ja-JP" altLang="en-US" dirty="0"/>
          </a:p>
        </p:txBody>
      </p:sp>
      <p:sp>
        <p:nvSpPr>
          <p:cNvPr id="3" name="コンテンツ プレースホルダー 2"/>
          <p:cNvSpPr>
            <a:spLocks noGrp="1"/>
          </p:cNvSpPr>
          <p:nvPr>
            <p:ph idx="1"/>
          </p:nvPr>
        </p:nvSpPr>
        <p:spPr>
          <a:xfrm>
            <a:off x="1038499" y="5573339"/>
            <a:ext cx="7573190" cy="557010"/>
          </a:xfrm>
        </p:spPr>
        <p:txBody>
          <a:bodyPr>
            <a:noAutofit/>
          </a:bodyPr>
          <a:lstStyle/>
          <a:p>
            <a:pPr marL="0" indent="0" algn="ctr">
              <a:buNone/>
            </a:pPr>
            <a:r>
              <a:rPr lang="ja-JP" altLang="en-US" sz="2400" dirty="0" smtClean="0">
                <a:latin typeface="+mn-ea"/>
              </a:rPr>
              <a:t>単ブロックブレーキ</a:t>
            </a:r>
            <a:endParaRPr lang="en-US" altLang="ja-JP" sz="2400" dirty="0">
              <a:latin typeface="+mn-ea"/>
            </a:endParaRPr>
          </a:p>
        </p:txBody>
      </p:sp>
      <p:sp>
        <p:nvSpPr>
          <p:cNvPr id="6" name="スライド番号プレースホルダー 5"/>
          <p:cNvSpPr>
            <a:spLocks noGrp="1"/>
          </p:cNvSpPr>
          <p:nvPr>
            <p:ph type="sldNum" sz="quarter" idx="12"/>
          </p:nvPr>
        </p:nvSpPr>
        <p:spPr/>
        <p:txBody>
          <a:bodyPr/>
          <a:lstStyle/>
          <a:p>
            <a:fld id="{D42A2663-1066-49C9-ACD7-9C4D7D4BD4E0}" type="slidenum">
              <a:rPr lang="ja-JP" altLang="en-US" smtClean="0"/>
              <a:pPr/>
              <a:t>12</a:t>
            </a:fld>
            <a:r>
              <a:rPr lang="en-US" altLang="ja-JP" dirty="0" smtClean="0"/>
              <a:t>/16</a:t>
            </a:r>
            <a:endParaRPr lang="ja-JP" altLang="en-US" dirty="0">
              <a:latin typeface="+mn-ea"/>
            </a:endParaRPr>
          </a:p>
        </p:txBody>
      </p:sp>
      <p:cxnSp>
        <p:nvCxnSpPr>
          <p:cNvPr id="9" name="直線矢印コネクタ 8"/>
          <p:cNvCxnSpPr/>
          <p:nvPr/>
        </p:nvCxnSpPr>
        <p:spPr>
          <a:xfrm>
            <a:off x="2537138" y="2252278"/>
            <a:ext cx="321972" cy="3878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6104586" y="2009104"/>
            <a:ext cx="1151108" cy="2962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499279" y="2990948"/>
            <a:ext cx="1180863" cy="13088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237878" y="1761800"/>
            <a:ext cx="492443"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錘</a:t>
            </a:r>
            <a:endParaRPr kumimoji="1" lang="ja-JP" altLang="en-US" sz="24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7276571" y="1611633"/>
            <a:ext cx="1152880" cy="830997"/>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ブレーキ</a:t>
            </a:r>
            <a:endParaRPr kumimoji="1" lang="en-US" altLang="ja-JP" sz="2400" dirty="0" smtClean="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シュ</a:t>
            </a:r>
            <a:r>
              <a:rPr lang="ja-JP" altLang="en-US" sz="2400" dirty="0" smtClean="0">
                <a:latin typeface="Meiryo UI" panose="020B0604030504040204" pitchFamily="50" charset="-128"/>
                <a:ea typeface="Meiryo UI" panose="020B0604030504040204" pitchFamily="50" charset="-128"/>
              </a:rPr>
              <a:t>ー</a:t>
            </a:r>
            <a:endParaRPr kumimoji="1" lang="ja-JP" altLang="en-US" sz="24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674445" y="4299767"/>
            <a:ext cx="1162498" cy="830997"/>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ブレーキ</a:t>
            </a:r>
            <a:endParaRPr kumimoji="1" lang="en-US" altLang="ja-JP" sz="2400" dirty="0" smtClean="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ホイール</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8101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l="11931" r="16099"/>
          <a:stretch/>
        </p:blipFill>
        <p:spPr>
          <a:xfrm>
            <a:off x="1872773" y="1709902"/>
            <a:ext cx="6393735" cy="4322555"/>
          </a:xfrm>
          <a:prstGeom prst="rect">
            <a:avLst/>
          </a:prstGeom>
        </p:spPr>
      </p:pic>
      <p:sp>
        <p:nvSpPr>
          <p:cNvPr id="2" name="タイトル 1"/>
          <p:cNvSpPr>
            <a:spLocks noGrp="1"/>
          </p:cNvSpPr>
          <p:nvPr>
            <p:ph type="title"/>
          </p:nvPr>
        </p:nvSpPr>
        <p:spPr>
          <a:xfrm>
            <a:off x="1113234" y="440058"/>
            <a:ext cx="7514035" cy="920216"/>
          </a:xfrm>
        </p:spPr>
        <p:txBody>
          <a:bodyPr/>
          <a:lstStyle/>
          <a:p>
            <a:r>
              <a:rPr lang="ja-JP" altLang="en-US" dirty="0" smtClean="0"/>
              <a:t>フライホイールモジュール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13</a:t>
            </a:fld>
            <a:r>
              <a:rPr lang="en-US" altLang="ja-JP" dirty="0" smtClean="0"/>
              <a:t>/16</a:t>
            </a:r>
            <a:endParaRPr lang="ja-JP" altLang="en-US" dirty="0">
              <a:latin typeface="+mn-ea"/>
            </a:endParaRPr>
          </a:p>
        </p:txBody>
      </p:sp>
    </p:spTree>
    <p:extLst>
      <p:ext uri="{BB962C8B-B14F-4D97-AF65-F5344CB8AC3E}">
        <p14:creationId xmlns:p14="http://schemas.microsoft.com/office/powerpoint/2010/main" val="1159288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9993" t="13988" r="7483" b="2827"/>
          <a:stretch/>
        </p:blipFill>
        <p:spPr>
          <a:xfrm>
            <a:off x="1823057" y="1585327"/>
            <a:ext cx="5620931" cy="4007969"/>
          </a:xfrm>
          <a:prstGeom prst="rect">
            <a:avLst/>
          </a:prstGeom>
        </p:spPr>
      </p:pic>
      <p:grpSp>
        <p:nvGrpSpPr>
          <p:cNvPr id="10" name="グループ化 9"/>
          <p:cNvGrpSpPr/>
          <p:nvPr/>
        </p:nvGrpSpPr>
        <p:grpSpPr>
          <a:xfrm>
            <a:off x="1013568" y="1585327"/>
            <a:ext cx="6443300" cy="4004104"/>
            <a:chOff x="1013568" y="1585327"/>
            <a:chExt cx="6443300" cy="4004104"/>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6722" t="10980" r="4043" b="2654"/>
            <a:stretch/>
          </p:blipFill>
          <p:spPr>
            <a:xfrm>
              <a:off x="1867437" y="1585327"/>
              <a:ext cx="5589431" cy="4004104"/>
            </a:xfrm>
            <a:prstGeom prst="rect">
              <a:avLst/>
            </a:prstGeom>
          </p:spPr>
        </p:pic>
        <p:cxnSp>
          <p:nvCxnSpPr>
            <p:cNvPr id="6" name="直線矢印コネクタ 5"/>
            <p:cNvCxnSpPr/>
            <p:nvPr/>
          </p:nvCxnSpPr>
          <p:spPr>
            <a:xfrm flipV="1">
              <a:off x="2820473" y="4134118"/>
              <a:ext cx="1210614" cy="643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013568" y="4624416"/>
              <a:ext cx="1806905" cy="830997"/>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フライホイール</a:t>
              </a:r>
              <a:endParaRPr kumimoji="1" lang="en-US" altLang="ja-JP" sz="2400" dirty="0" smtClean="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プレート</a:t>
              </a:r>
              <a:endParaRPr kumimoji="1" lang="ja-JP" altLang="en-US" sz="2400" dirty="0">
                <a:latin typeface="Meiryo UI" panose="020B0604030504040204" pitchFamily="50" charset="-128"/>
                <a:ea typeface="Meiryo UI" panose="020B0604030504040204" pitchFamily="50" charset="-128"/>
              </a:endParaRPr>
            </a:p>
          </p:txBody>
        </p:sp>
      </p:grpSp>
      <p:sp>
        <p:nvSpPr>
          <p:cNvPr id="2" name="タイトル 1"/>
          <p:cNvSpPr>
            <a:spLocks noGrp="1"/>
          </p:cNvSpPr>
          <p:nvPr>
            <p:ph type="title"/>
          </p:nvPr>
        </p:nvSpPr>
        <p:spPr/>
        <p:txBody>
          <a:bodyPr/>
          <a:lstStyle/>
          <a:p>
            <a:r>
              <a:rPr kumimoji="1" lang="ja-JP" altLang="en-US" dirty="0" smtClean="0"/>
              <a:t>フライホイールモジュール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14</a:t>
            </a:fld>
            <a:r>
              <a:rPr lang="en-US" altLang="ja-JP" dirty="0" smtClean="0"/>
              <a:t>/16</a:t>
            </a:r>
            <a:endParaRPr lang="ja-JP" altLang="en-US" dirty="0">
              <a:latin typeface="+mn-ea"/>
            </a:endParaRPr>
          </a:p>
        </p:txBody>
      </p:sp>
      <p:cxnSp>
        <p:nvCxnSpPr>
          <p:cNvPr id="12" name="直線矢印コネクタ 11"/>
          <p:cNvCxnSpPr/>
          <p:nvPr/>
        </p:nvCxnSpPr>
        <p:spPr>
          <a:xfrm flipH="1">
            <a:off x="6381750" y="2371725"/>
            <a:ext cx="373353" cy="685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538672" y="1994663"/>
            <a:ext cx="2015295"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固定用フランジ</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667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a:xfrm>
            <a:off x="800100" y="1512024"/>
            <a:ext cx="7886700" cy="3288575"/>
          </a:xfrm>
        </p:spPr>
        <p:txBody>
          <a:bodyPr>
            <a:normAutofit/>
          </a:bodyPr>
          <a:lstStyle/>
          <a:p>
            <a:pPr>
              <a:lnSpc>
                <a:spcPct val="150000"/>
              </a:lnSpc>
            </a:pPr>
            <a:r>
              <a:rPr lang="ja-JP" altLang="en-US" sz="3200" dirty="0" smtClean="0">
                <a:latin typeface="+mn-ea"/>
              </a:rPr>
              <a:t>負荷を変更でき、様々な状況の試験が可能</a:t>
            </a:r>
            <a:endParaRPr lang="en-US" altLang="ja-JP" sz="3200" dirty="0" smtClean="0">
              <a:latin typeface="+mn-ea"/>
            </a:endParaRPr>
          </a:p>
          <a:p>
            <a:pPr>
              <a:lnSpc>
                <a:spcPct val="150000"/>
              </a:lnSpc>
            </a:pPr>
            <a:r>
              <a:rPr lang="ja-JP" altLang="en-US" sz="3200" dirty="0" smtClean="0">
                <a:latin typeface="+mn-ea"/>
              </a:rPr>
              <a:t>モジュール化により、負荷の変更、点検が容易</a:t>
            </a:r>
            <a:endParaRPr lang="en-US" altLang="ja-JP" sz="3200" dirty="0">
              <a:latin typeface="+mn-ea"/>
            </a:endParaRPr>
          </a:p>
          <a:p>
            <a:endParaRPr lang="ja-JP" altLang="en-US" sz="2400" dirty="0"/>
          </a:p>
        </p:txBody>
      </p:sp>
      <p:sp>
        <p:nvSpPr>
          <p:cNvPr id="5" name="スライド番号プレースホルダー 4"/>
          <p:cNvSpPr>
            <a:spLocks noGrp="1"/>
          </p:cNvSpPr>
          <p:nvPr>
            <p:ph type="sldNum" sz="quarter" idx="12"/>
          </p:nvPr>
        </p:nvSpPr>
        <p:spPr/>
        <p:txBody>
          <a:bodyPr/>
          <a:lstStyle/>
          <a:p>
            <a:fld id="{D42A2663-1066-49C9-ACD7-9C4D7D4BD4E0}" type="slidenum">
              <a:rPr lang="ja-JP" altLang="en-US" smtClean="0"/>
              <a:pPr/>
              <a:t>15</a:t>
            </a:fld>
            <a:r>
              <a:rPr lang="en-US" altLang="ja-JP" dirty="0" smtClean="0"/>
              <a:t>/16</a:t>
            </a:r>
            <a:endParaRPr lang="ja-JP" altLang="en-US" dirty="0">
              <a:latin typeface="+mn-ea"/>
            </a:endParaRPr>
          </a:p>
        </p:txBody>
      </p:sp>
    </p:spTree>
    <p:extLst>
      <p:ext uri="{BB962C8B-B14F-4D97-AF65-F5344CB8AC3E}">
        <p14:creationId xmlns:p14="http://schemas.microsoft.com/office/powerpoint/2010/main" val="136831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a:t>
            </a:r>
            <a:r>
              <a:rPr lang="ja-JP" altLang="en-US" dirty="0" smtClean="0"/>
              <a:t>の課題</a:t>
            </a:r>
            <a:endParaRPr kumimoji="1" lang="ja-JP" altLang="en-US" dirty="0"/>
          </a:p>
        </p:txBody>
      </p:sp>
      <p:sp>
        <p:nvSpPr>
          <p:cNvPr id="3" name="コンテンツ プレースホルダー 2"/>
          <p:cNvSpPr>
            <a:spLocks noGrp="1"/>
          </p:cNvSpPr>
          <p:nvPr>
            <p:ph idx="1"/>
          </p:nvPr>
        </p:nvSpPr>
        <p:spPr>
          <a:xfrm>
            <a:off x="982133" y="1468192"/>
            <a:ext cx="7981122" cy="3309870"/>
          </a:xfrm>
        </p:spPr>
        <p:txBody>
          <a:bodyPr/>
          <a:lstStyle/>
          <a:p>
            <a:r>
              <a:rPr lang="ja-JP" altLang="en-US" sz="3600" dirty="0" smtClean="0"/>
              <a:t>実際</a:t>
            </a:r>
            <a:r>
              <a:rPr lang="ja-JP" altLang="en-US" sz="3600" dirty="0"/>
              <a:t>に製作し動作を確認する必要がある</a:t>
            </a:r>
          </a:p>
          <a:p>
            <a:endParaRPr kumimoji="1" lang="ja-JP" altLang="en-US" dirty="0"/>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16</a:t>
            </a:fld>
            <a:r>
              <a:rPr lang="en-US" altLang="ja-JP" dirty="0" smtClean="0"/>
              <a:t>/16</a:t>
            </a:r>
            <a:endParaRPr lang="ja-JP" altLang="en-US" dirty="0"/>
          </a:p>
        </p:txBody>
      </p:sp>
    </p:spTree>
    <p:extLst>
      <p:ext uri="{BB962C8B-B14F-4D97-AF65-F5344CB8AC3E}">
        <p14:creationId xmlns:p14="http://schemas.microsoft.com/office/powerpoint/2010/main" val="1963917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19" y="2955472"/>
            <a:ext cx="7704667" cy="866273"/>
          </a:xfrm>
        </p:spPr>
        <p:txBody>
          <a:bodyPr>
            <a:normAutofit fontScale="90000"/>
          </a:bodyPr>
          <a:lstStyle/>
          <a:p>
            <a:r>
              <a:rPr kumimoji="1" lang="ja-JP" altLang="en-US" dirty="0" smtClean="0"/>
              <a:t>ご清聴ありがとうございました</a:t>
            </a:r>
            <a:r>
              <a:rPr kumimoji="1" lang="en-US" altLang="ja-JP" dirty="0" smtClean="0"/>
              <a:t/>
            </a:r>
            <a:br>
              <a:rPr kumimoji="1" lang="en-US" altLang="ja-JP" dirty="0" smtClean="0"/>
            </a:br>
            <a:endParaRPr kumimoji="1" lang="ja-JP" altLang="en-US" dirty="0"/>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17</a:t>
            </a:fld>
            <a:endParaRPr lang="ja-JP" altLang="en-US" dirty="0"/>
          </a:p>
        </p:txBody>
      </p:sp>
    </p:spTree>
    <p:extLst>
      <p:ext uri="{BB962C8B-B14F-4D97-AF65-F5344CB8AC3E}">
        <p14:creationId xmlns:p14="http://schemas.microsoft.com/office/powerpoint/2010/main" val="245232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5400" dirty="0" smtClean="0"/>
              <a:t>競技内容</a:t>
            </a:r>
            <a:endParaRPr kumimoji="1" lang="ja-JP" altLang="en-US" sz="5400" dirty="0"/>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2</a:t>
            </a:fld>
            <a:r>
              <a:rPr lang="en-US" altLang="ja-JP" dirty="0" smtClean="0"/>
              <a:t>/16</a:t>
            </a:r>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8611" y="1963926"/>
            <a:ext cx="6451709" cy="3748352"/>
          </a:xfrm>
        </p:spPr>
      </p:pic>
    </p:spTree>
    <p:extLst>
      <p:ext uri="{BB962C8B-B14F-4D97-AF65-F5344CB8AC3E}">
        <p14:creationId xmlns:p14="http://schemas.microsoft.com/office/powerpoint/2010/main" val="1998444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5400" dirty="0"/>
              <a:t>今年の作戦</a:t>
            </a:r>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3</a:t>
            </a:fld>
            <a:r>
              <a:rPr lang="en-US" altLang="ja-JP" dirty="0" smtClean="0"/>
              <a:t>/16</a:t>
            </a:r>
            <a:endParaRPr lang="ja-JP" altLang="en-US" dirty="0"/>
          </a:p>
        </p:txBody>
      </p:sp>
      <p:pic>
        <p:nvPicPr>
          <p:cNvPr id="13" name="コンテンツ プレースホルダー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3829" y="1524666"/>
            <a:ext cx="4601273" cy="4626872"/>
          </a:xfrm>
        </p:spPr>
      </p:pic>
    </p:spTree>
    <p:extLst>
      <p:ext uri="{BB962C8B-B14F-4D97-AF65-F5344CB8AC3E}">
        <p14:creationId xmlns:p14="http://schemas.microsoft.com/office/powerpoint/2010/main" val="51846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82133" y="470080"/>
            <a:ext cx="7704667" cy="866273"/>
          </a:xfrm>
        </p:spPr>
        <p:txBody>
          <a:bodyPr>
            <a:normAutofit fontScale="90000"/>
          </a:bodyPr>
          <a:lstStyle/>
          <a:p>
            <a:r>
              <a:rPr lang="ja-JP" altLang="en-US" sz="5400" dirty="0" smtClean="0"/>
              <a:t>研究背景</a:t>
            </a:r>
            <a:endParaRPr kumimoji="1" lang="ja-JP" altLang="en-US" sz="5400" dirty="0"/>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4</a:t>
            </a:fld>
            <a:r>
              <a:rPr lang="en-US" altLang="ja-JP" dirty="0" smtClean="0"/>
              <a:t>/16</a:t>
            </a:r>
            <a:endParaRPr lang="ja-JP" altLang="en-US" dirty="0"/>
          </a:p>
        </p:txBody>
      </p:sp>
      <p:sp>
        <p:nvSpPr>
          <p:cNvPr id="8" name="テキスト ボックス 7"/>
          <p:cNvSpPr txBox="1"/>
          <p:nvPr/>
        </p:nvSpPr>
        <p:spPr>
          <a:xfrm>
            <a:off x="1181100" y="1581118"/>
            <a:ext cx="2378528"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今年のロボコン</a:t>
            </a:r>
          </a:p>
        </p:txBody>
      </p:sp>
      <p:sp>
        <p:nvSpPr>
          <p:cNvPr id="16" name="テキスト ボックス 15"/>
          <p:cNvSpPr txBox="1"/>
          <p:nvPr/>
        </p:nvSpPr>
        <p:spPr>
          <a:xfrm>
            <a:off x="1257643" y="3609135"/>
            <a:ext cx="3250458"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試験機を使用した場合</a:t>
            </a:r>
          </a:p>
        </p:txBody>
      </p:sp>
      <p:grpSp>
        <p:nvGrpSpPr>
          <p:cNvPr id="25" name="グループ化 24"/>
          <p:cNvGrpSpPr/>
          <p:nvPr/>
        </p:nvGrpSpPr>
        <p:grpSpPr>
          <a:xfrm>
            <a:off x="1697211" y="2113517"/>
            <a:ext cx="4729352" cy="918873"/>
            <a:chOff x="963112" y="2113517"/>
            <a:chExt cx="4729352" cy="918873"/>
          </a:xfrm>
        </p:grpSpPr>
        <p:sp>
          <p:nvSpPr>
            <p:cNvPr id="20" name="下矢印 19"/>
            <p:cNvSpPr/>
            <p:nvPr/>
          </p:nvSpPr>
          <p:spPr>
            <a:xfrm rot="16200000">
              <a:off x="3184970" y="524897"/>
              <a:ext cx="918873" cy="4096114"/>
            </a:xfrm>
            <a:prstGeom prst="downArrow">
              <a:avLst>
                <a:gd name="adj1" fmla="val 50000"/>
                <a:gd name="adj2" fmla="val 5131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877047" y="2176932"/>
              <a:ext cx="1935048"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制御回路</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取り付け</a:t>
              </a:r>
              <a:endParaRPr lang="ja-JP" altLang="en-US" sz="2400" dirty="0">
                <a:latin typeface="Meiryo UI" panose="020B0604030504040204" pitchFamily="50" charset="-128"/>
                <a:ea typeface="Meiryo UI" panose="020B0604030504040204" pitchFamily="50" charset="-128"/>
              </a:endParaRPr>
            </a:p>
          </p:txBody>
        </p:sp>
        <p:sp>
          <p:nvSpPr>
            <p:cNvPr id="5" name="角丸四角形 4"/>
            <p:cNvSpPr/>
            <p:nvPr/>
          </p:nvSpPr>
          <p:spPr>
            <a:xfrm>
              <a:off x="963112" y="2176932"/>
              <a:ext cx="1735132"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ロボット製作</a:t>
              </a:r>
              <a:endParaRPr lang="ja-JP" altLang="en-US" sz="2400" dirty="0">
                <a:latin typeface="Meiryo UI" panose="020B0604030504040204" pitchFamily="50" charset="-128"/>
                <a:ea typeface="Meiryo UI" panose="020B0604030504040204" pitchFamily="50" charset="-128"/>
              </a:endParaRPr>
            </a:p>
          </p:txBody>
        </p:sp>
      </p:grpSp>
      <p:sp>
        <p:nvSpPr>
          <p:cNvPr id="22" name="角丸四角形 21"/>
          <p:cNvSpPr/>
          <p:nvPr/>
        </p:nvSpPr>
        <p:spPr>
          <a:xfrm>
            <a:off x="6443494" y="2172746"/>
            <a:ext cx="1735132"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動作試験</a:t>
            </a:r>
            <a:endParaRPr lang="ja-JP" altLang="en-US" sz="2400" dirty="0">
              <a:latin typeface="Meiryo UI" panose="020B0604030504040204" pitchFamily="50" charset="-128"/>
              <a:ea typeface="Meiryo UI" panose="020B0604030504040204" pitchFamily="50" charset="-128"/>
            </a:endParaRPr>
          </a:p>
        </p:txBody>
      </p:sp>
      <p:sp>
        <p:nvSpPr>
          <p:cNvPr id="23" name="右矢印 22"/>
          <p:cNvSpPr/>
          <p:nvPr/>
        </p:nvSpPr>
        <p:spPr>
          <a:xfrm>
            <a:off x="2485622" y="4352919"/>
            <a:ext cx="3117179" cy="14113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p:cNvSpPr/>
          <p:nvPr/>
        </p:nvSpPr>
        <p:spPr>
          <a:xfrm>
            <a:off x="2378834" y="5172450"/>
            <a:ext cx="1741451"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モータ試験</a:t>
            </a:r>
            <a:endParaRPr lang="ja-JP" altLang="en-US" sz="2400" dirty="0">
              <a:latin typeface="Meiryo UI" panose="020B0604030504040204" pitchFamily="50" charset="-128"/>
              <a:ea typeface="Meiryo UI" panose="020B0604030504040204" pitchFamily="50" charset="-128"/>
            </a:endParaRPr>
          </a:p>
        </p:txBody>
      </p:sp>
      <p:sp>
        <p:nvSpPr>
          <p:cNvPr id="13" name="角丸四角形 12"/>
          <p:cNvSpPr/>
          <p:nvPr/>
        </p:nvSpPr>
        <p:spPr>
          <a:xfrm>
            <a:off x="2378834" y="4152664"/>
            <a:ext cx="1735132"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ロボット製作</a:t>
            </a:r>
            <a:endParaRPr lang="ja-JP" altLang="en-US" sz="2400" dirty="0">
              <a:latin typeface="Meiryo UI" panose="020B0604030504040204" pitchFamily="50" charset="-128"/>
              <a:ea typeface="Meiryo UI" panose="020B0604030504040204" pitchFamily="50" charset="-128"/>
            </a:endParaRPr>
          </a:p>
        </p:txBody>
      </p:sp>
      <p:sp>
        <p:nvSpPr>
          <p:cNvPr id="24" name="角丸四角形 23"/>
          <p:cNvSpPr/>
          <p:nvPr/>
        </p:nvSpPr>
        <p:spPr>
          <a:xfrm>
            <a:off x="5611275" y="4660834"/>
            <a:ext cx="1741451" cy="79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rPr>
              <a:t>動作試験</a:t>
            </a: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7503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右矢印 15"/>
          <p:cNvSpPr/>
          <p:nvPr/>
        </p:nvSpPr>
        <p:spPr>
          <a:xfrm rot="5400000">
            <a:off x="1270012" y="3497887"/>
            <a:ext cx="812629" cy="1316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5</a:t>
            </a:fld>
            <a:r>
              <a:rPr lang="en-US" altLang="ja-JP" dirty="0" smtClean="0"/>
              <a:t>/16</a:t>
            </a:r>
            <a:endParaRPr lang="ja-JP" altLang="en-US" dirty="0"/>
          </a:p>
        </p:txBody>
      </p:sp>
      <p:sp>
        <p:nvSpPr>
          <p:cNvPr id="8" name="テキスト ボックス 7"/>
          <p:cNvSpPr txBox="1"/>
          <p:nvPr/>
        </p:nvSpPr>
        <p:spPr>
          <a:xfrm>
            <a:off x="3495815" y="2142907"/>
            <a:ext cx="2529860" cy="584775"/>
          </a:xfrm>
          <a:prstGeom prst="rect">
            <a:avLst/>
          </a:prstGeom>
          <a:noFill/>
        </p:spPr>
        <p:txBody>
          <a:bodyPr wrap="none" rtlCol="0">
            <a:spAutoFit/>
          </a:bodyPr>
          <a:lstStyle/>
          <a:p>
            <a:r>
              <a:rPr kumimoji="1" lang="ja-JP" altLang="en-US" sz="3200" dirty="0" smtClean="0">
                <a:latin typeface="Meiryo UI" panose="020B0604030504040204" pitchFamily="50" charset="-128"/>
                <a:ea typeface="Meiryo UI" panose="020B0604030504040204" pitchFamily="50" charset="-128"/>
              </a:rPr>
              <a:t>慣性モーメント</a:t>
            </a:r>
            <a:endParaRPr kumimoji="1" lang="ja-JP" altLang="en-US" sz="320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068739" y="5259478"/>
            <a:ext cx="1093569" cy="584775"/>
          </a:xfrm>
          <a:prstGeom prst="rect">
            <a:avLst/>
          </a:prstGeom>
          <a:noFill/>
        </p:spPr>
        <p:txBody>
          <a:bodyPr wrap="none" rtlCol="0">
            <a:spAutoFit/>
          </a:bodyPr>
          <a:lstStyle/>
          <a:p>
            <a:r>
              <a:rPr lang="ja-JP" altLang="en-US" sz="3200" dirty="0">
                <a:latin typeface="Meiryo UI" panose="020B0604030504040204" pitchFamily="50" charset="-128"/>
                <a:ea typeface="Meiryo UI" panose="020B0604030504040204" pitchFamily="50" charset="-128"/>
              </a:rPr>
              <a:t>トルク</a:t>
            </a:r>
            <a:endParaRPr kumimoji="1" lang="ja-JP" altLang="en-US" sz="32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484632" y="4156245"/>
            <a:ext cx="1415772" cy="584775"/>
          </a:xfrm>
          <a:prstGeom prst="rect">
            <a:avLst/>
          </a:prstGeom>
          <a:noFill/>
        </p:spPr>
        <p:txBody>
          <a:bodyPr wrap="none" rtlCol="0">
            <a:spAutoFit/>
          </a:bodyPr>
          <a:lstStyle/>
          <a:p>
            <a:r>
              <a:rPr kumimoji="1" lang="ja-JP" altLang="en-US" sz="3200" dirty="0" smtClean="0">
                <a:latin typeface="Meiryo UI" panose="020B0604030504040204" pitchFamily="50" charset="-128"/>
                <a:ea typeface="Meiryo UI" panose="020B0604030504040204" pitchFamily="50" charset="-128"/>
              </a:rPr>
              <a:t>摩擦力</a:t>
            </a:r>
            <a:endParaRPr kumimoji="1" lang="ja-JP" altLang="en-US" sz="3200"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3667894" y="3131839"/>
            <a:ext cx="1005403" cy="584775"/>
          </a:xfrm>
          <a:prstGeom prst="rect">
            <a:avLst/>
          </a:prstGeom>
          <a:noFill/>
        </p:spPr>
        <p:txBody>
          <a:bodyPr wrap="none" rtlCol="0">
            <a:spAutoFit/>
          </a:bodyPr>
          <a:lstStyle/>
          <a:p>
            <a:r>
              <a:rPr lang="ja-JP" altLang="en-US" sz="3200" dirty="0">
                <a:latin typeface="Meiryo UI" panose="020B0604030504040204" pitchFamily="50" charset="-128"/>
                <a:ea typeface="Meiryo UI" panose="020B0604030504040204" pitchFamily="50" charset="-128"/>
              </a:rPr>
              <a:t>抵抗</a:t>
            </a:r>
            <a:endParaRPr kumimoji="1" lang="ja-JP" altLang="en-US" sz="3200" dirty="0">
              <a:latin typeface="Meiryo UI" panose="020B0604030504040204" pitchFamily="50" charset="-128"/>
              <a:ea typeface="Meiryo UI" panose="020B0604030504040204" pitchFamily="50" charset="-128"/>
            </a:endParaRPr>
          </a:p>
        </p:txBody>
      </p:sp>
      <p:grpSp>
        <p:nvGrpSpPr>
          <p:cNvPr id="3" name="グループ化 2"/>
          <p:cNvGrpSpPr/>
          <p:nvPr/>
        </p:nvGrpSpPr>
        <p:grpSpPr>
          <a:xfrm>
            <a:off x="4844713" y="2772456"/>
            <a:ext cx="4058924" cy="2569791"/>
            <a:chOff x="2053814" y="2640783"/>
            <a:chExt cx="4058924" cy="2569791"/>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6056" t="22911" r="2300" b="21878"/>
            <a:stretch/>
          </p:blipFill>
          <p:spPr>
            <a:xfrm>
              <a:off x="3049167" y="2640783"/>
              <a:ext cx="3063571" cy="1845676"/>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601014">
              <a:off x="2053814" y="2722811"/>
              <a:ext cx="2487763" cy="2487763"/>
            </a:xfrm>
            <a:prstGeom prst="rect">
              <a:avLst/>
            </a:prstGeom>
          </p:spPr>
        </p:pic>
      </p:grpSp>
      <p:grpSp>
        <p:nvGrpSpPr>
          <p:cNvPr id="5" name="グループ化 4"/>
          <p:cNvGrpSpPr/>
          <p:nvPr/>
        </p:nvGrpSpPr>
        <p:grpSpPr>
          <a:xfrm>
            <a:off x="520900" y="1107017"/>
            <a:ext cx="2312449" cy="2917815"/>
            <a:chOff x="490075" y="728649"/>
            <a:chExt cx="2602664" cy="3227099"/>
          </a:xfrm>
        </p:grpSpPr>
        <p:pic>
          <p:nvPicPr>
            <p:cNvPr id="13" name="図 12"/>
            <p:cNvPicPr>
              <a:picLocks noChangeAspect="1"/>
            </p:cNvPicPr>
            <p:nvPr/>
          </p:nvPicPr>
          <p:blipFill rotWithShape="1">
            <a:blip r:embed="rId5" cstate="print">
              <a:extLst>
                <a:ext uri="{28A0092B-C50C-407E-A947-70E740481C1C}">
                  <a14:useLocalDpi xmlns:a14="http://schemas.microsoft.com/office/drawing/2010/main" val="0"/>
                </a:ext>
              </a:extLst>
            </a:blip>
            <a:srcRect l="27888" r="26197"/>
            <a:stretch/>
          </p:blipFill>
          <p:spPr>
            <a:xfrm>
              <a:off x="490075" y="728649"/>
              <a:ext cx="2602664" cy="3188462"/>
            </a:xfrm>
            <a:prstGeom prst="rect">
              <a:avLst/>
            </a:prstGeom>
          </p:spPr>
        </p:pic>
        <p:sp>
          <p:nvSpPr>
            <p:cNvPr id="14" name="楕円 5"/>
            <p:cNvSpPr/>
            <p:nvPr/>
          </p:nvSpPr>
          <p:spPr>
            <a:xfrm>
              <a:off x="1858445" y="3383699"/>
              <a:ext cx="707300" cy="5720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17" name="図 16"/>
          <p:cNvPicPr>
            <a:picLocks noChangeAspect="1"/>
          </p:cNvPicPr>
          <p:nvPr/>
        </p:nvPicPr>
        <p:blipFill rotWithShape="1">
          <a:blip r:embed="rId6" cstate="print">
            <a:extLst>
              <a:ext uri="{28A0092B-C50C-407E-A947-70E740481C1C}">
                <a14:useLocalDpi xmlns:a14="http://schemas.microsoft.com/office/drawing/2010/main" val="0"/>
              </a:ext>
            </a:extLst>
          </a:blip>
          <a:srcRect l="1268" t="2863" r="15211" b="15509"/>
          <a:stretch/>
        </p:blipFill>
        <p:spPr>
          <a:xfrm>
            <a:off x="350341" y="4601803"/>
            <a:ext cx="2642060" cy="1452464"/>
          </a:xfrm>
          <a:prstGeom prst="rect">
            <a:avLst/>
          </a:prstGeom>
        </p:spPr>
      </p:pic>
    </p:spTree>
    <p:extLst>
      <p:ext uri="{BB962C8B-B14F-4D97-AF65-F5344CB8AC3E}">
        <p14:creationId xmlns:p14="http://schemas.microsoft.com/office/powerpoint/2010/main" val="2979057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図 89"/>
          <p:cNvPicPr>
            <a:picLocks noChangeAspect="1"/>
          </p:cNvPicPr>
          <p:nvPr/>
        </p:nvPicPr>
        <p:blipFill rotWithShape="1">
          <a:blip r:embed="rId3">
            <a:extLst>
              <a:ext uri="{28A0092B-C50C-407E-A947-70E740481C1C}">
                <a14:useLocalDpi xmlns:a14="http://schemas.microsoft.com/office/drawing/2010/main" val="0"/>
              </a:ext>
            </a:extLst>
          </a:blip>
          <a:srcRect l="4692" t="7914" r="3917" b="3701"/>
          <a:stretch/>
        </p:blipFill>
        <p:spPr>
          <a:xfrm>
            <a:off x="1651613" y="1817640"/>
            <a:ext cx="6092645" cy="4043045"/>
          </a:xfrm>
          <a:prstGeom prst="rect">
            <a:avLst/>
          </a:prstGeom>
        </p:spPr>
      </p:pic>
      <p:grpSp>
        <p:nvGrpSpPr>
          <p:cNvPr id="3" name="グループ化 2"/>
          <p:cNvGrpSpPr/>
          <p:nvPr/>
        </p:nvGrpSpPr>
        <p:grpSpPr>
          <a:xfrm>
            <a:off x="555710" y="1739413"/>
            <a:ext cx="8346853" cy="4460835"/>
            <a:chOff x="757824" y="1753793"/>
            <a:chExt cx="8346853" cy="4460835"/>
          </a:xfrm>
        </p:grpSpPr>
        <p:cxnSp>
          <p:nvCxnSpPr>
            <p:cNvPr id="41" name="直線矢印コネクタ 40"/>
            <p:cNvCxnSpPr/>
            <p:nvPr/>
          </p:nvCxnSpPr>
          <p:spPr>
            <a:xfrm flipV="1">
              <a:off x="4483882" y="4817789"/>
              <a:ext cx="865994" cy="6456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42" idx="2"/>
            </p:cNvCxnSpPr>
            <p:nvPr/>
          </p:nvCxnSpPr>
          <p:spPr>
            <a:xfrm flipV="1">
              <a:off x="2805550" y="3748737"/>
              <a:ext cx="1392397" cy="8980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endCxn id="50" idx="2"/>
            </p:cNvCxnSpPr>
            <p:nvPr/>
          </p:nvCxnSpPr>
          <p:spPr>
            <a:xfrm flipV="1">
              <a:off x="1795662" y="3159383"/>
              <a:ext cx="1444476" cy="427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endCxn id="29" idx="2"/>
            </p:cNvCxnSpPr>
            <p:nvPr/>
          </p:nvCxnSpPr>
          <p:spPr>
            <a:xfrm flipH="1">
              <a:off x="5795419" y="2193886"/>
              <a:ext cx="506279" cy="11132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65" idx="1"/>
            </p:cNvCxnSpPr>
            <p:nvPr/>
          </p:nvCxnSpPr>
          <p:spPr>
            <a:xfrm flipH="1">
              <a:off x="6632282" y="3199865"/>
              <a:ext cx="448315" cy="5418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695696" y="4723651"/>
              <a:ext cx="1779091" cy="707886"/>
            </a:xfrm>
            <a:prstGeom prst="rect">
              <a:avLst/>
            </a:prstGeom>
            <a:noFill/>
          </p:spPr>
          <p:txBody>
            <a:bodyPr wrap="square" rtlCol="0">
              <a:spAutoFit/>
            </a:bodyPr>
            <a:lstStyle/>
            <a:p>
              <a:pPr algn="ctr"/>
              <a:r>
                <a:rPr lang="ja-JP" altLang="en-US" sz="2000" b="1" dirty="0"/>
                <a:t>ブレーキ</a:t>
              </a:r>
              <a:endParaRPr lang="en-US" altLang="ja-JP" sz="2000" b="1" dirty="0"/>
            </a:p>
            <a:p>
              <a:pPr algn="ctr"/>
              <a:r>
                <a:rPr lang="ja-JP" altLang="en-US" sz="2000" b="1" dirty="0"/>
                <a:t>モジュール</a:t>
              </a:r>
            </a:p>
          </p:txBody>
        </p:sp>
        <p:sp>
          <p:nvSpPr>
            <p:cNvPr id="63" name="テキスト ボックス 62"/>
            <p:cNvSpPr txBox="1"/>
            <p:nvPr/>
          </p:nvSpPr>
          <p:spPr>
            <a:xfrm>
              <a:off x="5262392" y="1753793"/>
              <a:ext cx="2765501" cy="400110"/>
            </a:xfrm>
            <a:prstGeom prst="rect">
              <a:avLst/>
            </a:prstGeom>
            <a:noFill/>
          </p:spPr>
          <p:txBody>
            <a:bodyPr wrap="none" rtlCol="0">
              <a:spAutoFit/>
            </a:bodyPr>
            <a:lstStyle/>
            <a:p>
              <a:r>
                <a:rPr lang="ja-JP" altLang="en-US" sz="2000" b="1" dirty="0"/>
                <a:t>トルク計測モジュール</a:t>
              </a:r>
            </a:p>
          </p:txBody>
        </p:sp>
        <p:sp>
          <p:nvSpPr>
            <p:cNvPr id="65" name="テキスト ボックス 64"/>
            <p:cNvSpPr txBox="1"/>
            <p:nvPr/>
          </p:nvSpPr>
          <p:spPr>
            <a:xfrm>
              <a:off x="7080597" y="2845922"/>
              <a:ext cx="2024080" cy="707886"/>
            </a:xfrm>
            <a:prstGeom prst="rect">
              <a:avLst/>
            </a:prstGeom>
            <a:noFill/>
          </p:spPr>
          <p:txBody>
            <a:bodyPr wrap="none" rtlCol="0">
              <a:spAutoFit/>
            </a:bodyPr>
            <a:lstStyle/>
            <a:p>
              <a:r>
                <a:rPr lang="ja-JP" altLang="en-US" sz="2000" b="1" dirty="0"/>
                <a:t>モータマウント</a:t>
              </a:r>
              <a:endParaRPr lang="en-US" altLang="ja-JP" sz="2000" b="1" dirty="0"/>
            </a:p>
            <a:p>
              <a:pPr algn="ctr"/>
              <a:r>
                <a:rPr lang="ja-JP" altLang="en-US" sz="2000" b="1" dirty="0"/>
                <a:t>モジュール</a:t>
              </a:r>
            </a:p>
          </p:txBody>
        </p:sp>
        <p:sp>
          <p:nvSpPr>
            <p:cNvPr id="67" name="テキスト ボックス 66"/>
            <p:cNvSpPr txBox="1"/>
            <p:nvPr/>
          </p:nvSpPr>
          <p:spPr>
            <a:xfrm>
              <a:off x="757824" y="3608836"/>
              <a:ext cx="2024080" cy="707886"/>
            </a:xfrm>
            <a:prstGeom prst="rect">
              <a:avLst/>
            </a:prstGeom>
            <a:noFill/>
          </p:spPr>
          <p:txBody>
            <a:bodyPr wrap="none" rtlCol="0">
              <a:spAutoFit/>
            </a:bodyPr>
            <a:lstStyle/>
            <a:p>
              <a:r>
                <a:rPr lang="ja-JP" altLang="en-US" sz="2000" b="1" dirty="0"/>
                <a:t>フライホイール</a:t>
              </a:r>
              <a:endParaRPr lang="en-US" altLang="ja-JP" sz="2000" b="1" dirty="0"/>
            </a:p>
            <a:p>
              <a:pPr algn="ctr"/>
              <a:r>
                <a:rPr lang="ja-JP" altLang="en-US" sz="2000" b="1" dirty="0"/>
                <a:t>モジュール</a:t>
              </a:r>
            </a:p>
          </p:txBody>
        </p:sp>
        <p:sp>
          <p:nvSpPr>
            <p:cNvPr id="87" name="テキスト ボックス 86"/>
            <p:cNvSpPr txBox="1"/>
            <p:nvPr/>
          </p:nvSpPr>
          <p:spPr>
            <a:xfrm>
              <a:off x="3742979" y="5506742"/>
              <a:ext cx="1475084" cy="707886"/>
            </a:xfrm>
            <a:prstGeom prst="rect">
              <a:avLst/>
            </a:prstGeom>
            <a:noFill/>
          </p:spPr>
          <p:txBody>
            <a:bodyPr wrap="none" rtlCol="0">
              <a:spAutoFit/>
            </a:bodyPr>
            <a:lstStyle/>
            <a:p>
              <a:r>
                <a:rPr lang="ja-JP" altLang="en-US" sz="2000" b="1" dirty="0"/>
                <a:t>操作パネル</a:t>
              </a:r>
              <a:endParaRPr lang="en-US" altLang="ja-JP" sz="2000" b="1" dirty="0"/>
            </a:p>
            <a:p>
              <a:r>
                <a:rPr lang="ja-JP" altLang="en-US" sz="2000" b="1" dirty="0"/>
                <a:t>モジュール</a:t>
              </a:r>
            </a:p>
          </p:txBody>
        </p:sp>
      </p:grpSp>
      <p:sp>
        <p:nvSpPr>
          <p:cNvPr id="2" name="タイトル 1"/>
          <p:cNvSpPr>
            <a:spLocks noGrp="1"/>
          </p:cNvSpPr>
          <p:nvPr>
            <p:ph type="title"/>
          </p:nvPr>
        </p:nvSpPr>
        <p:spPr>
          <a:xfrm>
            <a:off x="1113234" y="478695"/>
            <a:ext cx="7514035" cy="920216"/>
          </a:xfrm>
        </p:spPr>
        <p:txBody>
          <a:bodyPr>
            <a:normAutofit/>
          </a:bodyPr>
          <a:lstStyle/>
          <a:p>
            <a:r>
              <a:rPr kumimoji="1" lang="ja-JP" altLang="en-US" sz="5400" dirty="0" smtClean="0"/>
              <a:t>全体のイメージ図</a:t>
            </a:r>
            <a:endParaRPr kumimoji="1" lang="ja-JP" altLang="en-US" sz="5400"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6</a:t>
            </a:fld>
            <a:r>
              <a:rPr lang="en-US" altLang="ja-JP" dirty="0" smtClean="0"/>
              <a:t>/16</a:t>
            </a:r>
            <a:endParaRPr lang="ja-JP" altLang="en-US" dirty="0">
              <a:latin typeface="+mn-ea"/>
            </a:endParaRPr>
          </a:p>
        </p:txBody>
      </p:sp>
      <p:sp>
        <p:nvSpPr>
          <p:cNvPr id="29" name="右大かっこ 28"/>
          <p:cNvSpPr/>
          <p:nvPr/>
        </p:nvSpPr>
        <p:spPr>
          <a:xfrm rot="18117181">
            <a:off x="5548287" y="2645668"/>
            <a:ext cx="58877" cy="1344095"/>
          </a:xfrm>
          <a:prstGeom prst="rightBracket">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矢印コネクタ 30"/>
          <p:cNvCxnSpPr/>
          <p:nvPr/>
        </p:nvCxnSpPr>
        <p:spPr>
          <a:xfrm flipH="1" flipV="1">
            <a:off x="6680081" y="4145385"/>
            <a:ext cx="969074" cy="860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7649155" y="4007559"/>
            <a:ext cx="881973"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モータ</a:t>
            </a:r>
            <a:endParaRPr kumimoji="1" lang="ja-JP" altLang="en-US" sz="2400" dirty="0">
              <a:latin typeface="Meiryo UI" panose="020B0604030504040204" pitchFamily="50" charset="-128"/>
              <a:ea typeface="Meiryo UI" panose="020B0604030504040204" pitchFamily="50" charset="-128"/>
            </a:endParaRPr>
          </a:p>
        </p:txBody>
      </p:sp>
      <p:sp>
        <p:nvSpPr>
          <p:cNvPr id="42" name="右大かっこ 41"/>
          <p:cNvSpPr/>
          <p:nvPr/>
        </p:nvSpPr>
        <p:spPr>
          <a:xfrm rot="7216149">
            <a:off x="3969539" y="3341582"/>
            <a:ext cx="106039" cy="693969"/>
          </a:xfrm>
          <a:prstGeom prst="righ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右大かっこ 49"/>
          <p:cNvSpPr/>
          <p:nvPr/>
        </p:nvSpPr>
        <p:spPr>
          <a:xfrm rot="7274121">
            <a:off x="3004185" y="2418194"/>
            <a:ext cx="140571" cy="1333424"/>
          </a:xfrm>
          <a:prstGeom prst="righ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38269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11932" r="16174"/>
          <a:stretch/>
        </p:blipFill>
        <p:spPr>
          <a:xfrm>
            <a:off x="1551496" y="1715642"/>
            <a:ext cx="6200774" cy="4196519"/>
          </a:xfrm>
          <a:prstGeom prst="rect">
            <a:avLst/>
          </a:prstGeom>
        </p:spPr>
      </p:pic>
      <p:sp>
        <p:nvSpPr>
          <p:cNvPr id="2" name="タイトル 1"/>
          <p:cNvSpPr>
            <a:spLocks noGrp="1"/>
          </p:cNvSpPr>
          <p:nvPr>
            <p:ph type="title"/>
          </p:nvPr>
        </p:nvSpPr>
        <p:spPr>
          <a:xfrm>
            <a:off x="1113234" y="482756"/>
            <a:ext cx="7514035" cy="920216"/>
          </a:xfrm>
        </p:spPr>
        <p:txBody>
          <a:bodyPr/>
          <a:lstStyle/>
          <a:p>
            <a:r>
              <a:rPr lang="ja-JP" altLang="en-US" dirty="0" smtClean="0"/>
              <a:t>モータマウントモジュール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7</a:t>
            </a:fld>
            <a:r>
              <a:rPr lang="en-US" altLang="ja-JP" dirty="0" smtClean="0"/>
              <a:t>/16</a:t>
            </a:r>
            <a:endParaRPr lang="ja-JP" altLang="en-US" dirty="0">
              <a:latin typeface="+mn-ea"/>
            </a:endParaRPr>
          </a:p>
        </p:txBody>
      </p:sp>
    </p:spTree>
    <p:extLst>
      <p:ext uri="{BB962C8B-B14F-4D97-AF65-F5344CB8AC3E}">
        <p14:creationId xmlns:p14="http://schemas.microsoft.com/office/powerpoint/2010/main" val="25123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モータマウントモジュール</a:t>
            </a:r>
            <a:endParaRPr kumimoji="1" lang="ja-JP" altLang="en-US" dirty="0"/>
          </a:p>
        </p:txBody>
      </p:sp>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4665" y="2361601"/>
            <a:ext cx="2005607" cy="2200809"/>
          </a:xfrm>
        </p:spPr>
      </p:pic>
      <p:sp>
        <p:nvSpPr>
          <p:cNvPr id="4" name="スライド番号プレースホルダー 3"/>
          <p:cNvSpPr>
            <a:spLocks noGrp="1"/>
          </p:cNvSpPr>
          <p:nvPr>
            <p:ph type="sldNum" sz="quarter" idx="12"/>
          </p:nvPr>
        </p:nvSpPr>
        <p:spPr/>
        <p:txBody>
          <a:bodyPr/>
          <a:lstStyle/>
          <a:p>
            <a:fld id="{D42A2663-1066-49C9-ACD7-9C4D7D4BD4E0}" type="slidenum">
              <a:rPr lang="ja-JP" altLang="en-US" smtClean="0"/>
              <a:pPr/>
              <a:t>8</a:t>
            </a:fld>
            <a:r>
              <a:rPr lang="en-US" altLang="ja-JP" dirty="0" smtClean="0"/>
              <a:t>/16</a:t>
            </a:r>
            <a:endParaRPr lang="ja-JP" altLang="en-US"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9687" y="2264571"/>
            <a:ext cx="2073592" cy="2297446"/>
          </a:xfrm>
          <a:prstGeom prst="rect">
            <a:avLst/>
          </a:prstGeom>
        </p:spPr>
      </p:pic>
      <p:sp>
        <p:nvSpPr>
          <p:cNvPr id="10" name="右矢印 9"/>
          <p:cNvSpPr/>
          <p:nvPr/>
        </p:nvSpPr>
        <p:spPr>
          <a:xfrm rot="10800000">
            <a:off x="4953280" y="2957469"/>
            <a:ext cx="1010003" cy="1264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p:cNvSpPr txBox="1"/>
          <p:nvPr/>
        </p:nvSpPr>
        <p:spPr>
          <a:xfrm>
            <a:off x="1461849" y="4708011"/>
            <a:ext cx="891540" cy="415498"/>
          </a:xfrm>
          <a:prstGeom prst="rect">
            <a:avLst/>
          </a:prstGeom>
          <a:noFill/>
        </p:spPr>
        <p:txBody>
          <a:bodyPr wrap="square" rtlCol="0">
            <a:spAutoFit/>
          </a:bodyPr>
          <a:lstStyle/>
          <a:p>
            <a:r>
              <a:rPr lang="en-US" altLang="ja-JP" sz="2100" dirty="0">
                <a:latin typeface="Meiryo UI" panose="020B0604030504040204" pitchFamily="50" charset="-128"/>
                <a:ea typeface="Meiryo UI" panose="020B0604030504040204" pitchFamily="50" charset="-128"/>
              </a:rPr>
              <a:t>4</a:t>
            </a:r>
            <a:r>
              <a:rPr lang="ja-JP" altLang="en-US" sz="2100" dirty="0">
                <a:latin typeface="Meiryo UI" panose="020B0604030504040204" pitchFamily="50" charset="-128"/>
                <a:ea typeface="Meiryo UI" panose="020B0604030504040204" pitchFamily="50" charset="-128"/>
              </a:rPr>
              <a:t>つ穴</a:t>
            </a:r>
          </a:p>
        </p:txBody>
      </p:sp>
      <p:sp>
        <p:nvSpPr>
          <p:cNvPr id="12" name="テキスト ボックス 11"/>
          <p:cNvSpPr txBox="1"/>
          <p:nvPr/>
        </p:nvSpPr>
        <p:spPr>
          <a:xfrm>
            <a:off x="3529422" y="4708011"/>
            <a:ext cx="918034" cy="415498"/>
          </a:xfrm>
          <a:prstGeom prst="rect">
            <a:avLst/>
          </a:prstGeom>
          <a:noFill/>
        </p:spPr>
        <p:txBody>
          <a:bodyPr wrap="square" rtlCol="0">
            <a:spAutoFit/>
          </a:bodyPr>
          <a:lstStyle/>
          <a:p>
            <a:r>
              <a:rPr lang="en-US" altLang="ja-JP" sz="2100" dirty="0" smtClean="0">
                <a:latin typeface="Meiryo UI" panose="020B0604030504040204" pitchFamily="50" charset="-128"/>
                <a:ea typeface="Meiryo UI" panose="020B0604030504040204" pitchFamily="50" charset="-128"/>
              </a:rPr>
              <a:t>6</a:t>
            </a:r>
            <a:r>
              <a:rPr lang="ja-JP" altLang="en-US" sz="2100" dirty="0" smtClean="0">
                <a:latin typeface="Meiryo UI" panose="020B0604030504040204" pitchFamily="50" charset="-128"/>
                <a:ea typeface="Meiryo UI" panose="020B0604030504040204" pitchFamily="50" charset="-128"/>
              </a:rPr>
              <a:t>つ穴</a:t>
            </a:r>
            <a:endParaRPr lang="ja-JP" altLang="en-US" sz="2100" dirty="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rotWithShape="1">
          <a:blip r:embed="rId5">
            <a:extLst>
              <a:ext uri="{28A0092B-C50C-407E-A947-70E740481C1C}">
                <a14:useLocalDpi xmlns:a14="http://schemas.microsoft.com/office/drawing/2010/main" val="0"/>
              </a:ext>
            </a:extLst>
          </a:blip>
          <a:srcRect l="13727" t="9588" r="8123" b="16860"/>
          <a:stretch/>
        </p:blipFill>
        <p:spPr>
          <a:xfrm>
            <a:off x="6220495" y="4312882"/>
            <a:ext cx="1960809" cy="1845467"/>
          </a:xfrm>
          <a:prstGeom prst="rect">
            <a:avLst/>
          </a:prstGeom>
        </p:spPr>
      </p:pic>
      <p:pic>
        <p:nvPicPr>
          <p:cNvPr id="6" name="図 5"/>
          <p:cNvPicPr>
            <a:picLocks noChangeAspect="1"/>
          </p:cNvPicPr>
          <p:nvPr/>
        </p:nvPicPr>
        <p:blipFill rotWithShape="1">
          <a:blip r:embed="rId6" cstate="print">
            <a:extLst>
              <a:ext uri="{28A0092B-C50C-407E-A947-70E740481C1C}">
                <a14:useLocalDpi xmlns:a14="http://schemas.microsoft.com/office/drawing/2010/main" val="0"/>
              </a:ext>
            </a:extLst>
          </a:blip>
          <a:srcRect l="5583" t="21597" b="20704"/>
          <a:stretch/>
        </p:blipFill>
        <p:spPr>
          <a:xfrm>
            <a:off x="6087210" y="1415605"/>
            <a:ext cx="2227380" cy="1361188"/>
          </a:xfrm>
          <a:prstGeom prst="rect">
            <a:avLst/>
          </a:prstGeom>
        </p:spPr>
      </p:pic>
      <p:cxnSp>
        <p:nvCxnSpPr>
          <p:cNvPr id="9" name="直線コネクタ 8"/>
          <p:cNvCxnSpPr/>
          <p:nvPr/>
        </p:nvCxnSpPr>
        <p:spPr>
          <a:xfrm flipH="1">
            <a:off x="1392072" y="3050275"/>
            <a:ext cx="245659" cy="1705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1392072" y="4026090"/>
            <a:ext cx="220399" cy="129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1479185" y="3135573"/>
            <a:ext cx="23086" cy="958755"/>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1637731" y="2784143"/>
            <a:ext cx="0" cy="2661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2613546" y="2264571"/>
            <a:ext cx="0" cy="205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637731" y="2361601"/>
            <a:ext cx="962168" cy="55560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3841845" y="2659877"/>
            <a:ext cx="0" cy="318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4858097" y="2129051"/>
            <a:ext cx="0" cy="2579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a:off x="3838722" y="2258017"/>
            <a:ext cx="1019375" cy="560892"/>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3589361" y="2977941"/>
            <a:ext cx="249361" cy="157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3642457" y="4026090"/>
            <a:ext cx="196265" cy="129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714041" y="3056757"/>
            <a:ext cx="0" cy="1034159"/>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267554" y="3437390"/>
            <a:ext cx="47000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70</a:t>
            </a:r>
            <a:endParaRPr kumimoji="1" lang="ja-JP" altLang="en-US"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rot="19862605">
            <a:off x="3989489" y="2210273"/>
            <a:ext cx="47000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70</a:t>
            </a:r>
            <a:endParaRPr kumimoji="1" lang="ja-JP" altLang="en-US" dirty="0">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1051300" y="3462005"/>
            <a:ext cx="47000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70</a:t>
            </a:r>
            <a:endParaRPr kumimoji="1" lang="ja-JP" altLang="en-US" dirty="0">
              <a:latin typeface="Meiryo UI" panose="020B0604030504040204" pitchFamily="50" charset="-128"/>
              <a:ea typeface="Meiryo UI" panose="020B0604030504040204" pitchFamily="50" charset="-128"/>
            </a:endParaRPr>
          </a:p>
        </p:txBody>
      </p:sp>
      <p:sp>
        <p:nvSpPr>
          <p:cNvPr id="44" name="テキスト ボックス 43"/>
          <p:cNvSpPr txBox="1"/>
          <p:nvPr/>
        </p:nvSpPr>
        <p:spPr>
          <a:xfrm rot="19826344">
            <a:off x="1731448" y="2315561"/>
            <a:ext cx="47000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70</a:t>
            </a:r>
            <a:endParaRPr kumimoji="1" lang="ja-JP" altLang="en-US" dirty="0">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8352" y="2931229"/>
            <a:ext cx="1785096" cy="1381653"/>
          </a:xfrm>
          <a:prstGeom prst="rect">
            <a:avLst/>
          </a:prstGeom>
        </p:spPr>
      </p:pic>
    </p:spTree>
    <p:extLst>
      <p:ext uri="{BB962C8B-B14F-4D97-AF65-F5344CB8AC3E}">
        <p14:creationId xmlns:p14="http://schemas.microsoft.com/office/powerpoint/2010/main" val="4093925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l="11931" r="16175"/>
          <a:stretch/>
        </p:blipFill>
        <p:spPr>
          <a:xfrm>
            <a:off x="1769862" y="1819082"/>
            <a:ext cx="6200774" cy="4196519"/>
          </a:xfrm>
          <a:prstGeom prst="rect">
            <a:avLst/>
          </a:prstGeom>
        </p:spPr>
      </p:pic>
      <p:sp>
        <p:nvSpPr>
          <p:cNvPr id="2" name="タイトル 1"/>
          <p:cNvSpPr>
            <a:spLocks noGrp="1"/>
          </p:cNvSpPr>
          <p:nvPr>
            <p:ph type="title"/>
          </p:nvPr>
        </p:nvSpPr>
        <p:spPr>
          <a:xfrm>
            <a:off x="1113234" y="491574"/>
            <a:ext cx="7514035" cy="920216"/>
          </a:xfrm>
        </p:spPr>
        <p:txBody>
          <a:bodyPr/>
          <a:lstStyle/>
          <a:p>
            <a:r>
              <a:rPr lang="ja-JP" altLang="en-US" dirty="0"/>
              <a:t>トルク</a:t>
            </a:r>
            <a:r>
              <a:rPr lang="ja-JP" altLang="en-US" dirty="0" smtClean="0"/>
              <a:t>計測モジュール</a:t>
            </a:r>
            <a:endParaRPr kumimoji="1" lang="ja-JP" altLang="en-US" dirty="0"/>
          </a:p>
        </p:txBody>
      </p:sp>
      <p:sp>
        <p:nvSpPr>
          <p:cNvPr id="7" name="スライド番号プレースホルダー 6"/>
          <p:cNvSpPr>
            <a:spLocks noGrp="1"/>
          </p:cNvSpPr>
          <p:nvPr>
            <p:ph type="sldNum" sz="quarter" idx="12"/>
          </p:nvPr>
        </p:nvSpPr>
        <p:spPr/>
        <p:txBody>
          <a:bodyPr/>
          <a:lstStyle/>
          <a:p>
            <a:fld id="{D42A2663-1066-49C9-ACD7-9C4D7D4BD4E0}" type="slidenum">
              <a:rPr lang="ja-JP" altLang="en-US" smtClean="0"/>
              <a:pPr/>
              <a:t>9</a:t>
            </a:fld>
            <a:r>
              <a:rPr lang="en-US" altLang="ja-JP" dirty="0" smtClean="0"/>
              <a:t>/16</a:t>
            </a:r>
            <a:endParaRPr lang="ja-JP" altLang="en-US" dirty="0">
              <a:latin typeface="+mn-ea"/>
            </a:endParaRPr>
          </a:p>
        </p:txBody>
      </p:sp>
    </p:spTree>
    <p:extLst>
      <p:ext uri="{BB962C8B-B14F-4D97-AF65-F5344CB8AC3E}">
        <p14:creationId xmlns:p14="http://schemas.microsoft.com/office/powerpoint/2010/main" val="30340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オレンジ">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3967</TotalTime>
  <Words>1256</Words>
  <Application>Microsoft Office PowerPoint</Application>
  <PresentationFormat>画面に合わせる (4:3)</PresentationFormat>
  <Paragraphs>116</Paragraphs>
  <Slides>17</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HGｺﾞｼｯｸM</vt:lpstr>
      <vt:lpstr>Meiryo UI</vt:lpstr>
      <vt:lpstr>ＭＳ Ｐゴシック</vt:lpstr>
      <vt:lpstr>Arial</vt:lpstr>
      <vt:lpstr>Calibri</vt:lpstr>
      <vt:lpstr>Corbel</vt:lpstr>
      <vt:lpstr>視差</vt:lpstr>
      <vt:lpstr>ロボコンで使用する モータの試験機の開発 ロボコン研究室</vt:lpstr>
      <vt:lpstr>競技内容</vt:lpstr>
      <vt:lpstr>今年の作戦</vt:lpstr>
      <vt:lpstr>研究背景</vt:lpstr>
      <vt:lpstr>研究目的</vt:lpstr>
      <vt:lpstr>全体のイメージ図</vt:lpstr>
      <vt:lpstr>モータマウントモジュール</vt:lpstr>
      <vt:lpstr>モータマウントモジュール</vt:lpstr>
      <vt:lpstr>トルク計測モジュール</vt:lpstr>
      <vt:lpstr>トルク計測モジュール</vt:lpstr>
      <vt:lpstr>ブレーキモジュール</vt:lpstr>
      <vt:lpstr>ブレーキモジュール</vt:lpstr>
      <vt:lpstr>フライホイールモジュール</vt:lpstr>
      <vt:lpstr>フライホイールモジュール</vt:lpstr>
      <vt:lpstr>まとめ</vt:lpstr>
      <vt:lpstr>今後の課題</vt:lpstr>
      <vt:lpstr>ご清聴ありがとうございました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モータ試験機の開発</dc:title>
  <dc:creator>k2310457</dc:creator>
  <cp:lastModifiedBy>k2310457</cp:lastModifiedBy>
  <cp:revision>234</cp:revision>
  <cp:lastPrinted>2018-01-29T12:52:03Z</cp:lastPrinted>
  <dcterms:created xsi:type="dcterms:W3CDTF">2018-01-10T01:54:36Z</dcterms:created>
  <dcterms:modified xsi:type="dcterms:W3CDTF">2018-01-30T03:49:04Z</dcterms:modified>
</cp:coreProperties>
</file>