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801600" cy="9601200" type="A3"/>
  <p:notesSz cx="9869488"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4" d="100"/>
          <a:sy n="54" d="100"/>
        </p:scale>
        <p:origin x="3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74342"/>
            <a:ext cx="9601200" cy="3342640"/>
          </a:xfrm>
        </p:spPr>
        <p:txBody>
          <a:bodyPr anchor="b">
            <a:normAutofit/>
          </a:bodyPr>
          <a:lstStyle>
            <a:lvl1pPr algn="ctr">
              <a:defRPr sz="63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520">
                <a:solidFill>
                  <a:schemeClr val="tx1">
                    <a:lumMod val="75000"/>
                    <a:lumOff val="25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250186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31602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504507"/>
            <a:ext cx="2760345" cy="8136573"/>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80110" y="504507"/>
            <a:ext cx="8121015" cy="813657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110201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96503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7392"/>
            <a:ext cx="11041380" cy="3991691"/>
          </a:xfrm>
        </p:spPr>
        <p:txBody>
          <a:bodyPr anchor="b">
            <a:normAutofit/>
          </a:bodyPr>
          <a:lstStyle>
            <a:lvl1pPr>
              <a:defRPr sz="63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373687"/>
            <a:ext cx="11041380" cy="2100262"/>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60987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7383" y="2560321"/>
            <a:ext cx="5440680" cy="60918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60321"/>
            <a:ext cx="5440680" cy="60918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326178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383" y="2354591"/>
            <a:ext cx="5414010" cy="1155979"/>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4" name="Content Placeholder 3"/>
          <p:cNvSpPr>
            <a:spLocks noGrp="1"/>
          </p:cNvSpPr>
          <p:nvPr>
            <p:ph sz="half" idx="2"/>
          </p:nvPr>
        </p:nvSpPr>
        <p:spPr>
          <a:xfrm>
            <a:off x="887383" y="3510571"/>
            <a:ext cx="5414010" cy="515273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4592"/>
            <a:ext cx="5440681" cy="1155977"/>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10571"/>
            <a:ext cx="5440681" cy="515273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406665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70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148470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3310" y="640081"/>
            <a:ext cx="4128516" cy="2240276"/>
          </a:xfrm>
        </p:spPr>
        <p:txBody>
          <a:bodyPr anchor="b">
            <a:normAutofit/>
          </a:bodyPr>
          <a:lstStyle>
            <a:lvl1pPr>
              <a:defRPr sz="3360" b="0"/>
            </a:lvl1pPr>
          </a:lstStyle>
          <a:p>
            <a:r>
              <a:rPr lang="ja-JP" altLang="en-US"/>
              <a:t>マスター タイトルの書式設定</a:t>
            </a:r>
            <a:endParaRPr lang="en-US" dirty="0"/>
          </a:p>
        </p:txBody>
      </p:sp>
      <p:sp>
        <p:nvSpPr>
          <p:cNvPr id="3" name="Content Placeholder 2"/>
          <p:cNvSpPr>
            <a:spLocks noGrp="1"/>
          </p:cNvSpPr>
          <p:nvPr>
            <p:ph idx="1"/>
          </p:nvPr>
        </p:nvSpPr>
        <p:spPr>
          <a:xfrm>
            <a:off x="5440680" y="1386840"/>
            <a:ext cx="6480810" cy="68275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3310" y="2880359"/>
            <a:ext cx="4128516" cy="5334001"/>
          </a:xfrm>
        </p:spPr>
        <p:txBody>
          <a:bodyPr>
            <a:normAutofit/>
          </a:bodyPr>
          <a:lstStyle>
            <a:lvl1pPr marL="0" indent="0">
              <a:lnSpc>
                <a:spcPct val="90000"/>
              </a:lnSpc>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424874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3310" y="640080"/>
            <a:ext cx="4128516" cy="2240280"/>
          </a:xfrm>
        </p:spPr>
        <p:txBody>
          <a:bodyPr anchor="b">
            <a:normAutofit/>
          </a:bodyPr>
          <a:lstStyle>
            <a:lvl1pPr>
              <a:defRPr sz="336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440680" y="1386840"/>
            <a:ext cx="6480810" cy="68275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3310" y="2880360"/>
            <a:ext cx="4128516" cy="5334000"/>
          </a:xfrm>
        </p:spPr>
        <p:txBody>
          <a:bodyPr>
            <a:normAutofit/>
          </a:bodyPr>
          <a:lstStyle>
            <a:lvl1pPr marL="0" indent="0">
              <a:lnSpc>
                <a:spcPct val="90000"/>
              </a:lnSpc>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249367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7383" y="512064"/>
            <a:ext cx="11041380" cy="185578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383" y="2560321"/>
            <a:ext cx="11041380" cy="609187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155">
                <a:solidFill>
                  <a:schemeClr val="tx1">
                    <a:lumMod val="65000"/>
                    <a:lumOff val="35000"/>
                  </a:schemeClr>
                </a:solidFill>
              </a:defRPr>
            </a:lvl1pPr>
          </a:lstStyle>
          <a:p>
            <a:fld id="{A94E0E98-4F73-439C-A3B6-27FF53204B8A}" type="datetimeFigureOut">
              <a:rPr kumimoji="1" lang="ja-JP" altLang="en-US" smtClean="0"/>
              <a:t>2019/4/16</a:t>
            </a:fld>
            <a:endParaRPr kumimoji="1" lang="ja-JP" altLang="en-US"/>
          </a:p>
        </p:txBody>
      </p:sp>
      <p:sp>
        <p:nvSpPr>
          <p:cNvPr id="5" name="Footer Placeholder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15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9048403" y="8898891"/>
            <a:ext cx="2880360" cy="511175"/>
          </a:xfrm>
          <a:prstGeom prst="rect">
            <a:avLst/>
          </a:prstGeom>
        </p:spPr>
        <p:txBody>
          <a:bodyPr vert="horz" lIns="91440" tIns="45720" rIns="91440" bIns="45720" rtlCol="0" anchor="ctr"/>
          <a:lstStyle>
            <a:lvl1pPr algn="r">
              <a:defRPr sz="1155">
                <a:solidFill>
                  <a:schemeClr val="tx1">
                    <a:tint val="75000"/>
                  </a:schemeClr>
                </a:solidFill>
              </a:defRPr>
            </a:lvl1p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42537899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120" rtl="0" eaLnBrk="1" latinLnBrk="0" hangingPunct="1">
        <a:lnSpc>
          <a:spcPct val="90000"/>
        </a:lnSpc>
        <a:spcBef>
          <a:spcPct val="0"/>
        </a:spcBef>
        <a:buNone/>
        <a:defRPr kumimoji="1"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kumimoji="1"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kumimoji="1"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kumimoji="1"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kumimoji="1"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kumimoji="1"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9pPr>
    </p:bodyStyle>
    <p:otherStyle>
      <a:defPPr>
        <a:defRPr lang="en-US"/>
      </a:defPPr>
      <a:lvl1pPr marL="0" algn="l" defTabSz="960120" rtl="0" eaLnBrk="1" latinLnBrk="0" hangingPunct="1">
        <a:defRPr kumimoji="1" sz="1890" kern="1200">
          <a:solidFill>
            <a:schemeClr val="tx1"/>
          </a:solidFill>
          <a:latin typeface="+mn-lt"/>
          <a:ea typeface="+mn-ea"/>
          <a:cs typeface="+mn-cs"/>
        </a:defRPr>
      </a:lvl1pPr>
      <a:lvl2pPr marL="480060" algn="l" defTabSz="960120" rtl="0" eaLnBrk="1" latinLnBrk="0" hangingPunct="1">
        <a:defRPr kumimoji="1" sz="1890" kern="1200">
          <a:solidFill>
            <a:schemeClr val="tx1"/>
          </a:solidFill>
          <a:latin typeface="+mn-lt"/>
          <a:ea typeface="+mn-ea"/>
          <a:cs typeface="+mn-cs"/>
        </a:defRPr>
      </a:lvl2pPr>
      <a:lvl3pPr marL="960120" algn="l" defTabSz="960120" rtl="0" eaLnBrk="1" latinLnBrk="0" hangingPunct="1">
        <a:defRPr kumimoji="1" sz="1890" kern="1200">
          <a:solidFill>
            <a:schemeClr val="tx1"/>
          </a:solidFill>
          <a:latin typeface="+mn-lt"/>
          <a:ea typeface="+mn-ea"/>
          <a:cs typeface="+mn-cs"/>
        </a:defRPr>
      </a:lvl3pPr>
      <a:lvl4pPr marL="1440180" algn="l" defTabSz="960120" rtl="0" eaLnBrk="1" latinLnBrk="0" hangingPunct="1">
        <a:defRPr kumimoji="1" sz="1890" kern="1200">
          <a:solidFill>
            <a:schemeClr val="tx1"/>
          </a:solidFill>
          <a:latin typeface="+mn-lt"/>
          <a:ea typeface="+mn-ea"/>
          <a:cs typeface="+mn-cs"/>
        </a:defRPr>
      </a:lvl4pPr>
      <a:lvl5pPr marL="1920240" algn="l" defTabSz="960120" rtl="0" eaLnBrk="1" latinLnBrk="0" hangingPunct="1">
        <a:defRPr kumimoji="1" sz="1890" kern="1200">
          <a:solidFill>
            <a:schemeClr val="tx1"/>
          </a:solidFill>
          <a:latin typeface="+mn-lt"/>
          <a:ea typeface="+mn-ea"/>
          <a:cs typeface="+mn-cs"/>
        </a:defRPr>
      </a:lvl5pPr>
      <a:lvl6pPr marL="2400300" algn="l" defTabSz="960120" rtl="0" eaLnBrk="1" latinLnBrk="0" hangingPunct="1">
        <a:defRPr kumimoji="1" sz="1890" kern="1200">
          <a:solidFill>
            <a:schemeClr val="tx1"/>
          </a:solidFill>
          <a:latin typeface="+mn-lt"/>
          <a:ea typeface="+mn-ea"/>
          <a:cs typeface="+mn-cs"/>
        </a:defRPr>
      </a:lvl6pPr>
      <a:lvl7pPr marL="2880360" algn="l" defTabSz="960120" rtl="0" eaLnBrk="1" latinLnBrk="0" hangingPunct="1">
        <a:defRPr kumimoji="1" sz="1890" kern="1200">
          <a:solidFill>
            <a:schemeClr val="tx1"/>
          </a:solidFill>
          <a:latin typeface="+mn-lt"/>
          <a:ea typeface="+mn-ea"/>
          <a:cs typeface="+mn-cs"/>
        </a:defRPr>
      </a:lvl7pPr>
      <a:lvl8pPr marL="3360420" algn="l" defTabSz="960120" rtl="0" eaLnBrk="1" latinLnBrk="0" hangingPunct="1">
        <a:defRPr kumimoji="1" sz="1890" kern="1200">
          <a:solidFill>
            <a:schemeClr val="tx1"/>
          </a:solidFill>
          <a:latin typeface="+mn-lt"/>
          <a:ea typeface="+mn-ea"/>
          <a:cs typeface="+mn-cs"/>
        </a:defRPr>
      </a:lvl8pPr>
      <a:lvl9pPr marL="3840480" algn="l" defTabSz="960120" rtl="0" eaLnBrk="1" latinLnBrk="0" hangingPunct="1">
        <a:defRPr kumimoji="1"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73127">
            <a:off x="9417285" y="7089985"/>
            <a:ext cx="2551372" cy="2298939"/>
          </a:xfrm>
          <a:prstGeom prst="rect">
            <a:avLst/>
          </a:prstGeom>
        </p:spPr>
      </p:pic>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502282" y="-72972"/>
            <a:ext cx="11041380" cy="1855788"/>
          </a:xfrm>
        </p:spPr>
        <p:txBody>
          <a:bodyPr/>
          <a:lstStyle/>
          <a:p>
            <a:r>
              <a:rPr lang="ja-JP" altLang="en-US" b="1" dirty="0">
                <a:solidFill>
                  <a:schemeClr val="accent1">
                    <a:lumMod val="75000"/>
                  </a:schemeClr>
                </a:solidFill>
              </a:rPr>
              <a:t>私の卒業研究（案）　</a:t>
            </a:r>
            <a:r>
              <a:rPr lang="ja-JP" altLang="en-US" b="1" dirty="0"/>
              <a:t>新井 友晴</a:t>
            </a:r>
            <a:endParaRPr kumimoji="1" lang="ja-JP" altLang="en-US" b="1" dirty="0"/>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743841" y="1499241"/>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400" dirty="0"/>
              <a:t>ドローンを強風に耐えれるようにするための</a:t>
            </a:r>
            <a:r>
              <a:rPr lang="ja-JP" altLang="en-US" sz="2400" dirty="0">
                <a:solidFill>
                  <a:schemeClr val="tx1">
                    <a:lumMod val="75000"/>
                    <a:lumOff val="25000"/>
                  </a:schemeClr>
                </a:solidFill>
                <a:latin typeface="+mn-ea"/>
              </a:rPr>
              <a:t>研究。</a:t>
            </a:r>
            <a:endParaRPr lang="en-US" altLang="ja-JP" sz="24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a:t>
            </a:r>
            <a:r>
              <a:rPr lang="ja-JP" altLang="en-US" sz="2600" dirty="0"/>
              <a:t>５ｍ</a:t>
            </a:r>
            <a:r>
              <a:rPr lang="en-US" altLang="ja-JP" sz="2600" dirty="0"/>
              <a:t>/s</a:t>
            </a:r>
            <a:r>
              <a:rPr lang="ja-JP" altLang="en-US" sz="2600" dirty="0"/>
              <a:t>の風が吹いているだけで危険と判断されフライトできない</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a:t>
            </a:r>
            <a:r>
              <a:rPr lang="ja-JP" altLang="en-US" sz="2600" dirty="0"/>
              <a:t>人命救助や災害場所への導入ができる</a:t>
            </a:r>
            <a:endParaRPr lang="en-US" altLang="ja-JP" sz="2600" dirty="0"/>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a:t>
            </a:r>
            <a:r>
              <a:rPr lang="ja-JP" altLang="en-US" sz="2600" dirty="0"/>
              <a:t>風が強くて飛ばせることが困難な場所</a:t>
            </a:r>
            <a:endParaRPr lang="en-US" altLang="ja-JP" sz="2600" dirty="0"/>
          </a:p>
          <a:p>
            <a:pPr marL="640080" lvl="1" indent="0">
              <a:buNone/>
            </a:pPr>
            <a:r>
              <a:rPr lang="ja-JP" altLang="en-US" sz="2600" dirty="0">
                <a:solidFill>
                  <a:schemeClr val="tx1">
                    <a:lumMod val="75000"/>
                    <a:lumOff val="25000"/>
                  </a:schemeClr>
                </a:solidFill>
                <a:latin typeface="+mn-ea"/>
              </a:rPr>
              <a:t>②</a:t>
            </a:r>
            <a:r>
              <a:rPr lang="ja-JP" altLang="en-US" sz="2600" dirty="0"/>
              <a:t>風が強いけれど救助を要請している人たちのための救助活動</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a:t>
            </a:r>
            <a:r>
              <a:rPr lang="ja-JP" altLang="en-US" sz="2600" dirty="0"/>
              <a:t>ヘリコプター工学を航空工学を学ぶ</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a:t>
            </a:r>
            <a:r>
              <a:rPr lang="ja-JP" altLang="en-US" sz="2600" dirty="0"/>
              <a:t>先行研究を読み学ぶ</a:t>
            </a:r>
            <a:endParaRPr lang="en-US" altLang="ja-JP" sz="2600" dirty="0"/>
          </a:p>
          <a:p>
            <a:pPr marL="640080" lvl="1" indent="0">
              <a:buNone/>
            </a:pPr>
            <a:r>
              <a:rPr lang="ja-JP" altLang="en-US" sz="2600" dirty="0">
                <a:solidFill>
                  <a:schemeClr val="tx1">
                    <a:lumMod val="75000"/>
                    <a:lumOff val="25000"/>
                  </a:schemeClr>
                </a:solidFill>
                <a:latin typeface="+mn-ea"/>
              </a:rPr>
              <a:t>③</a:t>
            </a:r>
            <a:r>
              <a:rPr lang="ja-JP" altLang="en-US" sz="2600" dirty="0"/>
              <a:t>一般的なドローンがどれくらいの風を耐えることが出来るか実験</a:t>
            </a:r>
            <a:endParaRPr lang="en-US" altLang="ja-JP" sz="2600" dirty="0"/>
          </a:p>
          <a:p>
            <a:pPr marL="640080" lvl="1" indent="0">
              <a:buNone/>
            </a:pPr>
            <a:r>
              <a:rPr lang="ja-JP" altLang="en-US" sz="2600" dirty="0"/>
              <a:t>④ドローンの大きさやプロペラの数を考察</a:t>
            </a:r>
            <a:endParaRPr lang="en-US" altLang="ja-JP" sz="2600" dirty="0"/>
          </a:p>
          <a:p>
            <a:pPr marL="640080" lvl="1" indent="0">
              <a:buNone/>
            </a:pPr>
            <a:endParaRPr lang="en-US" altLang="ja-JP" sz="2600" dirty="0"/>
          </a:p>
          <a:p>
            <a:endParaRPr kumimoji="1" lang="en-US" altLang="ja-JP"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186" y="7664752"/>
            <a:ext cx="2198803" cy="1613407"/>
          </a:xfrm>
          <a:prstGeom prst="rect">
            <a:avLst/>
          </a:prstGeom>
        </p:spPr>
      </p:pic>
      <p:sp>
        <p:nvSpPr>
          <p:cNvPr id="9" name="AutoShape 2" descr="竜巻 に対する画像結果"/>
          <p:cNvSpPr>
            <a:spLocks noChangeAspect="1" noChangeArrowheads="1"/>
          </p:cNvSpPr>
          <p:nvPr/>
        </p:nvSpPr>
        <p:spPr bwMode="auto">
          <a:xfrm>
            <a:off x="502282" y="-758732"/>
            <a:ext cx="233362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AutoShape 4" descr="竜巻 に対する画像結果"/>
          <p:cNvSpPr>
            <a:spLocks noChangeAspect="1" noChangeArrowheads="1"/>
          </p:cNvSpPr>
          <p:nvPr/>
        </p:nvSpPr>
        <p:spPr bwMode="auto">
          <a:xfrm>
            <a:off x="63500" y="-884238"/>
            <a:ext cx="233362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41563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549783" y="1980732"/>
            <a:ext cx="11702034" cy="7455876"/>
          </a:xfrm>
        </p:spPr>
        <p:txBody>
          <a:bodyPr>
            <a:normAutofit lnSpcReduction="10000"/>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ドローンは軽くて丈夫なものが優れている為、現状よりも軽量化を図りつつ強度も確保するために剛性の高い立体フレームを製作するには去年のものからどう改善すれば確立できるかの研究</a:t>
            </a: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①ハンドレイアップ方式は趣味の領域でも使われているが素材に</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　ついての強度のデータが明らかになっていない為データを提供する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②立体フレームにすると重量が増えたという問題点の改善</a:t>
            </a:r>
            <a:endParaRPr lang="en-US" altLang="ja-JP" sz="2600" dirty="0">
              <a:solidFill>
                <a:schemeClr val="tx1">
                  <a:lumMod val="75000"/>
                  <a:lumOff val="25000"/>
                </a:schemeClr>
              </a:solidFill>
              <a:latin typeface="+mn-ea"/>
            </a:endParaRPr>
          </a:p>
          <a:p>
            <a:pPr marL="640080" lvl="1" indent="0">
              <a:buNone/>
            </a:pP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①誰でも素材強度のデータが確認できる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②材料選択の幅が広がる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③これからの材料研究の発展</a:t>
            </a:r>
            <a:endParaRPr lang="en-US" altLang="ja-JP" sz="2600" dirty="0">
              <a:solidFill>
                <a:schemeClr val="tx1">
                  <a:lumMod val="75000"/>
                  <a:lumOff val="25000"/>
                </a:schemeClr>
              </a:solidFill>
              <a:latin typeface="+mn-ea"/>
            </a:endParaRPr>
          </a:p>
          <a:p>
            <a:pPr marL="640080" lvl="1" indent="0">
              <a:buNone/>
            </a:pP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①昨年度の作り方の模倣からはじめ、改善していく</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②ハンドレイアップによる</a:t>
            </a:r>
            <a:r>
              <a:rPr lang="en-US" altLang="ja-JP" sz="2600" dirty="0">
                <a:solidFill>
                  <a:schemeClr val="tx1">
                    <a:lumMod val="75000"/>
                    <a:lumOff val="25000"/>
                  </a:schemeClr>
                </a:solidFill>
                <a:latin typeface="+mn-ea"/>
              </a:rPr>
              <a:t>CFRP</a:t>
            </a:r>
            <a:r>
              <a:rPr lang="ja-JP" altLang="en-US" sz="2600" dirty="0">
                <a:solidFill>
                  <a:schemeClr val="tx1">
                    <a:lumMod val="75000"/>
                    <a:lumOff val="25000"/>
                  </a:schemeClr>
                </a:solidFill>
                <a:latin typeface="+mn-ea"/>
              </a:rPr>
              <a:t>部材の強度のデータ取得</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sp>
        <p:nvSpPr>
          <p:cNvPr id="2" name="テキスト ボックス 1"/>
          <p:cNvSpPr txBox="1"/>
          <p:nvPr/>
        </p:nvSpPr>
        <p:spPr>
          <a:xfrm>
            <a:off x="9684980" y="934265"/>
            <a:ext cx="2236510" cy="584775"/>
          </a:xfrm>
          <a:prstGeom prst="rect">
            <a:avLst/>
          </a:prstGeom>
          <a:noFill/>
        </p:spPr>
        <p:txBody>
          <a:bodyPr wrap="none" rtlCol="0">
            <a:spAutoFit/>
          </a:bodyPr>
          <a:lstStyle/>
          <a:p>
            <a:r>
              <a:rPr kumimoji="1" lang="ja-JP" altLang="en-US" sz="3200" dirty="0">
                <a:solidFill>
                  <a:srgbClr val="002060"/>
                </a:solidFill>
              </a:rPr>
              <a:t>宮崎千奈美</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710" y="5086878"/>
            <a:ext cx="3892530" cy="389253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35304">
            <a:off x="7685777" y="5723705"/>
            <a:ext cx="2007261" cy="1746317"/>
          </a:xfrm>
          <a:prstGeom prst="rect">
            <a:avLst/>
          </a:prstGeom>
        </p:spPr>
      </p:pic>
    </p:spTree>
    <p:extLst>
      <p:ext uri="{BB962C8B-B14F-4D97-AF65-F5344CB8AC3E}">
        <p14:creationId xmlns:p14="http://schemas.microsoft.com/office/powerpoint/2010/main" val="244069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59963"/>
            <a:ext cx="11041380" cy="1855788"/>
          </a:xfrm>
        </p:spPr>
        <p:txBody>
          <a:bodyPr/>
          <a:lstStyle/>
          <a:p>
            <a:r>
              <a:rPr lang="ja-JP" altLang="en-US" b="1" dirty="0">
                <a:solidFill>
                  <a:schemeClr val="accent1">
                    <a:lumMod val="75000"/>
                  </a:schemeClr>
                </a:solidFill>
              </a:rPr>
              <a:t>私の卒業研究（案）　奥村颯友</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880110" y="2256984"/>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23888" indent="0">
              <a:buNone/>
            </a:pPr>
            <a:r>
              <a:rPr lang="ja-JP" altLang="en-US" sz="2600" dirty="0">
                <a:solidFill>
                  <a:schemeClr val="tx1">
                    <a:lumMod val="75000"/>
                    <a:lumOff val="25000"/>
                  </a:schemeClr>
                </a:solidFill>
              </a:rPr>
              <a:t>機体を安定させ撮りたいものを誰でも簡単に撮影することができるドローンの研究</a:t>
            </a:r>
            <a:endParaRPr kumimoji="1" lang="en-US" altLang="ja-JP" sz="2600" b="1" dirty="0"/>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①マルチコプターの操縦に意識を持っていかれる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②特定の角度でしか撮影することができない</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①より安心・安全に操作できる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②撮影に意識を向けることができる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③撮影で危険を犯す必要が無くなる</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①知識が無さすぎるので蓄える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②超音波センサについて学ぶ</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③機体を安定させる方法を考える</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pic>
        <p:nvPicPr>
          <p:cNvPr id="25" name="図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432" y="4992897"/>
            <a:ext cx="4958625" cy="3718970"/>
          </a:xfrm>
          <a:prstGeom prst="rect">
            <a:avLst/>
          </a:prstGeom>
        </p:spPr>
      </p:pic>
    </p:spTree>
    <p:extLst>
      <p:ext uri="{BB962C8B-B14F-4D97-AF65-F5344CB8AC3E}">
        <p14:creationId xmlns:p14="http://schemas.microsoft.com/office/powerpoint/2010/main" val="334769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459486" y="1771280"/>
            <a:ext cx="8355330" cy="7744265"/>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ドローンによる急な障害物の回避</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①近い将来、都市部でのドローンの自律飛行が考えられている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②ドローンの鳥との衝突による事故が起きている</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①鳥との衝突を避け、人体への被害も防ぐことができる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②荷物を配送する際の意図的な障害物の回避</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①使用するセンサの調査</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②障害物を検知し回避する方法の検討</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③プログラムの作成</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④障害物を回避する実験</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2074" y="2305959"/>
            <a:ext cx="2415409" cy="1864918"/>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4072" y="4062894"/>
            <a:ext cx="1400765" cy="991566"/>
          </a:xfrm>
          <a:prstGeom prst="rect">
            <a:avLst/>
          </a:prstGeom>
        </p:spPr>
      </p:pic>
      <p:sp>
        <p:nvSpPr>
          <p:cNvPr id="6" name="円弧 5"/>
          <p:cNvSpPr/>
          <p:nvPr/>
        </p:nvSpPr>
        <p:spPr>
          <a:xfrm rot="10406035">
            <a:off x="10408487" y="3280256"/>
            <a:ext cx="1243584" cy="1517904"/>
          </a:xfrm>
          <a:prstGeom prst="arc">
            <a:avLst>
              <a:gd name="adj1" fmla="val 14075815"/>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9" name="円弧 38"/>
          <p:cNvSpPr/>
          <p:nvPr/>
        </p:nvSpPr>
        <p:spPr>
          <a:xfrm rot="9204240">
            <a:off x="10297830" y="3670223"/>
            <a:ext cx="1243584" cy="1481138"/>
          </a:xfrm>
          <a:prstGeom prst="arc">
            <a:avLst>
              <a:gd name="adj1" fmla="val 16656658"/>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40" name="円弧 39"/>
          <p:cNvSpPr/>
          <p:nvPr/>
        </p:nvSpPr>
        <p:spPr>
          <a:xfrm rot="11575914">
            <a:off x="10634063" y="2510944"/>
            <a:ext cx="1316736" cy="1941169"/>
          </a:xfrm>
          <a:prstGeom prst="arc">
            <a:avLst>
              <a:gd name="adj1" fmla="val 14075815"/>
              <a:gd name="adj2" fmla="val 1934531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8010144" y="950976"/>
            <a:ext cx="2492990" cy="646331"/>
          </a:xfrm>
          <a:prstGeom prst="rect">
            <a:avLst/>
          </a:prstGeom>
          <a:noFill/>
        </p:spPr>
        <p:txBody>
          <a:bodyPr wrap="none" rtlCol="0">
            <a:spAutoFit/>
          </a:bodyPr>
          <a:lstStyle/>
          <a:p>
            <a:r>
              <a:rPr kumimoji="1" lang="ja-JP" altLang="en-US" sz="3600"/>
              <a:t>河端　友之</a:t>
            </a:r>
          </a:p>
        </p:txBody>
      </p:sp>
    </p:spTree>
    <p:extLst>
      <p:ext uri="{BB962C8B-B14F-4D97-AF65-F5344CB8AC3E}">
        <p14:creationId xmlns:p14="http://schemas.microsoft.com/office/powerpoint/2010/main" val="88404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　神吉　笑</a:t>
            </a:r>
            <a:r>
              <a:rPr lang="ja-JP" altLang="en-US" sz="2400" b="1" dirty="0">
                <a:solidFill>
                  <a:schemeClr val="accent1">
                    <a:lumMod val="75000"/>
                  </a:schemeClr>
                </a:solidFill>
              </a:rPr>
              <a:t>（かんきしょう）</a:t>
            </a:r>
            <a:endParaRPr kumimoji="1" lang="ja-JP" altLang="en-US" sz="2400"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880110" y="1934309"/>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800" dirty="0"/>
              <a:t>自分が発した音や、自分が聞いている音を周囲にもらさないような、プライベートを守れる防音システムの研究。</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①プライベートを守る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②公共の場の騒音問題</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③商品にも問題が実在</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①プライベートが守れる！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②音によるトラブル発生の防止</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③騒音という環境問題解決への発展</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①音の特性の調査と反響の考察</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②サウンドキャンセルの方法の考察</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③実験及び有用性、問題点の考察</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658" y="4016161"/>
            <a:ext cx="1310824" cy="1587125"/>
          </a:xfrm>
          <a:prstGeom prst="rect">
            <a:avLst/>
          </a:prstGeom>
        </p:spPr>
      </p:pic>
      <p:grpSp>
        <p:nvGrpSpPr>
          <p:cNvPr id="25" name="グループ化 24"/>
          <p:cNvGrpSpPr/>
          <p:nvPr/>
        </p:nvGrpSpPr>
        <p:grpSpPr>
          <a:xfrm>
            <a:off x="7463059" y="3669094"/>
            <a:ext cx="4732924" cy="4820815"/>
            <a:chOff x="7486845" y="3356910"/>
            <a:chExt cx="4732924" cy="4820815"/>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8976" y="4652597"/>
              <a:ext cx="2257425" cy="20193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82532" flipH="1">
              <a:off x="7821185" y="3875558"/>
              <a:ext cx="1007554" cy="1007554"/>
            </a:xfrm>
            <a:prstGeom prst="rect">
              <a:avLst/>
            </a:prstGeom>
          </p:spPr>
        </p:pic>
        <p:pic>
          <p:nvPicPr>
            <p:cNvPr id="7" name="図 6"/>
            <p:cNvPicPr>
              <a:picLocks noChangeAspect="1"/>
            </p:cNvPicPr>
            <p:nvPr/>
          </p:nvPicPr>
          <p:blipFill>
            <a:blip r:embed="rId5"/>
            <a:stretch>
              <a:fillRect/>
            </a:stretch>
          </p:blipFill>
          <p:spPr>
            <a:xfrm rot="18442032">
              <a:off x="7486845" y="5042970"/>
              <a:ext cx="1426588" cy="1426588"/>
            </a:xfrm>
            <a:prstGeom prst="rect">
              <a:avLst/>
            </a:prstGeom>
          </p:spPr>
        </p:pic>
        <p:pic>
          <p:nvPicPr>
            <p:cNvPr id="8" name="図 7"/>
            <p:cNvPicPr>
              <a:picLocks noChangeAspect="1"/>
            </p:cNvPicPr>
            <p:nvPr/>
          </p:nvPicPr>
          <p:blipFill>
            <a:blip r:embed="rId5"/>
            <a:stretch>
              <a:fillRect/>
            </a:stretch>
          </p:blipFill>
          <p:spPr>
            <a:xfrm rot="2473852">
              <a:off x="9197569" y="3356910"/>
              <a:ext cx="1426588" cy="1426588"/>
            </a:xfrm>
            <a:prstGeom prst="rect">
              <a:avLst/>
            </a:prstGeom>
          </p:spPr>
        </p:pic>
        <p:pic>
          <p:nvPicPr>
            <p:cNvPr id="9" name="図 8"/>
            <p:cNvPicPr>
              <a:picLocks noChangeAspect="1"/>
            </p:cNvPicPr>
            <p:nvPr/>
          </p:nvPicPr>
          <p:blipFill>
            <a:blip r:embed="rId5"/>
            <a:stretch>
              <a:fillRect/>
            </a:stretch>
          </p:blipFill>
          <p:spPr>
            <a:xfrm rot="13346266">
              <a:off x="9213230" y="6751137"/>
              <a:ext cx="1426588" cy="1426588"/>
            </a:xfrm>
            <a:prstGeom prst="rect">
              <a:avLst/>
            </a:prstGeom>
          </p:spPr>
        </p:pic>
        <p:pic>
          <p:nvPicPr>
            <p:cNvPr id="10" name="図 9"/>
            <p:cNvPicPr>
              <a:picLocks noChangeAspect="1"/>
            </p:cNvPicPr>
            <p:nvPr/>
          </p:nvPicPr>
          <p:blipFill>
            <a:blip r:embed="rId5"/>
            <a:stretch>
              <a:fillRect/>
            </a:stretch>
          </p:blipFill>
          <p:spPr>
            <a:xfrm rot="15751786">
              <a:off x="7686680" y="6610117"/>
              <a:ext cx="1426588" cy="1426588"/>
            </a:xfrm>
            <a:prstGeom prst="rect">
              <a:avLst/>
            </a:prstGeom>
          </p:spPr>
        </p:pic>
        <p:pic>
          <p:nvPicPr>
            <p:cNvPr id="11" name="図 10"/>
            <p:cNvPicPr>
              <a:picLocks noChangeAspect="1"/>
            </p:cNvPicPr>
            <p:nvPr/>
          </p:nvPicPr>
          <p:blipFill>
            <a:blip r:embed="rId5"/>
            <a:stretch>
              <a:fillRect/>
            </a:stretch>
          </p:blipFill>
          <p:spPr>
            <a:xfrm rot="4811264">
              <a:off x="10759417" y="3673673"/>
              <a:ext cx="1426588" cy="1426588"/>
            </a:xfrm>
            <a:prstGeom prst="rect">
              <a:avLst/>
            </a:prstGeom>
          </p:spPr>
        </p:pic>
        <p:pic>
          <p:nvPicPr>
            <p:cNvPr id="12" name="図 11"/>
            <p:cNvPicPr>
              <a:picLocks noChangeAspect="1"/>
            </p:cNvPicPr>
            <p:nvPr/>
          </p:nvPicPr>
          <p:blipFill>
            <a:blip r:embed="rId5"/>
            <a:stretch>
              <a:fillRect/>
            </a:stretch>
          </p:blipFill>
          <p:spPr>
            <a:xfrm rot="10337409">
              <a:off x="10733135" y="6612679"/>
              <a:ext cx="1426588" cy="1426588"/>
            </a:xfrm>
            <a:prstGeom prst="rect">
              <a:avLst/>
            </a:prstGeom>
          </p:spPr>
        </p:pic>
        <p:pic>
          <p:nvPicPr>
            <p:cNvPr id="13" name="図 12"/>
            <p:cNvPicPr>
              <a:picLocks noChangeAspect="1"/>
            </p:cNvPicPr>
            <p:nvPr/>
          </p:nvPicPr>
          <p:blipFill>
            <a:blip r:embed="rId5"/>
            <a:stretch>
              <a:fillRect/>
            </a:stretch>
          </p:blipFill>
          <p:spPr>
            <a:xfrm rot="7736823">
              <a:off x="10793181" y="5083929"/>
              <a:ext cx="1426588" cy="1426588"/>
            </a:xfrm>
            <a:prstGeom prst="rect">
              <a:avLst/>
            </a:prstGeom>
          </p:spPr>
        </p:pic>
      </p:grpSp>
    </p:spTree>
    <p:extLst>
      <p:ext uri="{BB962C8B-B14F-4D97-AF65-F5344CB8AC3E}">
        <p14:creationId xmlns:p14="http://schemas.microsoft.com/office/powerpoint/2010/main" val="102409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ドローンの安全装置の研究</a:t>
            </a:r>
            <a:r>
              <a:rPr lang="en-US" altLang="ja-JP" b="1" dirty="0">
                <a:solidFill>
                  <a:schemeClr val="accent1">
                    <a:lumMod val="75000"/>
                  </a:schemeClr>
                </a:solidFill>
              </a:rPr>
              <a:t>.</a:t>
            </a:r>
            <a:r>
              <a:rPr lang="ja-JP" altLang="en-US" b="1" dirty="0">
                <a:solidFill>
                  <a:schemeClr val="accent1">
                    <a:lumMod val="75000"/>
                  </a:schemeClr>
                </a:solidFill>
              </a:rPr>
              <a:t>　　   木下 将</a:t>
            </a:r>
            <a:r>
              <a:rPr lang="en-US" altLang="ja-JP" b="1" dirty="0">
                <a:solidFill>
                  <a:schemeClr val="accent1">
                    <a:lumMod val="75000"/>
                  </a:schemeClr>
                </a:solidFill>
              </a:rPr>
              <a:t>.</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880110" y="1934309"/>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ドローンを操縦する際には障害物との衝突による墜落事故が</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起こる可能性がある。この事故を未然に防ぐことのできる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安全装置を研究、製作する。</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①ドローンを使用したシステムの増加。</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②ドローンにかけられる期待が大きくなる。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③安全面を考慮するのが大切。</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①システムの安全性確保</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②他のロボットへの応用</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①テーマに沿った本を読みこむ</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②ドローン周辺の環境把握方法の調査</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③安全対策の方法考案、製作</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3790097"/>
            <a:ext cx="2165684" cy="2255921"/>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976512">
            <a:off x="10440607" y="3687787"/>
            <a:ext cx="1255018" cy="1091866"/>
          </a:xfrm>
          <a:prstGeom prst="rect">
            <a:avLst/>
          </a:prstGeom>
        </p:spPr>
      </p:pic>
      <p:pic>
        <p:nvPicPr>
          <p:cNvPr id="34" name="図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7134264"/>
            <a:ext cx="2165684" cy="2255921"/>
          </a:xfrm>
          <a:prstGeom prst="rect">
            <a:avLst/>
          </a:prstGeom>
        </p:spPr>
      </p:pic>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07" y="7134264"/>
            <a:ext cx="1255018" cy="1091866"/>
          </a:xfrm>
          <a:prstGeom prst="rect">
            <a:avLst/>
          </a:prstGeom>
        </p:spPr>
      </p:pic>
      <p:sp>
        <p:nvSpPr>
          <p:cNvPr id="6" name="下矢印 5"/>
          <p:cNvSpPr/>
          <p:nvPr/>
        </p:nvSpPr>
        <p:spPr>
          <a:xfrm>
            <a:off x="10023671" y="5895019"/>
            <a:ext cx="807168" cy="95800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11875284" y="3790097"/>
            <a:ext cx="597132" cy="0"/>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a:off x="11741448" y="3979073"/>
            <a:ext cx="597132" cy="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a:off x="11921490" y="4226009"/>
            <a:ext cx="597132" cy="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a:off x="11838846" y="4436273"/>
            <a:ext cx="597132" cy="0"/>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flipV="1">
            <a:off x="11741448" y="7004027"/>
            <a:ext cx="97398" cy="130237"/>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flipV="1">
            <a:off x="11814912" y="7067529"/>
            <a:ext cx="97398" cy="130237"/>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flipV="1">
            <a:off x="10333233" y="8131987"/>
            <a:ext cx="97398" cy="130237"/>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flipV="1">
            <a:off x="10427255" y="8190522"/>
            <a:ext cx="97398" cy="130237"/>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a:off x="11521123" y="8153126"/>
            <a:ext cx="162723" cy="146008"/>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11578225" y="8090583"/>
            <a:ext cx="162723" cy="146008"/>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p:cNvCxnSpPr/>
          <p:nvPr/>
        </p:nvCxnSpPr>
        <p:spPr>
          <a:xfrm>
            <a:off x="10300570" y="7105135"/>
            <a:ext cx="162723" cy="146008"/>
          </a:xfrm>
          <a:prstGeom prst="line">
            <a:avLst/>
          </a:prstGeom>
        </p:spPr>
        <p:style>
          <a:lnRef idx="1">
            <a:schemeClr val="dk1"/>
          </a:lnRef>
          <a:fillRef idx="0">
            <a:schemeClr val="dk1"/>
          </a:fillRef>
          <a:effectRef idx="0">
            <a:schemeClr val="dk1"/>
          </a:effectRef>
          <a:fontRef idx="minor">
            <a:schemeClr val="tx1"/>
          </a:fontRef>
        </p:style>
      </p:cxnSp>
      <p:cxnSp>
        <p:nvCxnSpPr>
          <p:cNvPr id="51" name="直線コネクタ 50"/>
          <p:cNvCxnSpPr/>
          <p:nvPr/>
        </p:nvCxnSpPr>
        <p:spPr>
          <a:xfrm>
            <a:off x="10347561" y="7059075"/>
            <a:ext cx="162723" cy="146008"/>
          </a:xfrm>
          <a:prstGeom prst="line">
            <a:avLst/>
          </a:prstGeom>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rot="730315">
            <a:off x="9561857" y="4566239"/>
            <a:ext cx="3477234" cy="646331"/>
          </a:xfrm>
          <a:prstGeom prst="rect">
            <a:avLst/>
          </a:prstGeom>
          <a:noFill/>
        </p:spPr>
        <p:txBody>
          <a:bodyPr wrap="none" rtlCol="0">
            <a:spAutoFit/>
          </a:bodyPr>
          <a:lstStyle/>
          <a:p>
            <a:r>
              <a:rPr kumimoji="1" lang="en-US" altLang="ja-JP" sz="3600" b="1" dirty="0">
                <a:ln w="22225">
                  <a:solidFill>
                    <a:schemeClr val="accent2"/>
                  </a:solidFill>
                  <a:prstDash val="solid"/>
                </a:ln>
                <a:solidFill>
                  <a:schemeClr val="accent2">
                    <a:lumMod val="40000"/>
                    <a:lumOff val="60000"/>
                  </a:schemeClr>
                </a:solidFill>
              </a:rPr>
              <a:t>Booooooooooo!!</a:t>
            </a:r>
            <a:endParaRPr kumimoji="1" lang="ja-JP" altLang="en-US" sz="3600" b="1" dirty="0">
              <a:ln w="22225">
                <a:solidFill>
                  <a:schemeClr val="accent2"/>
                </a:solidFill>
                <a:prstDash val="solid"/>
              </a:ln>
              <a:solidFill>
                <a:schemeClr val="accent2">
                  <a:lumMod val="40000"/>
                  <a:lumOff val="60000"/>
                </a:schemeClr>
              </a:solidFill>
            </a:endParaRPr>
          </a:p>
        </p:txBody>
      </p:sp>
      <p:sp>
        <p:nvSpPr>
          <p:cNvPr id="12" name="テキスト ボックス 11"/>
          <p:cNvSpPr txBox="1"/>
          <p:nvPr/>
        </p:nvSpPr>
        <p:spPr>
          <a:xfrm rot="20147355" flipH="1">
            <a:off x="9827426" y="7764924"/>
            <a:ext cx="3501598" cy="1323439"/>
          </a:xfrm>
          <a:prstGeom prst="rect">
            <a:avLst/>
          </a:prstGeom>
          <a:noFill/>
        </p:spPr>
        <p:txBody>
          <a:bodyPr wrap="square" rtlCol="0">
            <a:spAutoFit/>
          </a:bodyPr>
          <a:lstStyle/>
          <a:p>
            <a:r>
              <a:rPr kumimoji="1" lang="en-US" altLang="ja-JP"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Stop!!!</a:t>
            </a:r>
            <a:endParaRPr kumimoji="1" lang="ja-JP" altLang="en-US"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6401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753" y="2922493"/>
            <a:ext cx="3721847" cy="3721847"/>
          </a:xfrm>
          <a:prstGeom prst="rect">
            <a:avLst/>
          </a:prstGeom>
        </p:spPr>
      </p:pic>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231514" y="1858969"/>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ある一定範囲をドローンが行き来し、猪の出没を抑制させる研究</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①猪対策には電気柵等があるがお金も危険性も高い</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②捕獲用の檻を設置しても捕まりにくい</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③実際に自分たちも猪対策に悩まされているため</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①電気柵等と違い、比較的安全</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②猪等に壊される心配の少なさ</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③他の害獣対策への波及</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①指定した経路の自動飛行</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②ドローン飛行のみでどこまで効果が得られるか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③天候に対する飛行の対策</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0796" y="5953583"/>
            <a:ext cx="2898962" cy="2898962"/>
          </a:xfrm>
          <a:prstGeom prst="rect">
            <a:avLst/>
          </a:prstGeom>
        </p:spPr>
      </p:pic>
      <p:sp>
        <p:nvSpPr>
          <p:cNvPr id="7" name="テキスト ボックス 6"/>
          <p:cNvSpPr txBox="1"/>
          <p:nvPr/>
        </p:nvSpPr>
        <p:spPr>
          <a:xfrm>
            <a:off x="10940676" y="1235875"/>
            <a:ext cx="1338828" cy="369332"/>
          </a:xfrm>
          <a:prstGeom prst="rect">
            <a:avLst/>
          </a:prstGeom>
          <a:noFill/>
        </p:spPr>
        <p:txBody>
          <a:bodyPr wrap="none" rtlCol="0">
            <a:spAutoFit/>
          </a:bodyPr>
          <a:lstStyle/>
          <a:p>
            <a:r>
              <a:rPr kumimoji="1" lang="ja-JP" altLang="en-US" dirty="0"/>
              <a:t>天野　雄克</a:t>
            </a:r>
          </a:p>
        </p:txBody>
      </p:sp>
    </p:spTree>
    <p:extLst>
      <p:ext uri="{BB962C8B-B14F-4D97-AF65-F5344CB8AC3E}">
        <p14:creationId xmlns:p14="http://schemas.microsoft.com/office/powerpoint/2010/main" val="350375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638" y="2851920"/>
            <a:ext cx="4398962" cy="4398963"/>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880110" y="1934309"/>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en-US" altLang="ja-JP" sz="2600" dirty="0">
                <a:solidFill>
                  <a:schemeClr val="tx1">
                    <a:lumMod val="75000"/>
                    <a:lumOff val="25000"/>
                  </a:schemeClr>
                </a:solidFill>
                <a:latin typeface="+mn-ea"/>
              </a:rPr>
              <a:t>AI</a:t>
            </a:r>
            <a:r>
              <a:rPr lang="ja-JP" altLang="en-US" sz="2600" dirty="0">
                <a:solidFill>
                  <a:schemeClr val="tx1">
                    <a:lumMod val="75000"/>
                    <a:lumOff val="25000"/>
                  </a:schemeClr>
                </a:solidFill>
                <a:latin typeface="+mn-ea"/>
              </a:rPr>
              <a:t>ドローンレースのゲートを既存の画像認識を行える</a:t>
            </a:r>
            <a:r>
              <a:rPr lang="en-US" altLang="ja-JP" sz="2600" dirty="0">
                <a:solidFill>
                  <a:schemeClr val="tx1">
                    <a:lumMod val="75000"/>
                    <a:lumOff val="25000"/>
                  </a:schemeClr>
                </a:solidFill>
                <a:latin typeface="+mn-ea"/>
              </a:rPr>
              <a:t>AI</a:t>
            </a:r>
            <a:r>
              <a:rPr lang="ja-JP" altLang="en-US" sz="2600" dirty="0">
                <a:solidFill>
                  <a:schemeClr val="tx1">
                    <a:lumMod val="75000"/>
                    <a:lumOff val="25000"/>
                  </a:schemeClr>
                </a:solidFill>
                <a:latin typeface="+mn-ea"/>
              </a:rPr>
              <a:t>を用いて学習させ、ゲートを識別する。また、シミュレーションでのドローンレースを走破できるようにする。</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①画像認識の技術は自動運転の発展に不可欠。</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②飛行中に画像認識の難しさ。</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③認識したものに向かって進むむずかしさ。</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①小型カメラを用いたドローンの小型化</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②カメラを乗せるだけでいいので追加できる機能が増える。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③監視カメラとしての運用可能性</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①機械学習の仕組みを理解する。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②ゲートを学習させる。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a:t>
            </a:r>
            <a:r>
              <a:rPr lang="en-US" altLang="ja-JP" sz="2600" dirty="0">
                <a:solidFill>
                  <a:schemeClr val="tx1">
                    <a:lumMod val="75000"/>
                    <a:lumOff val="25000"/>
                  </a:schemeClr>
                </a:solidFill>
                <a:latin typeface="+mn-ea"/>
              </a:rPr>
              <a:t>unity</a:t>
            </a:r>
            <a:r>
              <a:rPr lang="ja-JP" altLang="en-US" sz="2600" dirty="0">
                <a:solidFill>
                  <a:schemeClr val="tx1">
                    <a:lumMod val="75000"/>
                    <a:lumOff val="25000"/>
                  </a:schemeClr>
                </a:solidFill>
                <a:latin typeface="+mn-ea"/>
              </a:rPr>
              <a:t>でシミュレートする</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sp>
        <p:nvSpPr>
          <p:cNvPr id="2" name="テキスト ボックス 1"/>
          <p:cNvSpPr txBox="1"/>
          <p:nvPr/>
        </p:nvSpPr>
        <p:spPr>
          <a:xfrm>
            <a:off x="7675655" y="830414"/>
            <a:ext cx="4754673" cy="923330"/>
          </a:xfrm>
          <a:prstGeom prst="rect">
            <a:avLst/>
          </a:prstGeom>
          <a:noFill/>
        </p:spPr>
        <p:txBody>
          <a:bodyPr wrap="square" rtlCol="0">
            <a:spAutoFit/>
          </a:bodyPr>
          <a:lstStyle/>
          <a:p>
            <a:r>
              <a:rPr kumimoji="1" lang="ja-JP" altLang="en-US" sz="5400" dirty="0"/>
              <a:t>西嶋惟旺</a:t>
            </a:r>
          </a:p>
        </p:txBody>
      </p:sp>
    </p:spTree>
    <p:extLst>
      <p:ext uri="{BB962C8B-B14F-4D97-AF65-F5344CB8AC3E}">
        <p14:creationId xmlns:p14="http://schemas.microsoft.com/office/powerpoint/2010/main" val="359338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880110" y="1934309"/>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800" dirty="0"/>
              <a:t>災害時に複数を同時に使用することを前提とした小型ロボットの設計を行う。小型のロボットが瓦礫の中で行動できることを満たす本体の設計の研究を行う</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①長時間の救助活動による隊員の負担が大きい</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②救助隊員の人員が不足しやすい</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①救助隊員の負担軽減</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②探索の質の向上</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①ロボットの走行方法の考察</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②上記を満たす本体の設計</a:t>
            </a:r>
            <a:endParaRPr lang="en-US" altLang="ja-JP" dirty="0"/>
          </a:p>
          <a:p>
            <a:endParaRPr kumimoji="1" lang="en-US" altLang="ja-JP" dirty="0"/>
          </a:p>
        </p:txBody>
      </p:sp>
      <p:pic>
        <p:nvPicPr>
          <p:cNvPr id="1026" name="Picture 2" descr="ãã¤ã©ã¹ãããã¤ã¯ã­ãã¦ã¹ãã®ç»åæ¤ç´¢çµæ">
            <a:extLst>
              <a:ext uri="{FF2B5EF4-FFF2-40B4-BE49-F238E27FC236}">
                <a16:creationId xmlns:a16="http://schemas.microsoft.com/office/drawing/2014/main" id="{3C96441B-63AC-4050-8CEE-BF503F5508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8302" y="3403194"/>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ã©ã¹ãããã¤ã¯ã­ãã¦ã¹ãã®ç»åæ¤ç´¢çµæ">
            <a:extLst>
              <a:ext uri="{FF2B5EF4-FFF2-40B4-BE49-F238E27FC236}">
                <a16:creationId xmlns:a16="http://schemas.microsoft.com/office/drawing/2014/main" id="{3130021B-9C31-4571-BB85-B64602E093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7493" y="3945455"/>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ãã¤ã©ã¹ãããã¤ã¯ã­ãã¦ã¹ãã®ç»åæ¤ç´¢çµæ">
            <a:extLst>
              <a:ext uri="{FF2B5EF4-FFF2-40B4-BE49-F238E27FC236}">
                <a16:creationId xmlns:a16="http://schemas.microsoft.com/office/drawing/2014/main" id="{8724F016-ACF3-43FF-8D96-E68B7FAB00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3850" y="4379383"/>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ãã¤ã©ã¹ãããã¤ã¯ã­ãã¦ã¹ãã®ç»åæ¤ç´¢çµæ">
            <a:extLst>
              <a:ext uri="{FF2B5EF4-FFF2-40B4-BE49-F238E27FC236}">
                <a16:creationId xmlns:a16="http://schemas.microsoft.com/office/drawing/2014/main" id="{57FCD2C8-35BD-4E4B-AED1-5A0307B7A6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0496" y="5249515"/>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ãã¤ã©ã¹ãããã¤ã¯ã­ãã¦ã¹ãã®ç»åæ¤ç´¢çµæ">
            <a:extLst>
              <a:ext uri="{FF2B5EF4-FFF2-40B4-BE49-F238E27FC236}">
                <a16:creationId xmlns:a16="http://schemas.microsoft.com/office/drawing/2014/main" id="{419F633B-7A9D-4D8C-85FD-9F0C2896A6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4328" y="5126098"/>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ãã¤ã©ã¹ãããã¤ã¯ã­ãã¦ã¹ãã®ç»åæ¤ç´¢çµæ">
            <a:extLst>
              <a:ext uri="{FF2B5EF4-FFF2-40B4-BE49-F238E27FC236}">
                <a16:creationId xmlns:a16="http://schemas.microsoft.com/office/drawing/2014/main" id="{5FC9794C-411E-402B-8A66-B3A0B2D120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8489" y="5309732"/>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ãã¤ã©ã¹ãããã¤ã¯ã­ãã¦ã¹ãã®ç»åæ¤ç´¢çµæ">
            <a:extLst>
              <a:ext uri="{FF2B5EF4-FFF2-40B4-BE49-F238E27FC236}">
                <a16:creationId xmlns:a16="http://schemas.microsoft.com/office/drawing/2014/main" id="{6D833CD6-98BF-4D90-8AD8-F2B0F4030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5094" y="5981144"/>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ãã¤ã©ã¹ãããã¤ã¯ã­ãã¦ã¹ãã®ç»åæ¤ç´¢çµæ">
            <a:extLst>
              <a:ext uri="{FF2B5EF4-FFF2-40B4-BE49-F238E27FC236}">
                <a16:creationId xmlns:a16="http://schemas.microsoft.com/office/drawing/2014/main" id="{70C217E9-4126-46AB-808C-03F3251E52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9173" y="6456331"/>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ãã¤ã©ã¹ãããã¤ã¯ã­ãã¦ã¹ãã®ç»åæ¤ç´¢çµæ">
            <a:extLst>
              <a:ext uri="{FF2B5EF4-FFF2-40B4-BE49-F238E27FC236}">
                <a16:creationId xmlns:a16="http://schemas.microsoft.com/office/drawing/2014/main" id="{17455881-2A7E-4EDC-96B1-34798C559C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8268" y="6270749"/>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ãã¤ã©ã¹ãããã¤ã¯ã­ãã¦ã¹ãã®ç»åæ¤ç´¢çµæ">
            <a:extLst>
              <a:ext uri="{FF2B5EF4-FFF2-40B4-BE49-F238E27FC236}">
                <a16:creationId xmlns:a16="http://schemas.microsoft.com/office/drawing/2014/main" id="{7708E49F-7DF3-4053-8D5B-C4AB2FB0BE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0975" y="6849002"/>
            <a:ext cx="999461" cy="99946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矢印コネクタ 23">
            <a:extLst>
              <a:ext uri="{FF2B5EF4-FFF2-40B4-BE49-F238E27FC236}">
                <a16:creationId xmlns:a16="http://schemas.microsoft.com/office/drawing/2014/main" id="{B0219475-38BA-4E29-B0B8-BADACA2F0020}"/>
              </a:ext>
            </a:extLst>
          </p:cNvPr>
          <p:cNvCxnSpPr>
            <a:cxnSpLocks/>
          </p:cNvCxnSpPr>
          <p:nvPr/>
        </p:nvCxnSpPr>
        <p:spPr>
          <a:xfrm>
            <a:off x="10729211" y="4057712"/>
            <a:ext cx="478282" cy="321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080642C-F8E2-474F-BE20-B421E3365BB4}"/>
              </a:ext>
            </a:extLst>
          </p:cNvPr>
          <p:cNvCxnSpPr/>
          <p:nvPr/>
        </p:nvCxnSpPr>
        <p:spPr>
          <a:xfrm flipH="1">
            <a:off x="10431271" y="4192392"/>
            <a:ext cx="44907" cy="3813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F4AB70D-0483-4552-9D53-93DB305607F6}"/>
              </a:ext>
            </a:extLst>
          </p:cNvPr>
          <p:cNvCxnSpPr/>
          <p:nvPr/>
        </p:nvCxnSpPr>
        <p:spPr>
          <a:xfrm flipH="1">
            <a:off x="10703589" y="4573715"/>
            <a:ext cx="456760" cy="126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FE49C0D-1312-4F42-B4C5-08AFFFE54796}"/>
              </a:ext>
            </a:extLst>
          </p:cNvPr>
          <p:cNvCxnSpPr>
            <a:endCxn id="17" idx="0"/>
          </p:cNvCxnSpPr>
          <p:nvPr/>
        </p:nvCxnSpPr>
        <p:spPr>
          <a:xfrm>
            <a:off x="11921490" y="4944916"/>
            <a:ext cx="218737" cy="3045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4" name="直線矢印コネクタ 1023">
            <a:extLst>
              <a:ext uri="{FF2B5EF4-FFF2-40B4-BE49-F238E27FC236}">
                <a16:creationId xmlns:a16="http://schemas.microsoft.com/office/drawing/2014/main" id="{292BCA43-A054-4945-9A8B-362947B3A533}"/>
              </a:ext>
            </a:extLst>
          </p:cNvPr>
          <p:cNvCxnSpPr/>
          <p:nvPr/>
        </p:nvCxnSpPr>
        <p:spPr>
          <a:xfrm flipH="1" flipV="1">
            <a:off x="11313789" y="5592466"/>
            <a:ext cx="193767" cy="697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7" name="直線矢印コネクタ 1026">
            <a:extLst>
              <a:ext uri="{FF2B5EF4-FFF2-40B4-BE49-F238E27FC236}">
                <a16:creationId xmlns:a16="http://schemas.microsoft.com/office/drawing/2014/main" id="{BAB2394F-6AB2-4938-BC69-C97D94F02B63}"/>
              </a:ext>
            </a:extLst>
          </p:cNvPr>
          <p:cNvCxnSpPr/>
          <p:nvPr/>
        </p:nvCxnSpPr>
        <p:spPr>
          <a:xfrm flipV="1">
            <a:off x="11160349" y="4820077"/>
            <a:ext cx="153440" cy="306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9" name="直線矢印コネクタ 1028">
            <a:extLst>
              <a:ext uri="{FF2B5EF4-FFF2-40B4-BE49-F238E27FC236}">
                <a16:creationId xmlns:a16="http://schemas.microsoft.com/office/drawing/2014/main" id="{242AB139-AF97-41B1-9DD8-E28E2823A03C}"/>
              </a:ext>
            </a:extLst>
          </p:cNvPr>
          <p:cNvCxnSpPr/>
          <p:nvPr/>
        </p:nvCxnSpPr>
        <p:spPr>
          <a:xfrm flipH="1" flipV="1">
            <a:off x="10314328" y="5146159"/>
            <a:ext cx="200923" cy="10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2" name="直線矢印コネクタ 1031">
            <a:extLst>
              <a:ext uri="{FF2B5EF4-FFF2-40B4-BE49-F238E27FC236}">
                <a16:creationId xmlns:a16="http://schemas.microsoft.com/office/drawing/2014/main" id="{EFD13EE2-BB56-4229-AFE8-58CC8ECB0160}"/>
              </a:ext>
            </a:extLst>
          </p:cNvPr>
          <p:cNvCxnSpPr/>
          <p:nvPr/>
        </p:nvCxnSpPr>
        <p:spPr>
          <a:xfrm flipH="1">
            <a:off x="11707223" y="6248976"/>
            <a:ext cx="137447" cy="231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4" name="直線矢印コネクタ 1033">
            <a:extLst>
              <a:ext uri="{FF2B5EF4-FFF2-40B4-BE49-F238E27FC236}">
                <a16:creationId xmlns:a16="http://schemas.microsoft.com/office/drawing/2014/main" id="{A40C070B-2A0D-4144-A7D2-58249D81875F}"/>
              </a:ext>
            </a:extLst>
          </p:cNvPr>
          <p:cNvCxnSpPr/>
          <p:nvPr/>
        </p:nvCxnSpPr>
        <p:spPr>
          <a:xfrm>
            <a:off x="10993802" y="6125559"/>
            <a:ext cx="298118" cy="454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6" name="直線矢印コネクタ 1035">
            <a:extLst>
              <a:ext uri="{FF2B5EF4-FFF2-40B4-BE49-F238E27FC236}">
                <a16:creationId xmlns:a16="http://schemas.microsoft.com/office/drawing/2014/main" id="{DF7314AF-12BE-4FF8-B8B3-6B9AE85EFA60}"/>
              </a:ext>
            </a:extLst>
          </p:cNvPr>
          <p:cNvCxnSpPr/>
          <p:nvPr/>
        </p:nvCxnSpPr>
        <p:spPr>
          <a:xfrm flipV="1">
            <a:off x="10656761" y="6956061"/>
            <a:ext cx="290069" cy="24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8" name="直線矢印コネクタ 1037">
            <a:extLst>
              <a:ext uri="{FF2B5EF4-FFF2-40B4-BE49-F238E27FC236}">
                <a16:creationId xmlns:a16="http://schemas.microsoft.com/office/drawing/2014/main" id="{0017F67A-6687-4E9E-A461-C28F31584B3E}"/>
              </a:ext>
            </a:extLst>
          </p:cNvPr>
          <p:cNvCxnSpPr/>
          <p:nvPr/>
        </p:nvCxnSpPr>
        <p:spPr>
          <a:xfrm flipV="1">
            <a:off x="10250705" y="5981144"/>
            <a:ext cx="164084" cy="142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0" name="直線矢印コネクタ 1039">
            <a:extLst>
              <a:ext uri="{FF2B5EF4-FFF2-40B4-BE49-F238E27FC236}">
                <a16:creationId xmlns:a16="http://schemas.microsoft.com/office/drawing/2014/main" id="{063077FA-C950-40B5-BCB1-1DEDA2FC4C6E}"/>
              </a:ext>
            </a:extLst>
          </p:cNvPr>
          <p:cNvCxnSpPr/>
          <p:nvPr/>
        </p:nvCxnSpPr>
        <p:spPr>
          <a:xfrm>
            <a:off x="9867047" y="5343863"/>
            <a:ext cx="80150" cy="758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E25917CB-672A-4924-9870-D39FE2FE1797}"/>
              </a:ext>
            </a:extLst>
          </p:cNvPr>
          <p:cNvCxnSpPr/>
          <p:nvPr/>
        </p:nvCxnSpPr>
        <p:spPr>
          <a:xfrm flipH="1">
            <a:off x="9312888" y="5270513"/>
            <a:ext cx="270962" cy="1630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4" name="直線矢印コネクタ 1043">
            <a:extLst>
              <a:ext uri="{FF2B5EF4-FFF2-40B4-BE49-F238E27FC236}">
                <a16:creationId xmlns:a16="http://schemas.microsoft.com/office/drawing/2014/main" id="{97B8AF6E-E0DD-4AA9-AE02-0567ED057A3D}"/>
              </a:ext>
            </a:extLst>
          </p:cNvPr>
          <p:cNvCxnSpPr/>
          <p:nvPr/>
        </p:nvCxnSpPr>
        <p:spPr>
          <a:xfrm>
            <a:off x="9259346" y="6102287"/>
            <a:ext cx="257671" cy="2069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6" name="直線矢印コネクタ 1045">
            <a:extLst>
              <a:ext uri="{FF2B5EF4-FFF2-40B4-BE49-F238E27FC236}">
                <a16:creationId xmlns:a16="http://schemas.microsoft.com/office/drawing/2014/main" id="{A4E88622-56FF-4098-A9FE-56DEB7A76E81}"/>
              </a:ext>
            </a:extLst>
          </p:cNvPr>
          <p:cNvCxnSpPr/>
          <p:nvPr/>
        </p:nvCxnSpPr>
        <p:spPr>
          <a:xfrm flipH="1">
            <a:off x="8438489" y="6248976"/>
            <a:ext cx="239240" cy="1159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 name="直線矢印コネクタ 1047">
            <a:extLst>
              <a:ext uri="{FF2B5EF4-FFF2-40B4-BE49-F238E27FC236}">
                <a16:creationId xmlns:a16="http://schemas.microsoft.com/office/drawing/2014/main" id="{89132184-52CB-4CCE-BC5E-3BDB89AA7E28}"/>
              </a:ext>
            </a:extLst>
          </p:cNvPr>
          <p:cNvCxnSpPr>
            <a:cxnSpLocks/>
          </p:cNvCxnSpPr>
          <p:nvPr/>
        </p:nvCxnSpPr>
        <p:spPr>
          <a:xfrm flipV="1">
            <a:off x="8763958" y="6770479"/>
            <a:ext cx="624223" cy="98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1" name="直線矢印コネクタ 1050">
            <a:extLst>
              <a:ext uri="{FF2B5EF4-FFF2-40B4-BE49-F238E27FC236}">
                <a16:creationId xmlns:a16="http://schemas.microsoft.com/office/drawing/2014/main" id="{8BF6DA31-F483-473F-99E8-0C7717DFB1B9}"/>
              </a:ext>
            </a:extLst>
          </p:cNvPr>
          <p:cNvCxnSpPr/>
          <p:nvPr/>
        </p:nvCxnSpPr>
        <p:spPr>
          <a:xfrm>
            <a:off x="8896466" y="7101748"/>
            <a:ext cx="807365" cy="246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3" name="直線矢印コネクタ 1052">
            <a:extLst>
              <a:ext uri="{FF2B5EF4-FFF2-40B4-BE49-F238E27FC236}">
                <a16:creationId xmlns:a16="http://schemas.microsoft.com/office/drawing/2014/main" id="{562946BC-4045-44E2-9694-A046E97D0247}"/>
              </a:ext>
            </a:extLst>
          </p:cNvPr>
          <p:cNvCxnSpPr/>
          <p:nvPr/>
        </p:nvCxnSpPr>
        <p:spPr>
          <a:xfrm>
            <a:off x="10083580" y="6868994"/>
            <a:ext cx="0" cy="218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414953" y="814647"/>
            <a:ext cx="2031325" cy="646331"/>
          </a:xfrm>
          <a:prstGeom prst="rect">
            <a:avLst/>
          </a:prstGeom>
          <a:noFill/>
        </p:spPr>
        <p:txBody>
          <a:bodyPr wrap="none" rtlCol="0">
            <a:spAutoFit/>
          </a:bodyPr>
          <a:lstStyle/>
          <a:p>
            <a:r>
              <a:rPr kumimoji="1" lang="ja-JP" altLang="en-US" sz="3600" dirty="0"/>
              <a:t>畠中直行</a:t>
            </a:r>
          </a:p>
        </p:txBody>
      </p:sp>
    </p:spTree>
    <p:extLst>
      <p:ext uri="{BB962C8B-B14F-4D97-AF65-F5344CB8AC3E}">
        <p14:creationId xmlns:p14="http://schemas.microsoft.com/office/powerpoint/2010/main" val="406985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7212" y="7447788"/>
            <a:ext cx="2871216" cy="2153412"/>
          </a:xfrm>
          <a:prstGeom prst="rect">
            <a:avLst/>
          </a:prstGeom>
        </p:spPr>
      </p:pic>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98398" y="0"/>
            <a:ext cx="11041380" cy="1855788"/>
          </a:xfrm>
        </p:spPr>
        <p:txBody>
          <a:bodyPr/>
          <a:lstStyle/>
          <a:p>
            <a:r>
              <a:rPr lang="ja-JP" altLang="en-US" b="1" dirty="0">
                <a:solidFill>
                  <a:schemeClr val="accent1">
                    <a:lumMod val="75000"/>
                  </a:schemeClr>
                </a:solidFill>
              </a:rPr>
              <a:t>私の卒業研究（案）　松頭虎ノ介</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276606" y="1509014"/>
            <a:ext cx="11041380" cy="7455876"/>
          </a:xfrm>
        </p:spPr>
        <p:txBody>
          <a:bodyPr>
            <a:normAutofit/>
          </a:bodyPr>
          <a:lstStyle/>
          <a:p>
            <a:r>
              <a:rPr kumimoji="1" lang="ja-JP" altLang="en-US" b="1" dirty="0">
                <a:solidFill>
                  <a:schemeClr val="accent6">
                    <a:lumMod val="75000"/>
                  </a:schemeClr>
                </a:solidFill>
              </a:rPr>
              <a:t>テーマ</a:t>
            </a:r>
            <a:endParaRPr lang="en-US" altLang="ja-JP" b="1" dirty="0">
              <a:solidFill>
                <a:schemeClr val="accent6">
                  <a:lumMod val="75000"/>
                </a:schemeClr>
              </a:solidFill>
            </a:endParaRPr>
          </a:p>
          <a:p>
            <a:pPr marL="546100" indent="0">
              <a:buNone/>
            </a:pPr>
            <a:r>
              <a:rPr lang="ja-JP" altLang="en-US" sz="2800" dirty="0"/>
              <a:t>高空の位置から離岸流の被害者を発見する方法を研究する。また発見後、沖の人々にこれを連絡するプログラムを作成する。</a:t>
            </a:r>
            <a:endParaRPr kumimoji="1" lang="en-US" altLang="ja-JP" b="1" dirty="0">
              <a:solidFill>
                <a:schemeClr val="accent6">
                  <a:lumMod val="75000"/>
                </a:schemeClr>
              </a:solidFill>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a:t>
            </a:r>
            <a:r>
              <a:rPr lang="ja-JP" altLang="en-US" sz="2600" dirty="0">
                <a:latin typeface="+mn-ea"/>
              </a:rPr>
              <a:t>離岸流での被害者を迅速に発見する必要がある</a:t>
            </a:r>
            <a:r>
              <a:rPr lang="ja-JP" altLang="en-US" sz="2600" dirty="0">
                <a:solidFill>
                  <a:schemeClr val="tx1">
                    <a:lumMod val="75000"/>
                    <a:lumOff val="25000"/>
                  </a:schemeClr>
                </a:solidFill>
                <a:latin typeface="+mn-ea"/>
              </a:rPr>
              <a:t>。</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a:t>
            </a:r>
            <a:r>
              <a:rPr lang="ja-JP" altLang="en-US" sz="2600" dirty="0">
                <a:latin typeface="+mn-ea"/>
              </a:rPr>
              <a:t>高空の位置から人を感知する必要がある。</a:t>
            </a:r>
            <a:endParaRPr lang="en-US" altLang="ja-JP" sz="2600" dirty="0">
              <a:latin typeface="+mn-ea"/>
            </a:endParaRPr>
          </a:p>
          <a:p>
            <a:pPr marL="640080" lvl="1" indent="0">
              <a:buNone/>
            </a:pPr>
            <a:r>
              <a:rPr lang="ja-JP" altLang="en-US" sz="2600" dirty="0">
                <a:solidFill>
                  <a:schemeClr val="tx1">
                    <a:lumMod val="75000"/>
                    <a:lumOff val="25000"/>
                  </a:schemeClr>
                </a:solidFill>
                <a:latin typeface="+mn-ea"/>
              </a:rPr>
              <a:t>③</a:t>
            </a:r>
            <a:r>
              <a:rPr lang="ja-JP" altLang="en-US" sz="2600" dirty="0">
                <a:latin typeface="+mn-ea"/>
              </a:rPr>
              <a:t>被害者の発見を沖に伝える必要がある。</a:t>
            </a:r>
            <a:endParaRPr lang="en-US" altLang="ja-JP" sz="2600" dirty="0">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a:t>
            </a:r>
            <a:r>
              <a:rPr lang="ja-JP" altLang="en-US" sz="2600" dirty="0">
                <a:latin typeface="+mn-ea"/>
              </a:rPr>
              <a:t>被害者を迅速に発見する事で海での事故を減少</a:t>
            </a:r>
            <a:endParaRPr lang="en-US" altLang="ja-JP" sz="2600" dirty="0">
              <a:latin typeface="+mn-ea"/>
            </a:endParaRPr>
          </a:p>
          <a:p>
            <a:pPr marL="640080" lvl="1" indent="0">
              <a:buNone/>
            </a:pPr>
            <a:r>
              <a:rPr lang="ja-JP" altLang="en-US" sz="2600" dirty="0">
                <a:solidFill>
                  <a:schemeClr val="tx1">
                    <a:lumMod val="75000"/>
                    <a:lumOff val="25000"/>
                  </a:schemeClr>
                </a:solidFill>
                <a:latin typeface="+mn-ea"/>
              </a:rPr>
              <a:t>②</a:t>
            </a:r>
            <a:r>
              <a:rPr lang="ja-JP" altLang="en-US" sz="2600" dirty="0">
                <a:latin typeface="+mn-ea"/>
              </a:rPr>
              <a:t>人の近づきにくい環境でも空から災害にあった人を発見できる</a:t>
            </a:r>
            <a:endParaRPr lang="en-US" altLang="ja-JP" sz="2600" dirty="0">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a:t>
            </a:r>
            <a:r>
              <a:rPr lang="ja-JP" altLang="en-US" sz="2600" dirty="0">
                <a:latin typeface="+mn-ea"/>
              </a:rPr>
              <a:t>離岸流の特性、海岸の環境を調べる</a:t>
            </a:r>
            <a:endParaRPr lang="en-US" altLang="ja-JP" sz="2600" dirty="0">
              <a:latin typeface="+mn-ea"/>
            </a:endParaRPr>
          </a:p>
          <a:p>
            <a:pPr marL="640080" lvl="1" indent="0">
              <a:buNone/>
            </a:pPr>
            <a:r>
              <a:rPr lang="ja-JP" altLang="en-US" sz="2600" dirty="0">
                <a:latin typeface="+mn-ea"/>
              </a:rPr>
              <a:t>②高空の位置からカメラで人を認識する方法を明らかにする</a:t>
            </a:r>
            <a:endParaRPr lang="en-US" altLang="ja-JP" sz="2600" dirty="0">
              <a:latin typeface="+mn-ea"/>
            </a:endParaRPr>
          </a:p>
          <a:p>
            <a:pPr marL="640080" lvl="1" indent="0">
              <a:buNone/>
            </a:pPr>
            <a:r>
              <a:rPr lang="ja-JP" altLang="en-US" sz="2600" dirty="0">
                <a:latin typeface="+mn-ea"/>
              </a:rPr>
              <a:t>③被害者の発見後、沖の人に情報を送るシステムを作成</a:t>
            </a:r>
            <a:endParaRPr lang="en-US" altLang="ja-JP" sz="2600" dirty="0">
              <a:latin typeface="+mn-ea"/>
            </a:endParaRPr>
          </a:p>
          <a:p>
            <a:pPr marL="640080" lvl="1" indent="0">
              <a:buNone/>
            </a:pPr>
            <a:r>
              <a:rPr lang="ja-JP" altLang="en-US" sz="2600" dirty="0">
                <a:latin typeface="+mn-ea"/>
              </a:rPr>
              <a:t>④救援物資を被害者に届ける手段を調べる</a:t>
            </a:r>
            <a:endParaRPr lang="en-US" altLang="ja-JP" sz="2600" dirty="0">
              <a:latin typeface="+mn-ea"/>
            </a:endParaRPr>
          </a:p>
          <a:p>
            <a:pPr marL="0" indent="0">
              <a:buNone/>
            </a:pPr>
            <a:r>
              <a:rPr lang="ja-JP" altLang="en-US" dirty="0"/>
              <a:t>　</a:t>
            </a:r>
            <a:endParaRPr lang="en-US" altLang="ja-JP" dirty="0"/>
          </a:p>
          <a:p>
            <a:endParaRPr kumimoji="1" lang="en-US" altLang="ja-JP"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1210" y="2786211"/>
            <a:ext cx="2887218" cy="2887218"/>
          </a:xfrm>
          <a:prstGeom prst="rect">
            <a:avLst/>
          </a:prstGeom>
        </p:spPr>
      </p:pic>
    </p:spTree>
    <p:extLst>
      <p:ext uri="{BB962C8B-B14F-4D97-AF65-F5344CB8AC3E}">
        <p14:creationId xmlns:p14="http://schemas.microsoft.com/office/powerpoint/2010/main" val="22681110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TM02900720[[fn=インテグラル]]</Template>
  <TotalTime>116</TotalTime>
  <Words>1185</Words>
  <Application>Microsoft Office PowerPoint</Application>
  <PresentationFormat>A3 297x420 mm</PresentationFormat>
  <Paragraphs>156</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メイリオ</vt:lpstr>
      <vt:lpstr>Calibri</vt:lpstr>
      <vt:lpstr>Wingdings 2</vt:lpstr>
      <vt:lpstr>HDOfficeLightV0</vt:lpstr>
      <vt:lpstr>私の卒業研究（案）　新井 友晴</vt:lpstr>
      <vt:lpstr>私の卒業研究（案）　奥村颯友</vt:lpstr>
      <vt:lpstr>私の卒業研究（案）</vt:lpstr>
      <vt:lpstr>私の卒業研究（案）　神吉　笑（かんきしょう）</vt:lpstr>
      <vt:lpstr>ドローンの安全装置の研究.　　   木下 将.</vt:lpstr>
      <vt:lpstr>私の卒業研究（案）</vt:lpstr>
      <vt:lpstr>私の卒業研究（案）</vt:lpstr>
      <vt:lpstr>私の卒業研究（案）</vt:lpstr>
      <vt:lpstr>私の卒業研究（案）　松頭虎ノ介</vt:lpstr>
      <vt:lpstr>私の卒業研究（案）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私の卒業研究</dc:title>
  <dc:creator>Kouhei Ito</dc:creator>
  <cp:lastModifiedBy>Kouhei Ito</cp:lastModifiedBy>
  <cp:revision>14</cp:revision>
  <cp:lastPrinted>2019-04-15T00:34:07Z</cp:lastPrinted>
  <dcterms:created xsi:type="dcterms:W3CDTF">2019-04-13T05:11:02Z</dcterms:created>
  <dcterms:modified xsi:type="dcterms:W3CDTF">2019-04-16T01:58:39Z</dcterms:modified>
</cp:coreProperties>
</file>