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2801600" cy="9601200" type="A3"/>
  <p:notesSz cx="9869488"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15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574342"/>
            <a:ext cx="9601200" cy="3342640"/>
          </a:xfrm>
        </p:spPr>
        <p:txBody>
          <a:bodyPr anchor="b">
            <a:normAutofit/>
          </a:bodyPr>
          <a:lstStyle>
            <a:lvl1pPr algn="ctr">
              <a:defRPr sz="63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520">
                <a:solidFill>
                  <a:schemeClr val="tx1">
                    <a:lumMod val="75000"/>
                    <a:lumOff val="25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250186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31602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5" y="504507"/>
            <a:ext cx="2760345" cy="8136573"/>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80110" y="504507"/>
            <a:ext cx="8121015" cy="813657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110201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96503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7392"/>
            <a:ext cx="11041380" cy="3991691"/>
          </a:xfrm>
        </p:spPr>
        <p:txBody>
          <a:bodyPr anchor="b">
            <a:normAutofit/>
          </a:bodyPr>
          <a:lstStyle>
            <a:lvl1pPr>
              <a:defRPr sz="63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373687"/>
            <a:ext cx="11041380" cy="2100262"/>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60987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7383" y="2560321"/>
            <a:ext cx="5440680" cy="60918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60321"/>
            <a:ext cx="5440680" cy="60918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3261781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383" y="2354591"/>
            <a:ext cx="5414010" cy="1155979"/>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ja-JP" altLang="en-US"/>
              <a:t>マスター テキストの書式設定</a:t>
            </a:r>
          </a:p>
        </p:txBody>
      </p:sp>
      <p:sp>
        <p:nvSpPr>
          <p:cNvPr id="4" name="Content Placeholder 3"/>
          <p:cNvSpPr>
            <a:spLocks noGrp="1"/>
          </p:cNvSpPr>
          <p:nvPr>
            <p:ph sz="half" idx="2"/>
          </p:nvPr>
        </p:nvSpPr>
        <p:spPr>
          <a:xfrm>
            <a:off x="887383" y="3510571"/>
            <a:ext cx="5414010" cy="515273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4592"/>
            <a:ext cx="5440681" cy="1155977"/>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10571"/>
            <a:ext cx="5440681" cy="515273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406665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70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148470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3310" y="640081"/>
            <a:ext cx="4128516" cy="2240276"/>
          </a:xfrm>
        </p:spPr>
        <p:txBody>
          <a:bodyPr anchor="b">
            <a:normAutofit/>
          </a:bodyPr>
          <a:lstStyle>
            <a:lvl1pPr>
              <a:defRPr sz="3360" b="0"/>
            </a:lvl1pPr>
          </a:lstStyle>
          <a:p>
            <a:r>
              <a:rPr lang="ja-JP" altLang="en-US"/>
              <a:t>マスター タイトルの書式設定</a:t>
            </a:r>
            <a:endParaRPr lang="en-US" dirty="0"/>
          </a:p>
        </p:txBody>
      </p:sp>
      <p:sp>
        <p:nvSpPr>
          <p:cNvPr id="3" name="Content Placeholder 2"/>
          <p:cNvSpPr>
            <a:spLocks noGrp="1"/>
          </p:cNvSpPr>
          <p:nvPr>
            <p:ph idx="1"/>
          </p:nvPr>
        </p:nvSpPr>
        <p:spPr>
          <a:xfrm>
            <a:off x="5440680" y="1386840"/>
            <a:ext cx="6480810" cy="68275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3310" y="2880359"/>
            <a:ext cx="4128516" cy="5334001"/>
          </a:xfrm>
        </p:spPr>
        <p:txBody>
          <a:bodyPr>
            <a:normAutofit/>
          </a:bodyPr>
          <a:lstStyle>
            <a:lvl1pPr marL="0" indent="0">
              <a:lnSpc>
                <a:spcPct val="90000"/>
              </a:lnSpc>
              <a:buNone/>
              <a:defRPr sz="168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424874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3310" y="640080"/>
            <a:ext cx="4128516" cy="2240280"/>
          </a:xfrm>
        </p:spPr>
        <p:txBody>
          <a:bodyPr anchor="b">
            <a:normAutofit/>
          </a:bodyPr>
          <a:lstStyle>
            <a:lvl1pPr>
              <a:defRPr sz="336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440680" y="1386840"/>
            <a:ext cx="6480810" cy="68275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3310" y="2880360"/>
            <a:ext cx="4128516" cy="5334000"/>
          </a:xfrm>
        </p:spPr>
        <p:txBody>
          <a:bodyPr>
            <a:normAutofit/>
          </a:bodyPr>
          <a:lstStyle>
            <a:lvl1pPr marL="0" indent="0">
              <a:lnSpc>
                <a:spcPct val="90000"/>
              </a:lnSpc>
              <a:buNone/>
              <a:defRPr sz="168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4E0E98-4F73-439C-A3B6-27FF53204B8A}" type="datetimeFigureOut">
              <a:rPr kumimoji="1" lang="ja-JP" altLang="en-US" smtClean="0"/>
              <a:t>2019/4/15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249367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7383" y="512064"/>
            <a:ext cx="11041380" cy="185578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383" y="2560321"/>
            <a:ext cx="11041380" cy="609187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155">
                <a:solidFill>
                  <a:schemeClr val="tx1">
                    <a:lumMod val="65000"/>
                    <a:lumOff val="35000"/>
                  </a:schemeClr>
                </a:solidFill>
              </a:defRPr>
            </a:lvl1pPr>
          </a:lstStyle>
          <a:p>
            <a:fld id="{A94E0E98-4F73-439C-A3B6-27FF53204B8A}" type="datetimeFigureOut">
              <a:rPr kumimoji="1" lang="ja-JP" altLang="en-US" smtClean="0"/>
              <a:t>2019/4/15</a:t>
            </a:fld>
            <a:endParaRPr kumimoji="1" lang="ja-JP" altLang="en-US"/>
          </a:p>
        </p:txBody>
      </p:sp>
      <p:sp>
        <p:nvSpPr>
          <p:cNvPr id="5" name="Footer Placeholder 4"/>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15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9048403" y="8898891"/>
            <a:ext cx="2880360" cy="511175"/>
          </a:xfrm>
          <a:prstGeom prst="rect">
            <a:avLst/>
          </a:prstGeom>
        </p:spPr>
        <p:txBody>
          <a:bodyPr vert="horz" lIns="91440" tIns="45720" rIns="91440" bIns="45720" rtlCol="0" anchor="ctr"/>
          <a:lstStyle>
            <a:lvl1pPr algn="r">
              <a:defRPr sz="1155">
                <a:solidFill>
                  <a:schemeClr val="tx1">
                    <a:tint val="75000"/>
                  </a:schemeClr>
                </a:solidFill>
              </a:defRPr>
            </a:lvl1pPr>
          </a:lstStyle>
          <a:p>
            <a:fld id="{68FDC664-E24A-4889-BC8C-FFEF06F22BA2}" type="slidenum">
              <a:rPr kumimoji="1" lang="ja-JP" altLang="en-US" smtClean="0"/>
              <a:t>‹#›</a:t>
            </a:fld>
            <a:endParaRPr kumimoji="1" lang="ja-JP" altLang="en-US"/>
          </a:p>
        </p:txBody>
      </p:sp>
    </p:spTree>
    <p:extLst>
      <p:ext uri="{BB962C8B-B14F-4D97-AF65-F5344CB8AC3E}">
        <p14:creationId xmlns:p14="http://schemas.microsoft.com/office/powerpoint/2010/main" val="42537899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120" rtl="0" eaLnBrk="1" latinLnBrk="0" hangingPunct="1">
        <a:lnSpc>
          <a:spcPct val="90000"/>
        </a:lnSpc>
        <a:spcBef>
          <a:spcPct val="0"/>
        </a:spcBef>
        <a:buNone/>
        <a:defRPr kumimoji="1"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kumimoji="1"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kumimoji="1"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kumimoji="1"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kumimoji="1"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kumimoji="1"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kumimoji="1" sz="1890" kern="1200">
          <a:solidFill>
            <a:schemeClr val="tx1"/>
          </a:solidFill>
          <a:latin typeface="+mn-lt"/>
          <a:ea typeface="+mn-ea"/>
          <a:cs typeface="+mn-cs"/>
        </a:defRPr>
      </a:lvl9pPr>
    </p:bodyStyle>
    <p:otherStyle>
      <a:defPPr>
        <a:defRPr lang="en-US"/>
      </a:defPPr>
      <a:lvl1pPr marL="0" algn="l" defTabSz="960120" rtl="0" eaLnBrk="1" latinLnBrk="0" hangingPunct="1">
        <a:defRPr kumimoji="1" sz="1890" kern="1200">
          <a:solidFill>
            <a:schemeClr val="tx1"/>
          </a:solidFill>
          <a:latin typeface="+mn-lt"/>
          <a:ea typeface="+mn-ea"/>
          <a:cs typeface="+mn-cs"/>
        </a:defRPr>
      </a:lvl1pPr>
      <a:lvl2pPr marL="480060" algn="l" defTabSz="960120" rtl="0" eaLnBrk="1" latinLnBrk="0" hangingPunct="1">
        <a:defRPr kumimoji="1" sz="1890" kern="1200">
          <a:solidFill>
            <a:schemeClr val="tx1"/>
          </a:solidFill>
          <a:latin typeface="+mn-lt"/>
          <a:ea typeface="+mn-ea"/>
          <a:cs typeface="+mn-cs"/>
        </a:defRPr>
      </a:lvl2pPr>
      <a:lvl3pPr marL="960120" algn="l" defTabSz="960120" rtl="0" eaLnBrk="1" latinLnBrk="0" hangingPunct="1">
        <a:defRPr kumimoji="1" sz="1890" kern="1200">
          <a:solidFill>
            <a:schemeClr val="tx1"/>
          </a:solidFill>
          <a:latin typeface="+mn-lt"/>
          <a:ea typeface="+mn-ea"/>
          <a:cs typeface="+mn-cs"/>
        </a:defRPr>
      </a:lvl3pPr>
      <a:lvl4pPr marL="1440180" algn="l" defTabSz="960120" rtl="0" eaLnBrk="1" latinLnBrk="0" hangingPunct="1">
        <a:defRPr kumimoji="1" sz="1890" kern="1200">
          <a:solidFill>
            <a:schemeClr val="tx1"/>
          </a:solidFill>
          <a:latin typeface="+mn-lt"/>
          <a:ea typeface="+mn-ea"/>
          <a:cs typeface="+mn-cs"/>
        </a:defRPr>
      </a:lvl4pPr>
      <a:lvl5pPr marL="1920240" algn="l" defTabSz="960120" rtl="0" eaLnBrk="1" latinLnBrk="0" hangingPunct="1">
        <a:defRPr kumimoji="1" sz="1890" kern="1200">
          <a:solidFill>
            <a:schemeClr val="tx1"/>
          </a:solidFill>
          <a:latin typeface="+mn-lt"/>
          <a:ea typeface="+mn-ea"/>
          <a:cs typeface="+mn-cs"/>
        </a:defRPr>
      </a:lvl5pPr>
      <a:lvl6pPr marL="2400300" algn="l" defTabSz="960120" rtl="0" eaLnBrk="1" latinLnBrk="0" hangingPunct="1">
        <a:defRPr kumimoji="1" sz="1890" kern="1200">
          <a:solidFill>
            <a:schemeClr val="tx1"/>
          </a:solidFill>
          <a:latin typeface="+mn-lt"/>
          <a:ea typeface="+mn-ea"/>
          <a:cs typeface="+mn-cs"/>
        </a:defRPr>
      </a:lvl6pPr>
      <a:lvl7pPr marL="2880360" algn="l" defTabSz="960120" rtl="0" eaLnBrk="1" latinLnBrk="0" hangingPunct="1">
        <a:defRPr kumimoji="1" sz="1890" kern="1200">
          <a:solidFill>
            <a:schemeClr val="tx1"/>
          </a:solidFill>
          <a:latin typeface="+mn-lt"/>
          <a:ea typeface="+mn-ea"/>
          <a:cs typeface="+mn-cs"/>
        </a:defRPr>
      </a:lvl7pPr>
      <a:lvl8pPr marL="3360420" algn="l" defTabSz="960120" rtl="0" eaLnBrk="1" latinLnBrk="0" hangingPunct="1">
        <a:defRPr kumimoji="1" sz="1890" kern="1200">
          <a:solidFill>
            <a:schemeClr val="tx1"/>
          </a:solidFill>
          <a:latin typeface="+mn-lt"/>
          <a:ea typeface="+mn-ea"/>
          <a:cs typeface="+mn-cs"/>
        </a:defRPr>
      </a:lvl8pPr>
      <a:lvl9pPr marL="3840480" algn="l" defTabSz="960120" rtl="0" eaLnBrk="1" latinLnBrk="0" hangingPunct="1">
        <a:defRPr kumimoji="1"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9A1B914-E8B3-4DAD-985E-9433EB3E9A25}"/>
              </a:ext>
            </a:extLst>
          </p:cNvPr>
          <p:cNvSpPr>
            <a:spLocks noGrp="1"/>
          </p:cNvSpPr>
          <p:nvPr>
            <p:ph type="title"/>
          </p:nvPr>
        </p:nvSpPr>
        <p:spPr>
          <a:xfrm>
            <a:off x="880110" y="307981"/>
            <a:ext cx="11041380" cy="1855788"/>
          </a:xfrm>
        </p:spPr>
        <p:txBody>
          <a:bodyPr/>
          <a:lstStyle/>
          <a:p>
            <a:r>
              <a:rPr lang="ja-JP" altLang="en-US" b="1" dirty="0">
                <a:solidFill>
                  <a:schemeClr val="accent1">
                    <a:lumMod val="75000"/>
                  </a:schemeClr>
                </a:solidFill>
              </a:rPr>
              <a:t>私の卒業研究（案）</a:t>
            </a:r>
            <a:endParaRPr kumimoji="1" lang="ja-JP" altLang="en-US" b="1" dirty="0">
              <a:solidFill>
                <a:schemeClr val="accent1">
                  <a:lumMod val="75000"/>
                </a:schemeClr>
              </a:solidFill>
            </a:endParaRPr>
          </a:p>
        </p:txBody>
      </p:sp>
      <p:sp>
        <p:nvSpPr>
          <p:cNvPr id="5" name="コンテンツ プレースホルダー 4">
            <a:extLst>
              <a:ext uri="{FF2B5EF4-FFF2-40B4-BE49-F238E27FC236}">
                <a16:creationId xmlns:a16="http://schemas.microsoft.com/office/drawing/2014/main" id="{58B2B469-AD7E-4DAA-9473-B9738F31061A}"/>
              </a:ext>
            </a:extLst>
          </p:cNvPr>
          <p:cNvSpPr>
            <a:spLocks noGrp="1"/>
          </p:cNvSpPr>
          <p:nvPr>
            <p:ph idx="1"/>
          </p:nvPr>
        </p:nvSpPr>
        <p:spPr>
          <a:xfrm>
            <a:off x="880110" y="1934309"/>
            <a:ext cx="11041380" cy="7455876"/>
          </a:xfrm>
        </p:spPr>
        <p:txBody>
          <a:bodyPr>
            <a:normAutofit/>
          </a:bodyPr>
          <a:lstStyle/>
          <a:p>
            <a:r>
              <a:rPr kumimoji="1" lang="ja-JP" altLang="en-US" b="1" dirty="0">
                <a:solidFill>
                  <a:schemeClr val="accent6">
                    <a:lumMod val="75000"/>
                  </a:schemeClr>
                </a:solidFill>
              </a:rPr>
              <a:t>テーマ</a:t>
            </a:r>
            <a:endParaRPr kumimoji="1"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瓦礫の中から被災者を探索するロボットに装備できるセンサと、そのセンサを装備した複数の小型ロボットによる相互に協力し合った自己位置推定技術の実用化に関する研究。</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研究の背景・動機</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①災害時は被災者の迅速な発見と救助が必要</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②小型ロボットでの自己位置推定の困難さ</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③複数ロボットの相互協調による自己位置推定</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研究の有用性</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①被災者の迅速な発見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②ロボットの協調作業技術の発展</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③被災活動以外への技術の波及</a:t>
            </a:r>
            <a:endParaRPr lang="en-US" altLang="ja-JP" sz="2600" dirty="0">
              <a:solidFill>
                <a:schemeClr val="tx1">
                  <a:lumMod val="75000"/>
                  <a:lumOff val="25000"/>
                </a:schemeClr>
              </a:solidFill>
              <a:latin typeface="+mn-ea"/>
            </a:endParaRPr>
          </a:p>
          <a:p>
            <a:r>
              <a:rPr lang="ja-JP" altLang="en-US" b="1" dirty="0">
                <a:solidFill>
                  <a:schemeClr val="accent6">
                    <a:lumMod val="75000"/>
                  </a:schemeClr>
                </a:solidFill>
              </a:rPr>
              <a:t>研究の取り組み方</a:t>
            </a:r>
            <a:endParaRPr lang="en-US" altLang="ja-JP" b="1" dirty="0">
              <a:solidFill>
                <a:schemeClr val="accent6">
                  <a:lumMod val="75000"/>
                </a:schemeClr>
              </a:solidFill>
            </a:endParaRPr>
          </a:p>
          <a:p>
            <a:pPr marL="640080" lvl="1" indent="0">
              <a:buNone/>
            </a:pPr>
            <a:r>
              <a:rPr lang="ja-JP" altLang="en-US" sz="2600" dirty="0">
                <a:solidFill>
                  <a:schemeClr val="tx1">
                    <a:lumMod val="75000"/>
                    <a:lumOff val="25000"/>
                  </a:schemeClr>
                </a:solidFill>
                <a:latin typeface="+mn-ea"/>
              </a:rPr>
              <a:t>①単独のロボットの自己位置推定能力を明らかにする</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②複数ロボットの通信方式について調査検討</a:t>
            </a:r>
            <a:endParaRPr lang="en-US" altLang="ja-JP" sz="2600" dirty="0">
              <a:solidFill>
                <a:schemeClr val="tx1">
                  <a:lumMod val="75000"/>
                  <a:lumOff val="25000"/>
                </a:schemeClr>
              </a:solidFill>
              <a:latin typeface="+mn-ea"/>
            </a:endParaRPr>
          </a:p>
          <a:p>
            <a:pPr marL="640080" lvl="1" indent="0">
              <a:buNone/>
            </a:pPr>
            <a:r>
              <a:rPr lang="ja-JP" altLang="en-US" sz="2600" dirty="0">
                <a:solidFill>
                  <a:schemeClr val="tx1">
                    <a:lumMod val="75000"/>
                    <a:lumOff val="25000"/>
                  </a:schemeClr>
                </a:solidFill>
                <a:latin typeface="+mn-ea"/>
              </a:rPr>
              <a:t>③複数ロボットで実験を行い、問題点を明らかにする</a:t>
            </a:r>
            <a:endParaRPr lang="en-US" altLang="ja-JP" sz="2600" dirty="0">
              <a:solidFill>
                <a:schemeClr val="tx1">
                  <a:lumMod val="75000"/>
                  <a:lumOff val="25000"/>
                </a:schemeClr>
              </a:solidFill>
              <a:latin typeface="+mn-ea"/>
            </a:endParaRPr>
          </a:p>
          <a:p>
            <a:pPr marL="0" indent="0">
              <a:buNone/>
            </a:pPr>
            <a:endParaRPr lang="en-US" altLang="ja-JP" dirty="0"/>
          </a:p>
          <a:p>
            <a:endParaRPr kumimoji="1" lang="en-US" altLang="ja-JP" dirty="0"/>
          </a:p>
        </p:txBody>
      </p:sp>
      <p:pic>
        <p:nvPicPr>
          <p:cNvPr id="1026" name="Picture 2" descr="ãã¤ã©ã¹ãããã¤ã¯ã­ãã¦ã¹ãã®ç»åæ¤ç´¢çµæ">
            <a:extLst>
              <a:ext uri="{FF2B5EF4-FFF2-40B4-BE49-F238E27FC236}">
                <a16:creationId xmlns:a16="http://schemas.microsoft.com/office/drawing/2014/main" id="{3C96441B-63AC-4050-8CEE-BF503F550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8302" y="3403194"/>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ã©ã¹ãããã¤ã¯ã­ãã¦ã¹ãã®ç»åæ¤ç´¢çµæ">
            <a:extLst>
              <a:ext uri="{FF2B5EF4-FFF2-40B4-BE49-F238E27FC236}">
                <a16:creationId xmlns:a16="http://schemas.microsoft.com/office/drawing/2014/main" id="{3130021B-9C31-4571-BB85-B64602E09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493" y="3945455"/>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ãã¤ã©ã¹ãããã¤ã¯ã­ãã¦ã¹ãã®ç»åæ¤ç´¢çµæ">
            <a:extLst>
              <a:ext uri="{FF2B5EF4-FFF2-40B4-BE49-F238E27FC236}">
                <a16:creationId xmlns:a16="http://schemas.microsoft.com/office/drawing/2014/main" id="{8724F016-ACF3-43FF-8D96-E68B7FAB0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3850" y="4379383"/>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ãã¤ã©ã¹ãããã¤ã¯ã­ãã¦ã¹ãã®ç»åæ¤ç´¢çµæ">
            <a:extLst>
              <a:ext uri="{FF2B5EF4-FFF2-40B4-BE49-F238E27FC236}">
                <a16:creationId xmlns:a16="http://schemas.microsoft.com/office/drawing/2014/main" id="{57FCD2C8-35BD-4E4B-AED1-5A0307B7A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496" y="5249515"/>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ãã¤ã©ã¹ãããã¤ã¯ã­ãã¦ã¹ãã®ç»åæ¤ç´¢çµæ">
            <a:extLst>
              <a:ext uri="{FF2B5EF4-FFF2-40B4-BE49-F238E27FC236}">
                <a16:creationId xmlns:a16="http://schemas.microsoft.com/office/drawing/2014/main" id="{419F633B-7A9D-4D8C-85FD-9F0C2896A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4328" y="5126098"/>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ãã¤ã©ã¹ãããã¤ã¯ã­ãã¦ã¹ãã®ç»åæ¤ç´¢çµæ">
            <a:extLst>
              <a:ext uri="{FF2B5EF4-FFF2-40B4-BE49-F238E27FC236}">
                <a16:creationId xmlns:a16="http://schemas.microsoft.com/office/drawing/2014/main" id="{5FC9794C-411E-402B-8A66-B3A0B2D12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489" y="5309732"/>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ãã¤ã©ã¹ãããã¤ã¯ã­ãã¦ã¹ãã®ç»åæ¤ç´¢çµæ">
            <a:extLst>
              <a:ext uri="{FF2B5EF4-FFF2-40B4-BE49-F238E27FC236}">
                <a16:creationId xmlns:a16="http://schemas.microsoft.com/office/drawing/2014/main" id="{6D833CD6-98BF-4D90-8AD8-F2B0F4030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094" y="5981144"/>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ãã¤ã©ã¹ãããã¤ã¯ã­ãã¦ã¹ãã®ç»åæ¤ç´¢çµæ">
            <a:extLst>
              <a:ext uri="{FF2B5EF4-FFF2-40B4-BE49-F238E27FC236}">
                <a16:creationId xmlns:a16="http://schemas.microsoft.com/office/drawing/2014/main" id="{70C217E9-4126-46AB-808C-03F3251E5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9173" y="6456331"/>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ãã¤ã©ã¹ãããã¤ã¯ã­ãã¦ã¹ãã®ç»åæ¤ç´¢çµæ">
            <a:extLst>
              <a:ext uri="{FF2B5EF4-FFF2-40B4-BE49-F238E27FC236}">
                <a16:creationId xmlns:a16="http://schemas.microsoft.com/office/drawing/2014/main" id="{17455881-2A7E-4EDC-96B1-34798C559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268" y="6270749"/>
            <a:ext cx="999461" cy="99946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ãã¤ã©ã¹ãããã¤ã¯ã­ãã¦ã¹ãã®ç»åæ¤ç´¢çµæ">
            <a:extLst>
              <a:ext uri="{FF2B5EF4-FFF2-40B4-BE49-F238E27FC236}">
                <a16:creationId xmlns:a16="http://schemas.microsoft.com/office/drawing/2014/main" id="{7708E49F-7DF3-4053-8D5B-C4AB2FB0B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0975" y="6849002"/>
            <a:ext cx="999461" cy="99946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線矢印コネクタ 23">
            <a:extLst>
              <a:ext uri="{FF2B5EF4-FFF2-40B4-BE49-F238E27FC236}">
                <a16:creationId xmlns:a16="http://schemas.microsoft.com/office/drawing/2014/main" id="{B0219475-38BA-4E29-B0B8-BADACA2F0020}"/>
              </a:ext>
            </a:extLst>
          </p:cNvPr>
          <p:cNvCxnSpPr>
            <a:cxnSpLocks/>
          </p:cNvCxnSpPr>
          <p:nvPr/>
        </p:nvCxnSpPr>
        <p:spPr>
          <a:xfrm>
            <a:off x="10729211" y="4057712"/>
            <a:ext cx="478282" cy="321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5080642C-F8E2-474F-BE20-B421E3365BB4}"/>
              </a:ext>
            </a:extLst>
          </p:cNvPr>
          <p:cNvCxnSpPr/>
          <p:nvPr/>
        </p:nvCxnSpPr>
        <p:spPr>
          <a:xfrm flipH="1">
            <a:off x="10431271" y="4192392"/>
            <a:ext cx="44907" cy="3813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F4AB70D-0483-4552-9D53-93DB305607F6}"/>
              </a:ext>
            </a:extLst>
          </p:cNvPr>
          <p:cNvCxnSpPr/>
          <p:nvPr/>
        </p:nvCxnSpPr>
        <p:spPr>
          <a:xfrm flipH="1">
            <a:off x="10703589" y="4573715"/>
            <a:ext cx="456760" cy="1263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FE49C0D-1312-4F42-B4C5-08AFFFE54796}"/>
              </a:ext>
            </a:extLst>
          </p:cNvPr>
          <p:cNvCxnSpPr>
            <a:endCxn id="17" idx="0"/>
          </p:cNvCxnSpPr>
          <p:nvPr/>
        </p:nvCxnSpPr>
        <p:spPr>
          <a:xfrm>
            <a:off x="11921490" y="4944916"/>
            <a:ext cx="218737" cy="3045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4" name="直線矢印コネクタ 1023">
            <a:extLst>
              <a:ext uri="{FF2B5EF4-FFF2-40B4-BE49-F238E27FC236}">
                <a16:creationId xmlns:a16="http://schemas.microsoft.com/office/drawing/2014/main" id="{292BCA43-A054-4945-9A8B-362947B3A533}"/>
              </a:ext>
            </a:extLst>
          </p:cNvPr>
          <p:cNvCxnSpPr/>
          <p:nvPr/>
        </p:nvCxnSpPr>
        <p:spPr>
          <a:xfrm flipH="1" flipV="1">
            <a:off x="11313789" y="5592466"/>
            <a:ext cx="193767" cy="697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7" name="直線矢印コネクタ 1026">
            <a:extLst>
              <a:ext uri="{FF2B5EF4-FFF2-40B4-BE49-F238E27FC236}">
                <a16:creationId xmlns:a16="http://schemas.microsoft.com/office/drawing/2014/main" id="{BAB2394F-6AB2-4938-BC69-C97D94F02B63}"/>
              </a:ext>
            </a:extLst>
          </p:cNvPr>
          <p:cNvCxnSpPr/>
          <p:nvPr/>
        </p:nvCxnSpPr>
        <p:spPr>
          <a:xfrm flipV="1">
            <a:off x="11160349" y="4820077"/>
            <a:ext cx="153440" cy="3060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9" name="直線矢印コネクタ 1028">
            <a:extLst>
              <a:ext uri="{FF2B5EF4-FFF2-40B4-BE49-F238E27FC236}">
                <a16:creationId xmlns:a16="http://schemas.microsoft.com/office/drawing/2014/main" id="{242AB139-AF97-41B1-9DD8-E28E2823A03C}"/>
              </a:ext>
            </a:extLst>
          </p:cNvPr>
          <p:cNvCxnSpPr/>
          <p:nvPr/>
        </p:nvCxnSpPr>
        <p:spPr>
          <a:xfrm flipH="1" flipV="1">
            <a:off x="10314328" y="5146159"/>
            <a:ext cx="200923" cy="1033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2" name="直線矢印コネクタ 1031">
            <a:extLst>
              <a:ext uri="{FF2B5EF4-FFF2-40B4-BE49-F238E27FC236}">
                <a16:creationId xmlns:a16="http://schemas.microsoft.com/office/drawing/2014/main" id="{EFD13EE2-BB56-4229-AFE8-58CC8ECB0160}"/>
              </a:ext>
            </a:extLst>
          </p:cNvPr>
          <p:cNvCxnSpPr/>
          <p:nvPr/>
        </p:nvCxnSpPr>
        <p:spPr>
          <a:xfrm flipH="1">
            <a:off x="11707223" y="6248976"/>
            <a:ext cx="137447" cy="231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4" name="直線矢印コネクタ 1033">
            <a:extLst>
              <a:ext uri="{FF2B5EF4-FFF2-40B4-BE49-F238E27FC236}">
                <a16:creationId xmlns:a16="http://schemas.microsoft.com/office/drawing/2014/main" id="{A40C070B-2A0D-4144-A7D2-58249D81875F}"/>
              </a:ext>
            </a:extLst>
          </p:cNvPr>
          <p:cNvCxnSpPr/>
          <p:nvPr/>
        </p:nvCxnSpPr>
        <p:spPr>
          <a:xfrm>
            <a:off x="10993802" y="6125559"/>
            <a:ext cx="298118" cy="454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6" name="直線矢印コネクタ 1035">
            <a:extLst>
              <a:ext uri="{FF2B5EF4-FFF2-40B4-BE49-F238E27FC236}">
                <a16:creationId xmlns:a16="http://schemas.microsoft.com/office/drawing/2014/main" id="{DF7314AF-12BE-4FF8-B8B3-6B9AE85EFA60}"/>
              </a:ext>
            </a:extLst>
          </p:cNvPr>
          <p:cNvCxnSpPr/>
          <p:nvPr/>
        </p:nvCxnSpPr>
        <p:spPr>
          <a:xfrm flipV="1">
            <a:off x="10656761" y="6956061"/>
            <a:ext cx="290069" cy="24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8" name="直線矢印コネクタ 1037">
            <a:extLst>
              <a:ext uri="{FF2B5EF4-FFF2-40B4-BE49-F238E27FC236}">
                <a16:creationId xmlns:a16="http://schemas.microsoft.com/office/drawing/2014/main" id="{0017F67A-6687-4E9E-A461-C28F31584B3E}"/>
              </a:ext>
            </a:extLst>
          </p:cNvPr>
          <p:cNvCxnSpPr/>
          <p:nvPr/>
        </p:nvCxnSpPr>
        <p:spPr>
          <a:xfrm flipV="1">
            <a:off x="10250705" y="5981144"/>
            <a:ext cx="164084" cy="1420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0" name="直線矢印コネクタ 1039">
            <a:extLst>
              <a:ext uri="{FF2B5EF4-FFF2-40B4-BE49-F238E27FC236}">
                <a16:creationId xmlns:a16="http://schemas.microsoft.com/office/drawing/2014/main" id="{063077FA-C950-40B5-BCB1-1DEDA2FC4C6E}"/>
              </a:ext>
            </a:extLst>
          </p:cNvPr>
          <p:cNvCxnSpPr/>
          <p:nvPr/>
        </p:nvCxnSpPr>
        <p:spPr>
          <a:xfrm>
            <a:off x="9867047" y="5343863"/>
            <a:ext cx="80150" cy="7584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E25917CB-672A-4924-9870-D39FE2FE1797}"/>
              </a:ext>
            </a:extLst>
          </p:cNvPr>
          <p:cNvCxnSpPr/>
          <p:nvPr/>
        </p:nvCxnSpPr>
        <p:spPr>
          <a:xfrm flipH="1">
            <a:off x="9312888" y="5270513"/>
            <a:ext cx="270962" cy="1630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4" name="直線矢印コネクタ 1043">
            <a:extLst>
              <a:ext uri="{FF2B5EF4-FFF2-40B4-BE49-F238E27FC236}">
                <a16:creationId xmlns:a16="http://schemas.microsoft.com/office/drawing/2014/main" id="{97B8AF6E-E0DD-4AA9-AE02-0567ED057A3D}"/>
              </a:ext>
            </a:extLst>
          </p:cNvPr>
          <p:cNvCxnSpPr/>
          <p:nvPr/>
        </p:nvCxnSpPr>
        <p:spPr>
          <a:xfrm>
            <a:off x="9259346" y="6102287"/>
            <a:ext cx="257671" cy="2069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6" name="直線矢印コネクタ 1045">
            <a:extLst>
              <a:ext uri="{FF2B5EF4-FFF2-40B4-BE49-F238E27FC236}">
                <a16:creationId xmlns:a16="http://schemas.microsoft.com/office/drawing/2014/main" id="{A4E88622-56FF-4098-A9FE-56DEB7A76E81}"/>
              </a:ext>
            </a:extLst>
          </p:cNvPr>
          <p:cNvCxnSpPr/>
          <p:nvPr/>
        </p:nvCxnSpPr>
        <p:spPr>
          <a:xfrm flipH="1">
            <a:off x="8438489" y="6248976"/>
            <a:ext cx="239240" cy="1159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 name="直線矢印コネクタ 1047">
            <a:extLst>
              <a:ext uri="{FF2B5EF4-FFF2-40B4-BE49-F238E27FC236}">
                <a16:creationId xmlns:a16="http://schemas.microsoft.com/office/drawing/2014/main" id="{89132184-52CB-4CCE-BC5E-3BDB89AA7E28}"/>
              </a:ext>
            </a:extLst>
          </p:cNvPr>
          <p:cNvCxnSpPr>
            <a:cxnSpLocks/>
          </p:cNvCxnSpPr>
          <p:nvPr/>
        </p:nvCxnSpPr>
        <p:spPr>
          <a:xfrm flipV="1">
            <a:off x="8763958" y="6770479"/>
            <a:ext cx="624223" cy="985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1" name="直線矢印コネクタ 1050">
            <a:extLst>
              <a:ext uri="{FF2B5EF4-FFF2-40B4-BE49-F238E27FC236}">
                <a16:creationId xmlns:a16="http://schemas.microsoft.com/office/drawing/2014/main" id="{8BF6DA31-F483-473F-99E8-0C7717DFB1B9}"/>
              </a:ext>
            </a:extLst>
          </p:cNvPr>
          <p:cNvCxnSpPr/>
          <p:nvPr/>
        </p:nvCxnSpPr>
        <p:spPr>
          <a:xfrm>
            <a:off x="8896466" y="7101748"/>
            <a:ext cx="807365" cy="246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3" name="直線矢印コネクタ 1052">
            <a:extLst>
              <a:ext uri="{FF2B5EF4-FFF2-40B4-BE49-F238E27FC236}">
                <a16:creationId xmlns:a16="http://schemas.microsoft.com/office/drawing/2014/main" id="{562946BC-4045-44E2-9694-A046E97D0247}"/>
              </a:ext>
            </a:extLst>
          </p:cNvPr>
          <p:cNvCxnSpPr/>
          <p:nvPr/>
        </p:nvCxnSpPr>
        <p:spPr>
          <a:xfrm>
            <a:off x="10083580" y="6868994"/>
            <a:ext cx="0" cy="2187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31941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TM02900720[[fn=インテグラル]]</Template>
  <TotalTime>46</TotalTime>
  <Words>152</Words>
  <Application>Microsoft Office PowerPoint</Application>
  <PresentationFormat>A3 297x420 mm</PresentationFormat>
  <Paragraphs>15</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メイリオ</vt:lpstr>
      <vt:lpstr>Calibri</vt:lpstr>
      <vt:lpstr>Wingdings 2</vt:lpstr>
      <vt:lpstr>HDOfficeLightV0</vt:lpstr>
      <vt:lpstr>私の卒業研究（案）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私の卒業研究</dc:title>
  <dc:creator>Kouhei Ito</dc:creator>
  <cp:lastModifiedBy>Kouhei Ito</cp:lastModifiedBy>
  <cp:revision>8</cp:revision>
  <cp:lastPrinted>2019-04-15T00:34:07Z</cp:lastPrinted>
  <dcterms:created xsi:type="dcterms:W3CDTF">2019-04-13T05:11:02Z</dcterms:created>
  <dcterms:modified xsi:type="dcterms:W3CDTF">2019-04-15T00:42:04Z</dcterms:modified>
</cp:coreProperties>
</file>