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622520"/>
            <a:ext cx="1654560" cy="5234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655640" y="1628640"/>
            <a:ext cx="7523640" cy="522828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0" y="-17640"/>
            <a:ext cx="7741080" cy="16452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3280" y="480960"/>
            <a:ext cx="8639640" cy="129132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 flipH="1">
            <a:off x="-1440" y="1773360"/>
            <a:ext cx="502200" cy="5083560"/>
          </a:xfrm>
          <a:prstGeom prst="rect">
            <a:avLst/>
          </a:prstGeom>
          <a:solidFill>
            <a:srgbClr val="a7190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-1440" y="-19080"/>
            <a:ext cx="2340360" cy="49896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73080" y="2130120"/>
            <a:ext cx="7088760" cy="20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Narzędzie rozwiązujące problem Kakuro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873080" y="5697000"/>
            <a:ext cx="708876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dddddd"/>
                </a:solidFill>
                <a:latin typeface="Trebuchet MS"/>
                <a:ea typeface="DejaVu Sans"/>
              </a:rPr>
              <a:t>Autor: Karol Kulesza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dddddd"/>
                </a:solidFill>
                <a:latin typeface="Trebuchet MS"/>
                <a:ea typeface="DejaVu Sans"/>
              </a:rPr>
              <a:t>Promotor: dr. inż. Paweł Głuchowski</a:t>
            </a:r>
            <a:endParaRPr/>
          </a:p>
        </p:txBody>
      </p:sp>
    </p:spTree>
  </p:cSld>
  <p:transition>
    <p:randomBar dir="horz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Constraint Programming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Constraint Programming – programowanie, którego celem jest zaimplementowanie istniejących reguł dotyczących problemu tak, by otrzymać akceptowalne dla danego problemu rozwiązanie.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Główne części: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Reguła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Wartość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Zmienna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0" name="Table 3"/>
          <p:cNvGraphicFramePr/>
          <p:nvPr/>
        </p:nvGraphicFramePr>
        <p:xfrm>
          <a:off x="6949440" y="7040880"/>
          <a:ext cx="1278720" cy="181440"/>
        </p:xfrm>
        <a:graphic>
          <a:graphicData uri="http://schemas.openxmlformats.org/drawingml/2006/table">
            <a:tbl>
              <a:tblPr/>
              <a:tblGrid>
                <a:gridCol w="426600"/>
                <a:gridCol w="426600"/>
                <a:gridCol w="425880"/>
              </a:tblGrid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randomBar dir="horz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Constraint Satisfaction Problems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3200" strike="noStrike" u="sng">
                <a:solidFill>
                  <a:srgbClr val="000000"/>
                </a:solidFill>
                <a:latin typeface="Trebuchet MS"/>
                <a:ea typeface="DejaVu Sans"/>
              </a:rPr>
              <a:t>CSPs</a:t>
            </a: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 – problemy zdefiniowane przy pomocy zbioru obiektów które polegają regułom, relajcom bądź ograniczeniom. Owe zależności mogą być odnoszone do obiektów pojedynczo, lub grupowo. 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3" name="Table 3"/>
          <p:cNvGraphicFramePr/>
          <p:nvPr/>
        </p:nvGraphicFramePr>
        <p:xfrm>
          <a:off x="6949440" y="7040880"/>
          <a:ext cx="1278720" cy="181440"/>
        </p:xfrm>
        <a:graphic>
          <a:graphicData uri="http://schemas.openxmlformats.org/drawingml/2006/table">
            <a:tbl>
              <a:tblPr/>
              <a:tblGrid>
                <a:gridCol w="426600"/>
                <a:gridCol w="426600"/>
                <a:gridCol w="425880"/>
              </a:tblGrid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randomBar dir="horz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Constraint Satisfaction Problems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Definicja formalna: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X – zbiór zmiennych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D – zbiór domen dla każdej ze zmiennych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C – zbiór reguł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Ważne: zbiory są skończone.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6" name="Table 3"/>
          <p:cNvGraphicFramePr/>
          <p:nvPr/>
        </p:nvGraphicFramePr>
        <p:xfrm>
          <a:off x="6949440" y="7040880"/>
          <a:ext cx="1278720" cy="181440"/>
        </p:xfrm>
        <a:graphic>
          <a:graphicData uri="http://schemas.openxmlformats.org/drawingml/2006/table">
            <a:tbl>
              <a:tblPr/>
              <a:tblGrid>
                <a:gridCol w="426600"/>
                <a:gridCol w="426600"/>
                <a:gridCol w="425880"/>
              </a:tblGrid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97280" y="2968560"/>
            <a:ext cx="2704320" cy="123768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Constraint Satisfaction Problems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48640" y="1828800"/>
            <a:ext cx="8412480" cy="49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Reguły zmiennych  pojedynczych – dotyczą tylko pojedynczej zmiennej.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Reguły wielu zmiennych – dotyczą dwóch lub więcej.</a:t>
            </a:r>
            <a:endParaRPr/>
          </a:p>
        </p:txBody>
      </p:sp>
      <p:graphicFrame>
        <p:nvGraphicFramePr>
          <p:cNvPr id="110" name="Table 3"/>
          <p:cNvGraphicFramePr/>
          <p:nvPr/>
        </p:nvGraphicFramePr>
        <p:xfrm>
          <a:off x="6949440" y="7040880"/>
          <a:ext cx="1278720" cy="181440"/>
        </p:xfrm>
        <a:graphic>
          <a:graphicData uri="http://schemas.openxmlformats.org/drawingml/2006/table">
            <a:tbl>
              <a:tblPr/>
              <a:tblGrid>
                <a:gridCol w="426600"/>
                <a:gridCol w="426600"/>
                <a:gridCol w="425880"/>
              </a:tblGrid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randomBar dir="horz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Constraint Satisfaction Problem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Analogia z krzyżówką Kakuro: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Kakuro jest zbiorem zmiennych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Dla danej instancji problemu istnieją stałe zależności między zmiennymi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Każda zmienna posiada domenę (zakres lub zbiór możliwych) wartości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Ilość zmiennych jest stała, wielkość domeny jest skończona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randomBar dir="horz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Analiza złożoności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CSP, których domeny zmiennych zależnych od siebie są niebinarne ( zbiory wartości większe niż 2 ), należą do zbioru problemów NP-trudnych. 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Ponieważ problem rozwiązywania Kakuro jest analogiczny do CSP, jest on także NP-trudny.</a:t>
            </a:r>
            <a:endParaRPr/>
          </a:p>
        </p:txBody>
      </p:sp>
    </p:spTree>
  </p:cSld>
  <p:transition>
    <p:randomBar dir="horz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Reprezentacja problemu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Możliwych jest kilka reprezentacji instancji problemu: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2600" strike="noStrike">
                <a:solidFill>
                  <a:srgbClr val="000000"/>
                </a:solidFill>
                <a:latin typeface="Trebuchet MS"/>
                <a:ea typeface="DejaVu Sans"/>
              </a:rPr>
              <a:t>Dwuwymiarowa tablica obiektów zawierających referencje do wymaganych sum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2600" strike="noStrike">
                <a:solidFill>
                  <a:srgbClr val="000000"/>
                </a:solidFill>
                <a:latin typeface="Trebuchet MS"/>
                <a:ea typeface="DejaVu Sans"/>
              </a:rPr>
              <a:t>Krotka (eng. Tuple ) danych reprezentująca instancję: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&lt;G, H&gt; , gdzie H = &lt;SUM, VAR_REF&gt;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600" strike="noStrike">
                <a:solidFill>
                  <a:srgbClr val="000000"/>
                </a:solidFill>
                <a:latin typeface="Trebuchet MS"/>
                <a:ea typeface="DejaVu Sans"/>
              </a:rPr>
              <a:t>SUM – wymagana suma wartości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2600" strike="noStrike">
                <a:solidFill>
                  <a:srgbClr val="000000"/>
                </a:solidFill>
                <a:latin typeface="Trebuchet MS"/>
                <a:ea typeface="DejaVu Sans"/>
              </a:rPr>
              <a:t>VAR_REF – obiekt komórki z wartością</a:t>
            </a:r>
            <a:endParaRPr/>
          </a:p>
        </p:txBody>
      </p:sp>
    </p:spTree>
  </p:cSld>
  <p:transition>
    <p:randomBar dir="horz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Rozwiązywanie manualne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i="1"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Strategie: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Przewidywanie złożonych zależności ( sawanci 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Kombinowanie, rozkładanie (ludzie przeciętni)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Intuicyjne rozkładanie problemu na czynniki pierwsze: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rozkładanie sum na tyle czynników ile jest komórek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przeszukiwanie powstałych zbiorów w poszukiwaniu części wspólnych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Dziel i zwyciężaj – znajdowanie bloków (programowanie dynamiczne, “montecarlowość”)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ransition>
    <p:randomBar dir="horz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Rozwiązywanie zautomatyzowane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Automatyczne rozwiązanie tego poblemu polegać będzie na zbudowaniu grafu zależności zmiennych i trasowaniu (przeszukiwaniu) go z równoległym sprawdzaniem czy reguły są spełnione aż do momentu wyznaczenia rozwiązania lub upłynięcia czasu określonego jako maksymalny.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Nie jest jednak tak źle jak może to wyglądać, z racji na to, że każda zmienna posiada jakąś domenę, która jest zawężana przez reguły dotyczące jej otoczenia można spróbować specjalnego trasowania grafów takiego jak: Forward Checking, Iterative Sampling, Meta Monte-Carlo search, Nested Monte-Carlo search, DFS.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ransition>
    <p:randomBar dir="horz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Rozwiązywanie zautomatyzowane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Automatyczne rozwiązanie tego poblemu polegać będzie na zbudowaniu grafu zależności zmiennych i trasowaniu (przeszukiwaniu) go z równoległym sprawdzaniem czy reguły są spełnione aż do momentu wyznaczenia rozwiązania lub upłynięcia czasu określonego jako maksymalny.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Nie jest jednak tak źle jak może to wyglądać, z racji na to, że każda zmienna posiada jakąś domenę, która jest zawężana przez reguły dotyczące jej otoczenia można spróbować specjalnego trasowania grafów takiego jak: Forward Checking, Iterative Sampling, Meta Monte-Carlo search, Nested Monte-Carlo search, DFS.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ransition>
    <p:randomBar dir="horz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fffff"/>
                </a:solidFill>
                <a:latin typeface="Trebuchet MS"/>
                <a:ea typeface="DejaVu Sans"/>
              </a:rPr>
              <a:t>Plan prezentacji</a:t>
            </a:r>
            <a:r>
              <a:rPr b="1" lang="en-US" sz="3600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Wprowadzenie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Omówienie tematu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Opis problemu.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Constraint Programming – jak to się ma do Kakuro?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Co DFS ma wspólnego z Kakuro. </a:t>
            </a:r>
            <a:endParaRPr/>
          </a:p>
          <a:p>
            <a:pPr lvl="1"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Inne sposoby.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Zarys architektury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Harmonogram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Możliwości rozwoju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Technologie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Bibliografia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randomBar dir="horz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Forward Checking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Idea trasowania Forward Checking opiera się na ograniczaniu domen zmiennych które bezpośrednio podlegają aktualnie odwiedzanemu węzłowi w grafie (głębokość zależności można regulować).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Przykład: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(autor opowiada)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313880" y="3334680"/>
            <a:ext cx="3275640" cy="306612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Inne sposoby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31520" y="1906920"/>
            <a:ext cx="414360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  <a:ea typeface="DejaVu Sans"/>
              </a:rPr>
              <a:t>Większość instancji problemów rozwiązywania Kakuro posiada w swojej strukturze tzw. “bloki”.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Rozwiązanie całej struktury możliwe jest poprzez rozwiązywanie bloków w kolejności określonej przez ich zależność.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937760" y="2103120"/>
            <a:ext cx="3931920" cy="420624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Bibliografia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2400" strike="noStrike" u="sng">
                <a:solidFill>
                  <a:srgbClr val="000000"/>
                </a:solidFill>
                <a:latin typeface="Trebuchet MS"/>
                <a:ea typeface="DejaVu Sans"/>
              </a:rPr>
              <a:t>Constraint Programming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Roman Barták, </a:t>
            </a: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http://ktiml.mff.cuni.cz/~bartak/constraints/index.html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2400" strike="noStrike" u="sng">
                <a:solidFill>
                  <a:srgbClr val="000000"/>
                </a:solidFill>
                <a:latin typeface="Trebuchet MS"/>
                <a:ea typeface="DejaVu Sans"/>
              </a:rPr>
              <a:t>The Computational Complexity of the Kakuro Puzzle</a:t>
            </a:r>
            <a:r>
              <a:rPr i="1"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“Fun with Algorithms”, </a:t>
            </a:r>
            <a:r>
              <a:rPr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Oliver Ruepp, Markus Holzer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ISBN 3-642-13121-2,  Springer-Verlag Berlin Heidelberg 2010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2400" strike="noStrike" u="sng">
                <a:solidFill>
                  <a:srgbClr val="000000"/>
                </a:solidFill>
                <a:latin typeface="Trebuchet MS"/>
                <a:ea typeface="DejaVu Sans"/>
              </a:rPr>
              <a:t>Monte-Carlo Kakuro</a:t>
            </a:r>
            <a:r>
              <a:rPr i="1" lang="en-US" sz="2400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“Advances in Computer Games”,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Tristan Cazenave, ISBN 3-642-12992-7,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“</a:t>
            </a:r>
            <a:r>
              <a:rPr i="1"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Kakuro”</a:t>
            </a:r>
            <a:r>
              <a:rPr lang="en-US" sz="2000" strike="noStrike">
                <a:solidFill>
                  <a:srgbClr val="000000"/>
                </a:solidFill>
                <a:latin typeface="Trebuchet MS"/>
                <a:ea typeface="DejaVu Sans"/>
              </a:rPr>
              <a:t> http://en.wikipedia.org/wiki/Kakuro</a:t>
            </a:r>
            <a:endParaRPr/>
          </a:p>
        </p:txBody>
      </p:sp>
    </p:spTree>
  </p:cSld>
  <p:transition>
    <p:randomBar dir="horz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Wprowadzenie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r>
              <a:rPr b="1" lang="en-US" sz="2600" strike="noStrike">
                <a:solidFill>
                  <a:srgbClr val="000000"/>
                </a:solidFill>
                <a:latin typeface="Trebuchet MS"/>
                <a:ea typeface="DejaVu Sans"/>
              </a:rPr>
              <a:t>Kakuro </a:t>
            </a:r>
            <a:r>
              <a:rPr i="1"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(Cross-Sums lub Kakro) 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numeryczna krzyżówka.</a:t>
            </a:r>
            <a:endParaRPr/>
          </a:p>
          <a:p>
            <a:pPr algn="just">
              <a:lnSpc>
                <a:spcPct val="100000"/>
              </a:lnSpc>
              <a:buFont typeface="Trebuchet MS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Polega na wpisywaniu cyfr od </a:t>
            </a:r>
            <a:r>
              <a:rPr lang="en-US" sz="2200" strike="noStrike" u="sng">
                <a:solidFill>
                  <a:srgbClr val="000000"/>
                </a:solidFill>
                <a:latin typeface="Trebuchet MS"/>
                <a:ea typeface="DejaVu Sans"/>
              </a:rPr>
              <a:t>1 do 9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 tak, aby zsumowały się do liczby wskazanej w pionowym lub poziomym bloku. W jednym bloku </a:t>
            </a:r>
            <a:r>
              <a:rPr lang="en-US" sz="2200" strike="noStrike" u="sng">
                <a:solidFill>
                  <a:srgbClr val="000000"/>
                </a:solidFill>
                <a:latin typeface="Trebuchet MS"/>
                <a:ea typeface="DejaVu Sans"/>
              </a:rPr>
              <a:t>nie mogą się powtarzać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 takie same cyfry. Zabawa podobna jest do popularnej gry sudoku. Istnieją różne wariacje </a:t>
            </a:r>
            <a:r>
              <a:rPr i="1"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Kakuro. 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Oryginalna wersja zapewnia sumę maksymalną 45 w maksymalnie dziewięciu komórkach. Wariacje ograniczają dotyczą ilości maksymalnej komórek oraz maksymalnej dozwolonej sumy, na przykład: “36w5” , “12w3” itd. Istnieją też bardziej rozbudowane krzyżówki bazujące na idei </a:t>
            </a:r>
            <a:r>
              <a:rPr i="1"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Kakuro, </a:t>
            </a:r>
            <a:r>
              <a:rPr lang="en-US" sz="2200" strike="noStrike">
                <a:solidFill>
                  <a:srgbClr val="000000"/>
                </a:solidFill>
                <a:latin typeface="Trebuchet MS"/>
                <a:ea typeface="DejaVu Sans"/>
              </a:rPr>
              <a:t>które rozszerzają ją do trówymiarowej kostki a nawet tesseraktu. Więcej niż cztero-wymiarowe kostki są już trudne do wyobrażenia.</a:t>
            </a:r>
            <a:endParaRPr/>
          </a:p>
        </p:txBody>
      </p:sp>
    </p:spTree>
  </p:cSld>
  <p:transition>
    <p:randomBar dir="horz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eeeeee"/>
                </a:solidFill>
                <a:latin typeface="Trebuchet MS"/>
                <a:ea typeface="DejaVu Sans"/>
              </a:rPr>
              <a:t>Wprowadzenie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94560" y="2103120"/>
            <a:ext cx="4936680" cy="453996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eeeeee"/>
                </a:solidFill>
                <a:latin typeface="Trebuchet MS"/>
                <a:ea typeface="DejaVu Sans"/>
              </a:rPr>
              <a:t>Omówienie problemu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analiza problemu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trudność problemu (analiza złożoności)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sposoby reprezentacji instancji problemu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manualne rozwiązywanie, a rozwiązywanie  zautomatyzowane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wizualizacja zasad gry</a:t>
            </a:r>
            <a:endParaRPr/>
          </a:p>
        </p:txBody>
      </p:sp>
    </p:spTree>
  </p:cSld>
  <p:transition>
    <p:randomBar dir="horz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920" y="64008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eeeeee"/>
                </a:solidFill>
                <a:latin typeface="Trebuchet MS"/>
                <a:ea typeface="DejaVu Sans"/>
              </a:rPr>
              <a:t>Omówienie problemu - analiza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11280" y="1881360"/>
            <a:ext cx="8423640" cy="48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wymiary krzyżówki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wartości możliwe do wstawienia w poszczególne komórki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ograniczenia, reguły i zasady</a:t>
            </a:r>
            <a:endParaRPr/>
          </a:p>
          <a:p>
            <a:pPr>
              <a:lnSpc>
                <a:spcPct val="100000"/>
              </a:lnSpc>
              <a:buFont typeface="Trebuchet MS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Trebuchet MS"/>
                <a:ea typeface="DejaVu Sans"/>
              </a:rPr>
              <a:t>trudność danej krzyżówki oraz rozwiązywalność</a:t>
            </a:r>
            <a:endParaRPr/>
          </a:p>
        </p:txBody>
      </p:sp>
    </p:spTree>
  </p:cSld>
  <p:transition>
    <p:randomBar dir="horz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920" y="64008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eeeeee"/>
                </a:solidFill>
                <a:latin typeface="Trebuchet MS"/>
                <a:ea typeface="DejaVu Sans"/>
              </a:rPr>
              <a:t>Omówienie problemu - analiza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22960" y="1828800"/>
            <a:ext cx="3200400" cy="48463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389120" y="2560320"/>
            <a:ext cx="4389120" cy="343044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Kakuro – prezentacja zasad gry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97280" y="1858320"/>
            <a:ext cx="4713840" cy="45424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6035040" y="3017520"/>
            <a:ext cx="3017520" cy="34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2800" strike="noStrike">
                <a:solidFill>
                  <a:srgbClr val="000000"/>
                </a:solidFill>
                <a:latin typeface="Trebuchet MS"/>
                <a:ea typeface="DejaVu Sans"/>
              </a:rPr>
              <a:t>16 = 7+9</a:t>
            </a:r>
            <a:endParaRPr/>
          </a:p>
          <a:p>
            <a:r>
              <a:rPr b="1" lang="en-US" sz="2800" strike="noStrike">
                <a:solidFill>
                  <a:srgbClr val="000000"/>
                </a:solidFill>
                <a:latin typeface="Trebuchet MS"/>
                <a:ea typeface="DejaVu Sans"/>
              </a:rPr>
              <a:t>23 = 6+8+9</a:t>
            </a:r>
            <a:endParaRPr/>
          </a:p>
          <a:p>
            <a:r>
              <a:rPr b="1" lang="en-US" sz="2800" strike="noStrike">
                <a:solidFill>
                  <a:srgbClr val="000000"/>
                </a:solidFill>
                <a:latin typeface="Trebuchet MS"/>
                <a:ea typeface="DejaVu Sans"/>
              </a:rPr>
              <a:t>30 = 6+7+8+9</a:t>
            </a:r>
            <a:endParaRPr/>
          </a:p>
        </p:txBody>
      </p:sp>
    </p:spTree>
  </p:cSld>
  <p:transition>
    <p:randomBar dir="horz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1280" y="630000"/>
            <a:ext cx="84236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r>
              <a:rPr b="1" lang="en-US" sz="3600" strike="noStrike">
                <a:solidFill>
                  <a:srgbClr val="dddddd"/>
                </a:solidFill>
                <a:latin typeface="Trebuchet MS"/>
                <a:ea typeface="DejaVu Sans"/>
              </a:rPr>
              <a:t>Kakuro – prezentacja zasad gry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96680" y="2649960"/>
            <a:ext cx="3438360" cy="3933720"/>
          </a:xfrm>
          <a:prstGeom prst="rect">
            <a:avLst/>
          </a:prstGeom>
          <a:ln>
            <a:noFill/>
          </a:ln>
        </p:spPr>
      </p:pic>
    </p:spTree>
  </p:cSld>
  <p:transition>
    <p:randomBar dir="horz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