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jpeg" ContentType="image/jpeg"/>
  <Override PartName="/ppt/media/image3.png" ContentType="image/png"/>
  <Override PartName="/ppt/media/image2.png" ContentType="image/png"/>
  <Override PartName="/ppt/media/image1.png" ContentType="image/pn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6562725" cy="86868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11280" y="630000"/>
            <a:ext cx="8424720" cy="103500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11280" y="1881360"/>
            <a:ext cx="8424720" cy="23184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1280" y="4420440"/>
            <a:ext cx="8424720" cy="23184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11280" y="630000"/>
            <a:ext cx="8424720" cy="103500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11280" y="1881360"/>
            <a:ext cx="4111200" cy="23184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928400" y="1881360"/>
            <a:ext cx="4111200" cy="23184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928400" y="4420440"/>
            <a:ext cx="4111200" cy="23184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1280" y="4420440"/>
            <a:ext cx="4111200" cy="23184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11280" y="630000"/>
            <a:ext cx="8424720" cy="103500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11280" y="1881360"/>
            <a:ext cx="8424720" cy="4860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11280" y="1881360"/>
            <a:ext cx="8424720" cy="4860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77680" y="1881360"/>
            <a:ext cx="6091920" cy="486072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77680" y="1881360"/>
            <a:ext cx="6091920" cy="4860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11280" y="630000"/>
            <a:ext cx="8424720" cy="103500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11280" y="1881360"/>
            <a:ext cx="8424720" cy="486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11280" y="630000"/>
            <a:ext cx="8424720" cy="103500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11280" y="1881360"/>
            <a:ext cx="8424720" cy="4860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11280" y="630000"/>
            <a:ext cx="8424720" cy="103500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11280" y="1881360"/>
            <a:ext cx="4111200" cy="4860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928400" y="1881360"/>
            <a:ext cx="4111200" cy="4860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11280" y="630000"/>
            <a:ext cx="8424720" cy="103500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11280" y="630000"/>
            <a:ext cx="8424720" cy="479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11280" y="630000"/>
            <a:ext cx="8424720" cy="103500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11280" y="1881360"/>
            <a:ext cx="4111200" cy="23184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11280" y="4420440"/>
            <a:ext cx="4111200" cy="23184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928400" y="1881360"/>
            <a:ext cx="4111200" cy="4860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11280" y="630000"/>
            <a:ext cx="8424720" cy="103500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11280" y="1881360"/>
            <a:ext cx="8424720" cy="486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11280" y="630000"/>
            <a:ext cx="8424720" cy="103500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11280" y="1881360"/>
            <a:ext cx="4111200" cy="4860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928400" y="1881360"/>
            <a:ext cx="4111200" cy="23184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928400" y="4420440"/>
            <a:ext cx="4111200" cy="23184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11280" y="630000"/>
            <a:ext cx="8424720" cy="103500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11280" y="1881360"/>
            <a:ext cx="4111200" cy="23184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928400" y="1881360"/>
            <a:ext cx="4111200" cy="23184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11280" y="4420440"/>
            <a:ext cx="8424720" cy="23184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11280" y="630000"/>
            <a:ext cx="8424720" cy="103500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11280" y="1881360"/>
            <a:ext cx="8424720" cy="23184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11280" y="4420440"/>
            <a:ext cx="8424720" cy="23184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11280" y="630000"/>
            <a:ext cx="8424720" cy="103500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11280" y="1881360"/>
            <a:ext cx="4111200" cy="23184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928400" y="1881360"/>
            <a:ext cx="4111200" cy="23184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928400" y="4420440"/>
            <a:ext cx="4111200" cy="23184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11280" y="4420440"/>
            <a:ext cx="4111200" cy="23184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11280" y="630000"/>
            <a:ext cx="8424720" cy="103500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11280" y="1881360"/>
            <a:ext cx="8424720" cy="4860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11280" y="1881360"/>
            <a:ext cx="8424720" cy="4860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1777680" y="1881360"/>
            <a:ext cx="6091920" cy="486072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1777680" y="1881360"/>
            <a:ext cx="6091920" cy="4860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11280" y="630000"/>
            <a:ext cx="8424720" cy="103500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11280" y="1881360"/>
            <a:ext cx="8424720" cy="4860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11280" y="630000"/>
            <a:ext cx="8424720" cy="103500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11280" y="1881360"/>
            <a:ext cx="4111200" cy="4860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928400" y="1881360"/>
            <a:ext cx="4111200" cy="4860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11280" y="630000"/>
            <a:ext cx="8424720" cy="103500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11280" y="630000"/>
            <a:ext cx="8424720" cy="479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11280" y="630000"/>
            <a:ext cx="8424720" cy="103500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11280" y="1881360"/>
            <a:ext cx="4111200" cy="23184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1280" y="4420440"/>
            <a:ext cx="4111200" cy="23184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928400" y="1881360"/>
            <a:ext cx="4111200" cy="4860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11280" y="630000"/>
            <a:ext cx="8424720" cy="103500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11280" y="1881360"/>
            <a:ext cx="4111200" cy="4860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928400" y="1881360"/>
            <a:ext cx="4111200" cy="23184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928400" y="4420440"/>
            <a:ext cx="4111200" cy="23184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11280" y="630000"/>
            <a:ext cx="8424720" cy="103500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11280" y="1881360"/>
            <a:ext cx="4111200" cy="23184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928400" y="1881360"/>
            <a:ext cx="4111200" cy="23184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11280" y="4420440"/>
            <a:ext cx="8424720" cy="23184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503280" y="480960"/>
            <a:ext cx="8640720" cy="1292400"/>
          </a:xfrm>
          <a:prstGeom prst="rect">
            <a:avLst/>
          </a:prstGeom>
          <a:solidFill>
            <a:srgbClr val="a7190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flipH="1">
            <a:off x="0" y="1773360"/>
            <a:ext cx="503280" cy="5084640"/>
          </a:xfrm>
          <a:prstGeom prst="rect">
            <a:avLst/>
          </a:prstGeom>
          <a:solidFill>
            <a:srgbClr val="a7190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11280" y="630000"/>
            <a:ext cx="8424720" cy="1035000"/>
          </a:xfrm>
          <a:prstGeom prst="rect">
            <a:avLst/>
          </a:prstGeom>
        </p:spPr>
        <p:txBody>
          <a:bodyPr lIns="90000" rIns="90000" tIns="46800" bIns="46800" anchor="ctr"/>
          <a:p>
            <a:r>
              <a:rPr b="1" lang="en-US" sz="3600">
                <a:latin typeface="Trebuchet MS"/>
              </a:rPr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611280" y="1881360"/>
            <a:ext cx="8424720" cy="4860720"/>
          </a:xfrm>
          <a:prstGeom prst="rect">
            <a:avLst/>
          </a:prstGeom>
        </p:spPr>
        <p:txBody>
          <a:bodyPr lIns="90000" rIns="90000" tIns="46800" bIns="46800"/>
          <a:p>
            <a:pPr>
              <a:buFont typeface="Trebuchet MS"/>
              <a:buChar char="•"/>
            </a:pPr>
            <a:r>
              <a:rPr lang="en-US" sz="3200">
                <a:latin typeface="Trebuchet MS"/>
              </a:rPr>
              <a:t>Click to edit the outline text format</a:t>
            </a:r>
            <a:endParaRPr/>
          </a:p>
          <a:p>
            <a:pPr lvl="1">
              <a:buFont typeface="Trebuchet MS"/>
              <a:buChar char="–"/>
            </a:pPr>
            <a:r>
              <a:rPr lang="en-US" sz="2800">
                <a:latin typeface="Trebuchet MS"/>
              </a:rPr>
              <a:t>Second Outline Level</a:t>
            </a:r>
            <a:endParaRPr/>
          </a:p>
          <a:p>
            <a:pPr lvl="2">
              <a:buFont typeface="Trebuchet MS"/>
              <a:buChar char="•"/>
            </a:pPr>
            <a:r>
              <a:rPr lang="en-US" sz="2400">
                <a:latin typeface="Trebuchet MS"/>
              </a:rPr>
              <a:t>Third Outline Level</a:t>
            </a:r>
            <a:endParaRPr/>
          </a:p>
          <a:p>
            <a:pPr lvl="3">
              <a:buFont typeface="Trebuchet MS"/>
              <a:buChar char="–"/>
            </a:pPr>
            <a:r>
              <a:rPr lang="en-US" sz="2000">
                <a:latin typeface="Trebuchet MS"/>
              </a:rPr>
              <a:t>Fourth Outline Level</a:t>
            </a:r>
            <a:endParaRPr/>
          </a:p>
          <a:p>
            <a:pPr lvl="4">
              <a:buFont typeface="Trebuchet MS"/>
              <a:buChar char="»"/>
            </a:pPr>
            <a:r>
              <a:rPr lang="en-US" sz="2000">
                <a:latin typeface="Trebuchet MS"/>
              </a:rPr>
              <a:t>Fifth Outline Level</a:t>
            </a:r>
            <a:endParaRPr/>
          </a:p>
          <a:p>
            <a:pPr lvl="5">
              <a:buFont typeface="Trebuchet MS"/>
              <a:buChar char="»"/>
            </a:pPr>
            <a:r>
              <a:rPr lang="en-US" sz="2000">
                <a:latin typeface="Trebuchet MS"/>
              </a:rPr>
              <a:t>Sixth Outline Level</a:t>
            </a:r>
            <a:endParaRPr/>
          </a:p>
          <a:p>
            <a:pPr lvl="6">
              <a:buFont typeface="Trebuchet MS"/>
              <a:buChar char="»"/>
            </a:pPr>
            <a:r>
              <a:rPr lang="en-US" sz="2000">
                <a:latin typeface="Trebuchet MS"/>
              </a:rPr>
              <a:t>Seventh Outline Level</a:t>
            </a:r>
            <a:endParaRPr/>
          </a:p>
        </p:txBody>
      </p:sp>
      <p:pic>
        <p:nvPicPr>
          <p:cNvPr id="4" name="" descr=""/>
          <p:cNvPicPr/>
          <p:nvPr/>
        </p:nvPicPr>
        <p:blipFill>
          <a:blip r:embed="rId2"/>
          <a:stretch/>
        </p:blipFill>
        <p:spPr>
          <a:xfrm>
            <a:off x="-1440" y="-19080"/>
            <a:ext cx="2341440" cy="50004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0" y="1622520"/>
            <a:ext cx="1655640" cy="5235480"/>
          </a:xfrm>
          <a:prstGeom prst="rect">
            <a:avLst/>
          </a:prstGeom>
          <a:ln>
            <a:noFill/>
          </a:ln>
        </p:spPr>
      </p:pic>
      <p:sp>
        <p:nvSpPr>
          <p:cNvPr id="40" name="CustomShape 1"/>
          <p:cNvSpPr/>
          <p:nvPr/>
        </p:nvSpPr>
        <p:spPr>
          <a:xfrm>
            <a:off x="1655640" y="1628640"/>
            <a:ext cx="7524720" cy="5229360"/>
          </a:xfrm>
          <a:prstGeom prst="rect">
            <a:avLst/>
          </a:prstGeom>
          <a:solidFill>
            <a:srgbClr val="a7190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1873080" y="2130120"/>
            <a:ext cx="7089840" cy="201924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b="1" lang="en-US" sz="3600">
                <a:latin typeface="Trebuchet MS"/>
              </a:rPr>
              <a:t>Click to edit the title text format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subTitle"/>
          </p:nvPr>
        </p:nvSpPr>
        <p:spPr>
          <a:xfrm>
            <a:off x="1873080" y="5697000"/>
            <a:ext cx="7089840" cy="90036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r>
              <a:rPr lang="en-US" sz="2000">
                <a:latin typeface="Trebuchet MS"/>
              </a:rPr>
              <a:t>Click to add Text</a:t>
            </a:r>
            <a:endParaRPr/>
          </a:p>
        </p:txBody>
      </p:sp>
      <p:pic>
        <p:nvPicPr>
          <p:cNvPr id="43" name="" descr=""/>
          <p:cNvPicPr/>
          <p:nvPr/>
        </p:nvPicPr>
        <p:blipFill>
          <a:blip r:embed="rId3"/>
          <a:stretch/>
        </p:blipFill>
        <p:spPr>
          <a:xfrm>
            <a:off x="0" y="-17640"/>
            <a:ext cx="7742160" cy="1646280"/>
          </a:xfrm>
          <a:prstGeom prst="rect">
            <a:avLst/>
          </a:prstGeom>
          <a:ln>
            <a:noFill/>
          </a:ln>
        </p:spPr>
      </p:pic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2000">
                <a:latin typeface="Trebuchet MS"/>
              </a:rPr>
              <a:t>Click to edit the outline text format</a:t>
            </a:r>
            <a:endParaRPr/>
          </a:p>
          <a:p>
            <a:pPr lvl="1" algn="ctr"/>
            <a:r>
              <a:rPr lang="en-US" sz="2800">
                <a:latin typeface="Trebuchet MS"/>
              </a:rPr>
              <a:t>Second Outline Level</a:t>
            </a:r>
            <a:endParaRPr/>
          </a:p>
          <a:p>
            <a:pPr lvl="2" algn="ctr">
              <a:buFont typeface="Trebuchet MS"/>
              <a:buChar char="•"/>
            </a:pPr>
            <a:r>
              <a:rPr lang="en-US" sz="2400">
                <a:latin typeface="Trebuchet MS"/>
              </a:rPr>
              <a:t>Third Outline Level</a:t>
            </a:r>
            <a:endParaRPr/>
          </a:p>
          <a:p>
            <a:pPr lvl="3" algn="ctr">
              <a:buFont typeface="Trebuchet MS"/>
              <a:buChar char="–"/>
            </a:pPr>
            <a:r>
              <a:rPr lang="en-US" sz="2000">
                <a:latin typeface="Trebuchet MS"/>
              </a:rPr>
              <a:t>Fourth Outline Level</a:t>
            </a:r>
            <a:endParaRPr/>
          </a:p>
          <a:p>
            <a:pPr lvl="4" algn="ctr">
              <a:buFont typeface="Trebuchet MS"/>
              <a:buChar char="»"/>
            </a:pPr>
            <a:r>
              <a:rPr lang="en-US" sz="2000">
                <a:latin typeface="Trebuchet MS"/>
              </a:rPr>
              <a:t>Fifth Outline Level</a:t>
            </a:r>
            <a:endParaRPr/>
          </a:p>
          <a:p>
            <a:pPr lvl="5" algn="ctr">
              <a:buFont typeface="Trebuchet MS"/>
              <a:buChar char="»"/>
            </a:pPr>
            <a:r>
              <a:rPr lang="en-US" sz="2000">
                <a:latin typeface="Trebuchet MS"/>
              </a:rPr>
              <a:t>Sixth Outline Level</a:t>
            </a:r>
            <a:endParaRPr/>
          </a:p>
          <a:p>
            <a:pPr lvl="6" algn="ctr">
              <a:buFont typeface="Trebuchet MS"/>
              <a:buChar char="»"/>
            </a:pPr>
            <a:r>
              <a:rPr lang="en-US" sz="2000">
                <a:latin typeface="Trebuchet MS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1873080" y="2130120"/>
            <a:ext cx="7089840" cy="201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1" lang="en-US" sz="3600">
                <a:latin typeface="Trebuchet MS"/>
              </a:rPr>
              <a:t>Narzędzie rozwiązujące problem Kakuro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1873080" y="5697000"/>
            <a:ext cx="7089840" cy="90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endParaRPr/>
          </a:p>
          <a:p>
            <a:pPr algn="ctr"/>
            <a:r>
              <a:rPr lang="en-US" sz="2000">
                <a:latin typeface="Trebuchet MS"/>
              </a:rPr>
              <a:t>Autor: Karol Kulesza</a:t>
            </a:r>
            <a:endParaRPr/>
          </a:p>
          <a:p>
            <a:pPr algn="ctr"/>
            <a:r>
              <a:rPr lang="en-US" sz="2000">
                <a:latin typeface="Trebuchet MS"/>
              </a:rPr>
              <a:t>Promotor: dr. inż. Paweł Głuchowski</a:t>
            </a:r>
            <a:endParaRPr/>
          </a:p>
        </p:txBody>
      </p:sp>
    </p:spTree>
  </p:cSld>
  <p:transition>
    <p:randomBar dir="horz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611280" y="630000"/>
            <a:ext cx="8424720" cy="103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/>
            <a:r>
              <a:rPr b="1" lang="en-US" sz="3600">
                <a:latin typeface="Trebuchet MS"/>
              </a:rPr>
              <a:t>Plan prezentacji</a:t>
            </a:r>
            <a:r>
              <a:rPr b="1" lang="en-US" sz="3600">
                <a:latin typeface="Trebuchet MS"/>
              </a:rPr>
              <a:t>	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611280" y="1881360"/>
            <a:ext cx="8424720" cy="4860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buFont typeface="Liberation Serif"/>
              <a:buAutoNum type="arabicParenR"/>
            </a:pPr>
            <a:r>
              <a:rPr lang="en-US" sz="2400">
                <a:latin typeface="Trebuchet MS"/>
              </a:rPr>
              <a:t> </a:t>
            </a:r>
            <a:r>
              <a:rPr lang="en-US" sz="2400">
                <a:latin typeface="Trebuchet MS"/>
              </a:rPr>
              <a:t>Wprowadzenie</a:t>
            </a:r>
            <a:endParaRPr/>
          </a:p>
          <a:p>
            <a:pPr>
              <a:buFont typeface="Liberation Serif"/>
              <a:buAutoNum type="arabicParenR"/>
            </a:pPr>
            <a:r>
              <a:rPr lang="en-US" sz="2400">
                <a:latin typeface="Trebuchet MS"/>
              </a:rPr>
              <a:t> </a:t>
            </a:r>
            <a:r>
              <a:rPr lang="en-US" sz="2400">
                <a:latin typeface="Trebuchet MS"/>
              </a:rPr>
              <a:t>Omówienie tematu</a:t>
            </a:r>
            <a:endParaRPr/>
          </a:p>
          <a:p>
            <a:pPr lvl="1">
              <a:buFont typeface="Liberation Serif"/>
              <a:buAutoNum type="arabicParenR"/>
            </a:pPr>
            <a:r>
              <a:rPr lang="en-US" sz="2400">
                <a:latin typeface="Trebuchet MS"/>
              </a:rPr>
              <a:t> </a:t>
            </a:r>
            <a:r>
              <a:rPr lang="en-US" sz="2400">
                <a:latin typeface="Trebuchet MS"/>
              </a:rPr>
              <a:t>Opis problemu.</a:t>
            </a:r>
            <a:endParaRPr/>
          </a:p>
          <a:p>
            <a:pPr lvl="1">
              <a:buFont typeface="Liberation Serif"/>
              <a:buAutoNum type="arabicParenR"/>
            </a:pPr>
            <a:r>
              <a:rPr lang="en-US" sz="2400">
                <a:latin typeface="Trebuchet MS"/>
              </a:rPr>
              <a:t> </a:t>
            </a:r>
            <a:r>
              <a:rPr lang="en-US" sz="2400">
                <a:latin typeface="Trebuchet MS"/>
              </a:rPr>
              <a:t>Constraint Programming – jak to się ma do Kakuro?</a:t>
            </a:r>
            <a:endParaRPr/>
          </a:p>
          <a:p>
            <a:pPr lvl="1">
              <a:buFont typeface="Liberation Serif"/>
              <a:buAutoNum type="arabicParenR"/>
            </a:pPr>
            <a:r>
              <a:rPr lang="en-US" sz="2400">
                <a:latin typeface="Trebuchet MS"/>
              </a:rPr>
              <a:t> </a:t>
            </a:r>
            <a:r>
              <a:rPr lang="en-US" sz="2400">
                <a:latin typeface="Trebuchet MS"/>
              </a:rPr>
              <a:t>Sposób Monte-Carlo a rozwiązywanie Kakuro. </a:t>
            </a:r>
            <a:endParaRPr/>
          </a:p>
          <a:p>
            <a:pPr lvl="1">
              <a:buFont typeface="Liberation Serif"/>
              <a:buAutoNum type="arabicParenR"/>
            </a:pPr>
            <a:r>
              <a:rPr lang="en-US" sz="2400">
                <a:latin typeface="Trebuchet MS"/>
              </a:rPr>
              <a:t> </a:t>
            </a:r>
            <a:r>
              <a:rPr lang="en-US" sz="2400">
                <a:latin typeface="Trebuchet MS"/>
              </a:rPr>
              <a:t>Inne sposoby.</a:t>
            </a:r>
            <a:endParaRPr/>
          </a:p>
          <a:p>
            <a:pPr>
              <a:buFont typeface="Liberation Serif"/>
              <a:buAutoNum type="arabicParenR"/>
            </a:pPr>
            <a:r>
              <a:rPr lang="en-US" sz="2400">
                <a:latin typeface="Trebuchet MS"/>
              </a:rPr>
              <a:t>Zarys architektury</a:t>
            </a:r>
            <a:endParaRPr/>
          </a:p>
          <a:p>
            <a:pPr>
              <a:buFont typeface="Liberation Serif"/>
              <a:buAutoNum type="arabicParenR"/>
            </a:pPr>
            <a:r>
              <a:rPr lang="en-US" sz="2400">
                <a:latin typeface="Trebuchet MS"/>
              </a:rPr>
              <a:t>Harmonogram</a:t>
            </a:r>
            <a:endParaRPr/>
          </a:p>
          <a:p>
            <a:pPr>
              <a:buFont typeface="Liberation Serif"/>
              <a:buAutoNum type="arabicParenR"/>
            </a:pPr>
            <a:r>
              <a:rPr lang="en-US" sz="2400">
                <a:latin typeface="Trebuchet MS"/>
              </a:rPr>
              <a:t>Możliwości rozwoju</a:t>
            </a:r>
            <a:endParaRPr/>
          </a:p>
          <a:p>
            <a:pPr>
              <a:buFont typeface="Liberation Serif"/>
              <a:buAutoNum type="arabicParenR"/>
            </a:pPr>
            <a:r>
              <a:rPr lang="en-US" sz="2400">
                <a:latin typeface="Trebuchet MS"/>
              </a:rPr>
              <a:t>Technologie</a:t>
            </a:r>
            <a:endParaRPr/>
          </a:p>
          <a:p>
            <a:pPr>
              <a:buFont typeface="Liberation Serif"/>
              <a:buAutoNum type="arabicParenR"/>
            </a:pPr>
            <a:r>
              <a:rPr lang="en-US" sz="2400">
                <a:latin typeface="Trebuchet MS"/>
              </a:rPr>
              <a:t>Bibliografia</a:t>
            </a:r>
            <a:endParaRPr/>
          </a:p>
          <a:p>
            <a:pPr/>
            <a:endParaRPr/>
          </a:p>
          <a:p>
            <a:pPr/>
            <a:endParaRPr/>
          </a:p>
          <a:p>
            <a:pPr>
              <a:buFont typeface="Trebuchet MS"/>
              <a:buChar char="•"/>
            </a:pPr>
            <a:endParaRPr/>
          </a:p>
        </p:txBody>
      </p:sp>
    </p:spTree>
  </p:cSld>
  <p:transition>
    <p:randomBar dir="horz"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11280" y="630000"/>
            <a:ext cx="8424720" cy="103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r>
              <a:rPr b="1" lang="en-US" sz="3600">
                <a:latin typeface="Trebuchet MS"/>
              </a:rPr>
              <a:t>Wprowadzenie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611280" y="1881360"/>
            <a:ext cx="8424720" cy="4860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just">
              <a:buFont typeface="Trebuchet MS"/>
              <a:buChar char="•"/>
            </a:pPr>
            <a:r>
              <a:rPr b="1" lang="en-US" sz="2600">
                <a:latin typeface="Trebuchet MS"/>
              </a:rPr>
              <a:t>Kakuro </a:t>
            </a:r>
            <a:r>
              <a:rPr i="1" lang="en-US" sz="2200">
                <a:latin typeface="Trebuchet MS"/>
              </a:rPr>
              <a:t>(Cross-Sums lub Kakro) </a:t>
            </a:r>
            <a:r>
              <a:rPr lang="en-US" sz="2200">
                <a:latin typeface="Trebuchet MS"/>
              </a:rPr>
              <a:t>numeryczna krzyżówka.</a:t>
            </a:r>
            <a:r>
              <a:rPr lang="en-US" sz="2200">
                <a:latin typeface="Trebuchet MS"/>
              </a:rPr>
              <a:t>
</a:t>
            </a:r>
            <a:r>
              <a:rPr lang="en-US" sz="2200">
                <a:latin typeface="Trebuchet MS"/>
              </a:rPr>
              <a:t>Polega na wpisywaniu cyfr od </a:t>
            </a:r>
            <a:r>
              <a:rPr lang="en-US" sz="2200" u="sng">
                <a:latin typeface="Trebuchet MS"/>
              </a:rPr>
              <a:t>1 do 9</a:t>
            </a:r>
            <a:r>
              <a:rPr lang="en-US" sz="2200">
                <a:latin typeface="Trebuchet MS"/>
              </a:rPr>
              <a:t> tak, aby zsumowały się do liczby wskazanej w pionowym lub poziomym bloku. W jednym bloku </a:t>
            </a:r>
            <a:r>
              <a:rPr lang="en-US" sz="2200" u="sng">
                <a:latin typeface="Trebuchet MS"/>
              </a:rPr>
              <a:t>nie mogą się powtarzać</a:t>
            </a:r>
            <a:r>
              <a:rPr lang="en-US" sz="2200">
                <a:latin typeface="Trebuchet MS"/>
              </a:rPr>
              <a:t> takie same cyfry. Zabawa podobna jest do popularnej gry sudoku. </a:t>
            </a:r>
            <a:endParaRPr/>
          </a:p>
        </p:txBody>
      </p:sp>
    </p:spTree>
  </p:cSld>
  <p:transition>
    <p:randomBar dir="horz"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611280" y="630000"/>
            <a:ext cx="8424720" cy="103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r>
              <a:rPr b="1" lang="en-US" sz="3600">
                <a:latin typeface="Trebuchet MS"/>
              </a:rPr>
              <a:t>Wprowadzenie</a:t>
            </a:r>
            <a:endParaRPr/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2194560" y="2103120"/>
            <a:ext cx="4937760" cy="4541040"/>
          </a:xfrm>
          <a:prstGeom prst="rect">
            <a:avLst/>
          </a:prstGeom>
          <a:ln>
            <a:noFill/>
          </a:ln>
        </p:spPr>
      </p:pic>
    </p:spTree>
  </p:cSld>
  <p:transition>
    <p:randomBar dir="horz"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611280" y="630000"/>
            <a:ext cx="8424720" cy="103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r>
              <a:rPr b="1" lang="en-US" sz="3600">
                <a:latin typeface="Trebuchet MS"/>
              </a:rPr>
              <a:t>Omówienie problemu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611280" y="1881360"/>
            <a:ext cx="8424720" cy="4860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buFont typeface="Trebuchet MS"/>
              <a:buChar char="•"/>
            </a:pPr>
            <a:r>
              <a:rPr lang="en-US" sz="3200">
                <a:latin typeface="Trebuchet MS"/>
              </a:rPr>
              <a:t>analiza problemu</a:t>
            </a:r>
            <a:endParaRPr/>
          </a:p>
          <a:p>
            <a:pPr>
              <a:buFont typeface="Trebuchet MS"/>
              <a:buChar char="•"/>
            </a:pPr>
            <a:r>
              <a:rPr lang="en-US" sz="3200">
                <a:latin typeface="Trebuchet MS"/>
              </a:rPr>
              <a:t>trudność problemu (analiza złożoności)</a:t>
            </a:r>
            <a:endParaRPr/>
          </a:p>
          <a:p>
            <a:pPr>
              <a:buFont typeface="Trebuchet MS"/>
              <a:buChar char="•"/>
            </a:pPr>
            <a:r>
              <a:rPr lang="en-US" sz="3200">
                <a:latin typeface="Trebuchet MS"/>
              </a:rPr>
              <a:t>sposoby reprezentacji instancji problemu</a:t>
            </a:r>
            <a:endParaRPr/>
          </a:p>
          <a:p>
            <a:pPr>
              <a:buFont typeface="Trebuchet MS"/>
              <a:buChar char="•"/>
            </a:pPr>
            <a:r>
              <a:rPr lang="en-US" sz="3200">
                <a:latin typeface="Trebuchet MS"/>
              </a:rPr>
              <a:t>manualne rozwiązywanie, a rozwiązywanie  zautomatyzowane</a:t>
            </a:r>
            <a:endParaRPr/>
          </a:p>
          <a:p>
            <a:pPr>
              <a:buFont typeface="Trebuchet MS"/>
              <a:buChar char="•"/>
            </a:pPr>
            <a:r>
              <a:rPr lang="en-US" sz="3200">
                <a:latin typeface="Trebuchet MS"/>
              </a:rPr>
              <a:t>prezentacja zasad gry</a:t>
            </a:r>
            <a:endParaRPr/>
          </a:p>
        </p:txBody>
      </p:sp>
    </p:spTree>
  </p:cSld>
  <p:transition>
    <p:randomBar dir="horz"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11280" y="630000"/>
            <a:ext cx="8424720" cy="103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r>
              <a:rPr b="1" lang="en-US" sz="3600">
                <a:latin typeface="Trebuchet MS"/>
              </a:rPr>
              <a:t>Kakuro – prezentacja zasad gry</a:t>
            </a:r>
            <a:endParaRPr/>
          </a:p>
        </p:txBody>
      </p:sp>
    </p:spTree>
  </p:cSld>
  <p:transition>
    <p:randomBar dir="horz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611280" y="630000"/>
            <a:ext cx="8424720" cy="103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r>
              <a:rPr b="1" lang="en-US" sz="3600">
                <a:latin typeface="Trebuchet MS"/>
              </a:rPr>
              <a:t>Constraint Programming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611280" y="1881360"/>
            <a:ext cx="8424720" cy="4860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buFont typeface="Trebuchet MS"/>
              <a:buChar char="•"/>
            </a:pPr>
            <a:r>
              <a:rPr lang="en-US" sz="3200">
                <a:latin typeface="Trebuchet MS"/>
              </a:rPr>
              <a:t>Constraint Programming – programowanie, którego celem jest zaimplementowanie istniejących reguł dotyczących problemu tak, by otrzymać akceptowalne dla danego problemu rozwiązanie. </a:t>
            </a:r>
            <a:endParaRPr/>
          </a:p>
          <a:p>
            <a:pPr>
              <a:buFont typeface="Trebuchet MS"/>
              <a:buChar char="•"/>
            </a:pPr>
            <a:endParaRPr/>
          </a:p>
          <a:p>
            <a:pPr>
              <a:buFont typeface="Trebuchet MS"/>
              <a:buChar char="•"/>
            </a:pPr>
            <a:r>
              <a:rPr lang="en-US" sz="3200">
                <a:latin typeface="Trebuchet MS"/>
              </a:rPr>
              <a:t>Główne części:</a:t>
            </a:r>
            <a:endParaRPr/>
          </a:p>
          <a:p>
            <a:pPr>
              <a:buFont typeface="Trebuchet MS"/>
              <a:buChar char="•"/>
            </a:pPr>
            <a:r>
              <a:rPr lang="en-US" sz="3200">
                <a:latin typeface="Trebuchet MS"/>
              </a:rPr>
              <a:t>Reguła</a:t>
            </a:r>
            <a:endParaRPr/>
          </a:p>
          <a:p>
            <a:pPr>
              <a:buFont typeface="Trebuchet MS"/>
              <a:buChar char="•"/>
            </a:pPr>
            <a:r>
              <a:rPr lang="en-US" sz="3200">
                <a:latin typeface="Trebuchet MS"/>
              </a:rPr>
              <a:t>Wartość</a:t>
            </a:r>
            <a:endParaRPr/>
          </a:p>
          <a:p>
            <a:pPr>
              <a:buFont typeface="Trebuchet MS"/>
              <a:buChar char="•"/>
            </a:pPr>
            <a:r>
              <a:rPr lang="en-US" sz="3200">
                <a:latin typeface="Trebuchet MS"/>
              </a:rPr>
              <a:t>Zmienna</a:t>
            </a:r>
            <a:endParaRPr/>
          </a:p>
          <a:p>
            <a:pPr>
              <a:buFont typeface="Trebuchet MS"/>
              <a:buChar char="•"/>
            </a:pPr>
            <a:endParaRPr/>
          </a:p>
        </p:txBody>
      </p:sp>
      <p:graphicFrame>
        <p:nvGraphicFramePr>
          <p:cNvPr id="92" name="Table 3"/>
          <p:cNvGraphicFramePr/>
          <p:nvPr/>
        </p:nvGraphicFramePr>
        <p:xfrm>
          <a:off x="6949440" y="7040880"/>
          <a:ext cx="1279800" cy="182520"/>
        </p:xfrm>
        <a:graphic>
          <a:graphicData uri="http://schemas.openxmlformats.org/drawingml/2006/table">
            <a:tbl>
              <a:tblPr/>
              <a:tblGrid>
                <a:gridCol w="426600"/>
                <a:gridCol w="426600"/>
                <a:gridCol w="426600"/>
              </a:tblGrid>
              <a:tr h="349920"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</p:spTree>
  </p:cSld>
  <p:transition>
    <p:randomBar dir="horz"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11280" y="630000"/>
            <a:ext cx="8424720" cy="103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r>
              <a:rPr b="1" lang="en-US" sz="3600">
                <a:latin typeface="Trebuchet MS"/>
              </a:rPr>
              <a:t>Constraint Satisfaction Problem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611280" y="1881360"/>
            <a:ext cx="8424720" cy="4860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buFont typeface="Trebuchet MS"/>
              <a:buChar char="•"/>
            </a:pPr>
            <a:r>
              <a:rPr lang="en-US" sz="3200">
                <a:latin typeface="Trebuchet MS"/>
              </a:rPr>
              <a:t>Analogia z grą Kakuro:</a:t>
            </a:r>
            <a:endParaRPr/>
          </a:p>
          <a:p>
            <a:pPr>
              <a:buFont typeface="Trebuchet MS"/>
              <a:buChar char="•"/>
            </a:pPr>
            <a:endParaRPr/>
          </a:p>
        </p:txBody>
      </p:sp>
    </p:spTree>
  </p:cSld>
  <p:transition>
    <p:randomBar dir="horz"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611280" y="630000"/>
            <a:ext cx="8424720" cy="103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r>
              <a:rPr b="1" lang="en-US" sz="3600">
                <a:latin typeface="Trebuchet MS"/>
              </a:rPr>
              <a:t>Bibliografia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611280" y="1881360"/>
            <a:ext cx="8424720" cy="4860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buFont typeface="Trebuchet MS"/>
              <a:buChar char="•"/>
            </a:pPr>
            <a:r>
              <a:rPr i="1" lang="en-US" sz="2400" u="sng">
                <a:latin typeface="Trebuchet MS"/>
              </a:rPr>
              <a:t>Constraint Programming</a:t>
            </a:r>
            <a:r>
              <a:rPr lang="en-US" sz="2200">
                <a:latin typeface="Trebuchet MS"/>
              </a:rPr>
              <a:t>, </a:t>
            </a:r>
            <a:r>
              <a:rPr lang="en-US" sz="2000">
                <a:latin typeface="Trebuchet MS"/>
              </a:rPr>
              <a:t>Roman Barták,</a:t>
            </a:r>
            <a:endParaRPr/>
          </a:p>
          <a:p>
            <a:pPr>
              <a:buFont typeface="Trebuchet MS"/>
              <a:buChar char="•"/>
            </a:pPr>
            <a:r>
              <a:rPr i="1" lang="en-US" sz="2000">
                <a:latin typeface="Trebuchet MS"/>
              </a:rPr>
              <a:t>http://ktiml.mff.cuni.cz/~bartak/constraints/index.html</a:t>
            </a:r>
            <a:endParaRPr/>
          </a:p>
          <a:p>
            <a:pPr>
              <a:buFont typeface="Trebuchet MS"/>
              <a:buChar char="•"/>
            </a:pPr>
            <a:r>
              <a:rPr i="1" lang="en-US" sz="2400" u="sng">
                <a:latin typeface="Trebuchet MS"/>
              </a:rPr>
              <a:t>The Computational Complexity of the Kakuro Puzzle</a:t>
            </a:r>
            <a:r>
              <a:rPr i="1" lang="en-US" sz="2400">
                <a:latin typeface="Trebuchet MS"/>
              </a:rPr>
              <a:t>, </a:t>
            </a:r>
            <a:r>
              <a:rPr i="1" lang="en-US" sz="2000">
                <a:latin typeface="Trebuchet MS"/>
              </a:rPr>
              <a:t>“</a:t>
            </a:r>
            <a:r>
              <a:rPr i="1" lang="en-US" sz="2000">
                <a:latin typeface="Trebuchet MS"/>
              </a:rPr>
              <a:t>Fun with Algorithms”, </a:t>
            </a:r>
            <a:r>
              <a:rPr lang="en-US" sz="2000">
                <a:latin typeface="Trebuchet MS"/>
              </a:rPr>
              <a:t>Oliver Ruepp, Markus Holzer</a:t>
            </a:r>
            <a:r>
              <a:rPr i="1" lang="en-US" sz="2000">
                <a:latin typeface="Trebuchet MS"/>
              </a:rPr>
              <a:t>
</a:t>
            </a:r>
            <a:r>
              <a:rPr lang="en-US" sz="2000">
                <a:latin typeface="Trebuchet MS"/>
              </a:rPr>
              <a:t>ISBN 3-642-13121-2,  Springer-Verlag Berlin Heidelberg 2010</a:t>
            </a:r>
            <a:endParaRPr/>
          </a:p>
          <a:p>
            <a:pPr>
              <a:buFont typeface="Trebuchet MS"/>
              <a:buChar char="•"/>
            </a:pPr>
            <a:r>
              <a:rPr i="1" lang="en-US" sz="2400" u="sng">
                <a:latin typeface="Trebuchet MS"/>
              </a:rPr>
              <a:t>Monte-Carlo Kakuro</a:t>
            </a:r>
            <a:r>
              <a:rPr i="1" lang="en-US" sz="2400">
                <a:latin typeface="Trebuchet MS"/>
              </a:rPr>
              <a:t>, </a:t>
            </a:r>
            <a:r>
              <a:rPr i="1" lang="en-US" sz="2000">
                <a:latin typeface="Trebuchet MS"/>
              </a:rPr>
              <a:t>“Advances in Computer Games”,</a:t>
            </a:r>
            <a:r>
              <a:rPr i="1" lang="en-US" sz="2000">
                <a:latin typeface="Trebuchet MS"/>
              </a:rPr>
              <a:t>
</a:t>
            </a:r>
            <a:r>
              <a:rPr i="1" lang="en-US" sz="2000">
                <a:latin typeface="Trebuchet MS"/>
              </a:rPr>
              <a:t>Tristan Cazenave, ISBN 3-642-12992-7</a:t>
            </a:r>
            <a:endParaRPr/>
          </a:p>
          <a:p>
            <a:pPr>
              <a:buFont typeface="Trebuchet MS"/>
              <a:buChar char="•"/>
            </a:pPr>
            <a:r>
              <a:rPr i="1" lang="en-US" sz="2000">
                <a:latin typeface="Trebuchet MS"/>
              </a:rPr>
              <a:t>“</a:t>
            </a:r>
            <a:r>
              <a:rPr i="1" lang="en-US" sz="2000">
                <a:latin typeface="Trebuchet MS"/>
              </a:rPr>
              <a:t>Kakuro”</a:t>
            </a:r>
            <a:r>
              <a:rPr lang="en-US" sz="2000">
                <a:latin typeface="Trebuchet MS"/>
              </a:rPr>
              <a:t> </a:t>
            </a:r>
            <a:r>
              <a:rPr lang="en-US" sz="2000">
                <a:latin typeface="Trebuchet MS"/>
              </a:rPr>
              <a:t>
</a:t>
            </a:r>
            <a:r>
              <a:rPr lang="en-US" sz="2000">
                <a:latin typeface="Trebuchet MS"/>
              </a:rPr>
              <a:t>http://en.wikipedia.org/wiki/Kakuro</a:t>
            </a:r>
            <a:endParaRPr/>
          </a:p>
        </p:txBody>
      </p:sp>
    </p:spTree>
  </p:cSld>
  <p:transition>
    <p:randomBar dir="horz"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