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486C0-10C6-461F-A3C1-28B47DDA02E5}"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A37EEFF-A64A-475A-AD96-ABB1F25E3FF2}">
      <dgm:prSet phldrT="[Text]" custT="1"/>
      <dgm:spPr>
        <a:solidFill>
          <a:schemeClr val="bg1">
            <a:alpha val="70000"/>
          </a:schemeClr>
        </a:solidFill>
        <a:ln>
          <a:solidFill>
            <a:srgbClr val="C00000"/>
          </a:solidFill>
        </a:ln>
      </dgm:spPr>
      <dgm:t>
        <a:bodyPr/>
        <a:lstStyle/>
        <a:p>
          <a:r>
            <a:rPr lang="en-US" sz="1800" dirty="0" smtClean="0">
              <a:solidFill>
                <a:srgbClr val="C00000"/>
              </a:solidFill>
            </a:rPr>
            <a:t>Problem statement</a:t>
          </a:r>
          <a:endParaRPr lang="en-US" sz="1800" dirty="0">
            <a:solidFill>
              <a:srgbClr val="C00000"/>
            </a:solidFill>
          </a:endParaRPr>
        </a:p>
      </dgm:t>
    </dgm:pt>
    <dgm:pt modelId="{D30000AD-AE47-4090-AADD-4AED6C011DB6}" type="parTrans" cxnId="{5D8EF5DC-7881-4847-B4F5-8F3D1E2F6BC6}">
      <dgm:prSet/>
      <dgm:spPr/>
      <dgm:t>
        <a:bodyPr/>
        <a:lstStyle/>
        <a:p>
          <a:endParaRPr lang="en-US"/>
        </a:p>
      </dgm:t>
    </dgm:pt>
    <dgm:pt modelId="{8D6A230B-00E2-4A7A-B2FB-7CA3A11270B6}" type="sibTrans" cxnId="{5D8EF5DC-7881-4847-B4F5-8F3D1E2F6BC6}">
      <dgm:prSet/>
      <dgm:spPr/>
      <dgm:t>
        <a:bodyPr/>
        <a:lstStyle/>
        <a:p>
          <a:endParaRPr lang="en-US"/>
        </a:p>
      </dgm:t>
    </dgm:pt>
    <dgm:pt modelId="{EFD00856-6682-4759-8217-CAE7C1EF1B80}">
      <dgm:prSet phldrT="[Text]" custT="1"/>
      <dgm:spPr>
        <a:solidFill>
          <a:schemeClr val="bg1">
            <a:alpha val="70000"/>
          </a:schemeClr>
        </a:solidFill>
        <a:ln>
          <a:solidFill>
            <a:srgbClr val="C00000"/>
          </a:solidFill>
        </a:ln>
      </dgm:spPr>
      <dgm:t>
        <a:bodyPr/>
        <a:lstStyle/>
        <a:p>
          <a:r>
            <a:rPr lang="en-US" sz="1500" dirty="0" smtClean="0">
              <a:solidFill>
                <a:schemeClr val="tx1"/>
              </a:solidFill>
            </a:rPr>
            <a:t>The quality of the red wine assortment needs to be further improved</a:t>
          </a:r>
          <a:endParaRPr lang="en-US" sz="1500" dirty="0">
            <a:solidFill>
              <a:schemeClr val="tx1"/>
            </a:solidFill>
          </a:endParaRPr>
        </a:p>
      </dgm:t>
    </dgm:pt>
    <dgm:pt modelId="{C9CDAF0D-DFF4-4311-B751-D238540A2A28}" type="parTrans" cxnId="{CF36C8A3-03A5-4867-94DF-D12E7EAE8F6A}">
      <dgm:prSet/>
      <dgm:spPr/>
      <dgm:t>
        <a:bodyPr/>
        <a:lstStyle/>
        <a:p>
          <a:endParaRPr lang="en-US"/>
        </a:p>
      </dgm:t>
    </dgm:pt>
    <dgm:pt modelId="{41EB5F36-3A91-4977-BE93-2837D89B716C}" type="sibTrans" cxnId="{CF36C8A3-03A5-4867-94DF-D12E7EAE8F6A}">
      <dgm:prSet/>
      <dgm:spPr/>
      <dgm:t>
        <a:bodyPr/>
        <a:lstStyle/>
        <a:p>
          <a:endParaRPr lang="en-US"/>
        </a:p>
      </dgm:t>
    </dgm:pt>
    <dgm:pt modelId="{62BAFB21-05A7-47FE-9E77-167ED457EEB3}">
      <dgm:prSet phldrT="[Text]" custT="1"/>
      <dgm:spPr>
        <a:solidFill>
          <a:schemeClr val="bg1">
            <a:alpha val="70000"/>
          </a:schemeClr>
        </a:solidFill>
        <a:ln>
          <a:solidFill>
            <a:srgbClr val="C00000"/>
          </a:solidFill>
        </a:ln>
      </dgm:spPr>
      <dgm:t>
        <a:bodyPr/>
        <a:lstStyle/>
        <a:p>
          <a:r>
            <a:rPr lang="en-US" sz="1800" dirty="0" smtClean="0">
              <a:solidFill>
                <a:srgbClr val="C00000"/>
              </a:solidFill>
            </a:rPr>
            <a:t>Data</a:t>
          </a:r>
          <a:endParaRPr lang="en-US" sz="1800" dirty="0">
            <a:solidFill>
              <a:srgbClr val="C00000"/>
            </a:solidFill>
          </a:endParaRPr>
        </a:p>
      </dgm:t>
    </dgm:pt>
    <dgm:pt modelId="{2C95F941-E230-4894-8208-5EBA789A16C5}" type="parTrans" cxnId="{A2D04218-8902-4A9E-87AA-348C55FFACBE}">
      <dgm:prSet/>
      <dgm:spPr/>
      <dgm:t>
        <a:bodyPr/>
        <a:lstStyle/>
        <a:p>
          <a:endParaRPr lang="en-US"/>
        </a:p>
      </dgm:t>
    </dgm:pt>
    <dgm:pt modelId="{7694E2CB-1489-4678-8B43-8C7FE963208C}" type="sibTrans" cxnId="{A2D04218-8902-4A9E-87AA-348C55FFACBE}">
      <dgm:prSet/>
      <dgm:spPr/>
      <dgm:t>
        <a:bodyPr/>
        <a:lstStyle/>
        <a:p>
          <a:endParaRPr lang="en-US"/>
        </a:p>
      </dgm:t>
    </dgm:pt>
    <dgm:pt modelId="{F34CA140-A649-4FAE-8376-F8EAFD81583B}">
      <dgm:prSet phldrT="[Text]" custT="1"/>
      <dgm:spPr>
        <a:solidFill>
          <a:schemeClr val="bg1">
            <a:alpha val="70000"/>
          </a:schemeClr>
        </a:solidFill>
        <a:ln>
          <a:solidFill>
            <a:srgbClr val="C00000"/>
          </a:solidFill>
        </a:ln>
      </dgm:spPr>
      <dgm:t>
        <a:bodyPr/>
        <a:lstStyle/>
        <a:p>
          <a:r>
            <a:rPr lang="en-US" sz="1500" dirty="0" smtClean="0">
              <a:solidFill>
                <a:schemeClr val="tx1"/>
              </a:solidFill>
            </a:rPr>
            <a:t>1599 red wines samples</a:t>
          </a:r>
          <a:endParaRPr lang="en-US" sz="1500" dirty="0">
            <a:solidFill>
              <a:schemeClr val="tx1"/>
            </a:solidFill>
          </a:endParaRPr>
        </a:p>
      </dgm:t>
    </dgm:pt>
    <dgm:pt modelId="{23FD151D-12AB-4DAD-826B-A859099DD567}" type="parTrans" cxnId="{822E7648-07E7-4628-ACC8-A9A9744DEC86}">
      <dgm:prSet/>
      <dgm:spPr/>
      <dgm:t>
        <a:bodyPr/>
        <a:lstStyle/>
        <a:p>
          <a:endParaRPr lang="en-US"/>
        </a:p>
      </dgm:t>
    </dgm:pt>
    <dgm:pt modelId="{33AC88B6-4BDC-497F-B176-54608E0DF515}" type="sibTrans" cxnId="{822E7648-07E7-4628-ACC8-A9A9744DEC86}">
      <dgm:prSet/>
      <dgm:spPr/>
      <dgm:t>
        <a:bodyPr/>
        <a:lstStyle/>
        <a:p>
          <a:endParaRPr lang="en-US"/>
        </a:p>
      </dgm:t>
    </dgm:pt>
    <dgm:pt modelId="{1299D192-63FD-46D4-A545-A197989B9F99}">
      <dgm:prSet phldrT="[Text]" custT="1"/>
      <dgm:spPr>
        <a:solidFill>
          <a:schemeClr val="bg1">
            <a:alpha val="70000"/>
          </a:schemeClr>
        </a:solidFill>
        <a:ln>
          <a:solidFill>
            <a:srgbClr val="C00000"/>
          </a:solidFill>
        </a:ln>
      </dgm:spPr>
      <dgm:t>
        <a:bodyPr/>
        <a:lstStyle/>
        <a:p>
          <a:r>
            <a:rPr lang="en-US" sz="1500" dirty="0" smtClean="0">
              <a:solidFill>
                <a:schemeClr val="tx1"/>
              </a:solidFill>
            </a:rPr>
            <a:t>Quality ratings on a scale from 3 to 8 (full scale is between 0 and 10 but there is no data for the other scores)</a:t>
          </a:r>
          <a:endParaRPr lang="en-US" sz="1500" dirty="0">
            <a:solidFill>
              <a:schemeClr val="tx1"/>
            </a:solidFill>
          </a:endParaRPr>
        </a:p>
      </dgm:t>
    </dgm:pt>
    <dgm:pt modelId="{EE264C2F-BC05-404C-A465-6F0E7F161C99}" type="parTrans" cxnId="{706AB713-47AA-4FF5-8FB7-EE79BFA6BDF5}">
      <dgm:prSet/>
      <dgm:spPr/>
      <dgm:t>
        <a:bodyPr/>
        <a:lstStyle/>
        <a:p>
          <a:endParaRPr lang="en-US"/>
        </a:p>
      </dgm:t>
    </dgm:pt>
    <dgm:pt modelId="{D3F9E420-95DB-4955-AE2E-B5CBF6CF53B9}" type="sibTrans" cxnId="{706AB713-47AA-4FF5-8FB7-EE79BFA6BDF5}">
      <dgm:prSet/>
      <dgm:spPr/>
      <dgm:t>
        <a:bodyPr/>
        <a:lstStyle/>
        <a:p>
          <a:endParaRPr lang="en-US"/>
        </a:p>
      </dgm:t>
    </dgm:pt>
    <dgm:pt modelId="{05C60CD2-0376-4F7D-B3FB-1460F1A11E10}">
      <dgm:prSet phldrT="[Text]" custT="1"/>
      <dgm:spPr>
        <a:solidFill>
          <a:schemeClr val="bg1">
            <a:alpha val="70000"/>
          </a:schemeClr>
        </a:solidFill>
        <a:ln>
          <a:solidFill>
            <a:srgbClr val="C00000"/>
          </a:solidFill>
        </a:ln>
      </dgm:spPr>
      <dgm:t>
        <a:bodyPr/>
        <a:lstStyle/>
        <a:p>
          <a:r>
            <a:rPr lang="en-US" sz="1800" dirty="0" smtClean="0">
              <a:solidFill>
                <a:srgbClr val="C00000"/>
              </a:solidFill>
            </a:rPr>
            <a:t>Approach</a:t>
          </a:r>
          <a:endParaRPr lang="en-US" sz="1800" dirty="0">
            <a:solidFill>
              <a:srgbClr val="C00000"/>
            </a:solidFill>
          </a:endParaRPr>
        </a:p>
      </dgm:t>
    </dgm:pt>
    <dgm:pt modelId="{44C9DCA6-942E-4C27-B1AE-B3FF1A4989DA}" type="parTrans" cxnId="{E8604E85-C1E8-43B2-95E0-B2AB38DD4989}">
      <dgm:prSet/>
      <dgm:spPr/>
      <dgm:t>
        <a:bodyPr/>
        <a:lstStyle/>
        <a:p>
          <a:endParaRPr lang="en-US"/>
        </a:p>
      </dgm:t>
    </dgm:pt>
    <dgm:pt modelId="{E3616CE2-5FE6-4711-B8E8-034D6A8620B3}" type="sibTrans" cxnId="{E8604E85-C1E8-43B2-95E0-B2AB38DD4989}">
      <dgm:prSet/>
      <dgm:spPr/>
      <dgm:t>
        <a:bodyPr/>
        <a:lstStyle/>
        <a:p>
          <a:endParaRPr lang="en-US"/>
        </a:p>
      </dgm:t>
    </dgm:pt>
    <dgm:pt modelId="{C145341F-0911-414C-9A2F-E1C38E2B84E8}">
      <dgm:prSet phldrT="[Text]" custT="1"/>
      <dgm:spPr>
        <a:solidFill>
          <a:schemeClr val="bg1">
            <a:alpha val="70000"/>
          </a:schemeClr>
        </a:solidFill>
        <a:ln>
          <a:solidFill>
            <a:srgbClr val="C00000"/>
          </a:solidFill>
        </a:ln>
      </dgm:spPr>
      <dgm:t>
        <a:bodyPr/>
        <a:lstStyle/>
        <a:p>
          <a:r>
            <a:rPr lang="en-US" sz="1500" dirty="0" smtClean="0">
              <a:solidFill>
                <a:schemeClr val="tx1"/>
              </a:solidFill>
            </a:rPr>
            <a:t>Perform exploratory data analysis</a:t>
          </a:r>
          <a:endParaRPr lang="en-US" sz="1500" dirty="0">
            <a:solidFill>
              <a:schemeClr val="tx1"/>
            </a:solidFill>
          </a:endParaRPr>
        </a:p>
      </dgm:t>
    </dgm:pt>
    <dgm:pt modelId="{8B0A17D2-374F-41AC-97EC-B6B103D46796}" type="parTrans" cxnId="{3DCB69AD-F9FD-4C39-BECB-99139BA4B75E}">
      <dgm:prSet/>
      <dgm:spPr/>
      <dgm:t>
        <a:bodyPr/>
        <a:lstStyle/>
        <a:p>
          <a:endParaRPr lang="en-US"/>
        </a:p>
      </dgm:t>
    </dgm:pt>
    <dgm:pt modelId="{3CBA0FD8-1569-4146-8417-05363E747A17}" type="sibTrans" cxnId="{3DCB69AD-F9FD-4C39-BECB-99139BA4B75E}">
      <dgm:prSet/>
      <dgm:spPr/>
      <dgm:t>
        <a:bodyPr/>
        <a:lstStyle/>
        <a:p>
          <a:endParaRPr lang="en-US"/>
        </a:p>
      </dgm:t>
    </dgm:pt>
    <dgm:pt modelId="{008E6A25-8258-4999-A8F2-0845D8DF47D0}">
      <dgm:prSet phldrT="[Text]" custT="1"/>
      <dgm:spPr>
        <a:solidFill>
          <a:schemeClr val="bg1">
            <a:alpha val="70000"/>
          </a:schemeClr>
        </a:solidFill>
        <a:ln>
          <a:solidFill>
            <a:srgbClr val="C00000"/>
          </a:solidFill>
        </a:ln>
      </dgm:spPr>
      <dgm:t>
        <a:bodyPr/>
        <a:lstStyle/>
        <a:p>
          <a:r>
            <a:rPr lang="en-US" sz="1500" dirty="0" smtClean="0">
              <a:solidFill>
                <a:schemeClr val="tx1"/>
              </a:solidFill>
            </a:rPr>
            <a:t>Explore and test different ML models that also provide model explanatory (i.e. feature importance)</a:t>
          </a:r>
          <a:endParaRPr lang="en-US" sz="1500" dirty="0">
            <a:solidFill>
              <a:schemeClr val="tx1"/>
            </a:solidFill>
          </a:endParaRPr>
        </a:p>
      </dgm:t>
    </dgm:pt>
    <dgm:pt modelId="{0600F17B-1D58-479F-B1FB-DA3D01F82722}" type="parTrans" cxnId="{FF2DA83A-4509-4BBE-919C-3C9F794265D7}">
      <dgm:prSet/>
      <dgm:spPr/>
      <dgm:t>
        <a:bodyPr/>
        <a:lstStyle/>
        <a:p>
          <a:endParaRPr lang="en-US"/>
        </a:p>
      </dgm:t>
    </dgm:pt>
    <dgm:pt modelId="{F420E06F-CAD2-412E-9F91-CE85D761D673}" type="sibTrans" cxnId="{FF2DA83A-4509-4BBE-919C-3C9F794265D7}">
      <dgm:prSet/>
      <dgm:spPr/>
      <dgm:t>
        <a:bodyPr/>
        <a:lstStyle/>
        <a:p>
          <a:endParaRPr lang="en-US"/>
        </a:p>
      </dgm:t>
    </dgm:pt>
    <dgm:pt modelId="{21BAFF1A-94E7-43C5-9A8C-22A41104EB33}">
      <dgm:prSet phldrT="[Text]" custT="1"/>
      <dgm:spPr>
        <a:solidFill>
          <a:schemeClr val="bg1">
            <a:alpha val="70000"/>
          </a:schemeClr>
        </a:solidFill>
        <a:ln>
          <a:solidFill>
            <a:srgbClr val="C00000"/>
          </a:solidFill>
        </a:ln>
      </dgm:spPr>
      <dgm:t>
        <a:bodyPr/>
        <a:lstStyle/>
        <a:p>
          <a:r>
            <a:rPr lang="en-US" sz="1800" dirty="0" smtClean="0">
              <a:solidFill>
                <a:srgbClr val="C00000"/>
              </a:solidFill>
            </a:rPr>
            <a:t>Objectives</a:t>
          </a:r>
          <a:endParaRPr lang="en-US" sz="1800" dirty="0">
            <a:solidFill>
              <a:srgbClr val="C00000"/>
            </a:solidFill>
          </a:endParaRPr>
        </a:p>
      </dgm:t>
    </dgm:pt>
    <dgm:pt modelId="{D189A15E-991A-4094-A138-B4501DE963C1}" type="parTrans" cxnId="{723E5EE9-E9E9-4E96-B32B-F49C1311F917}">
      <dgm:prSet/>
      <dgm:spPr/>
      <dgm:t>
        <a:bodyPr/>
        <a:lstStyle/>
        <a:p>
          <a:endParaRPr lang="en-US"/>
        </a:p>
      </dgm:t>
    </dgm:pt>
    <dgm:pt modelId="{AE872059-3309-4D3A-A080-9C4320C8278B}" type="sibTrans" cxnId="{723E5EE9-E9E9-4E96-B32B-F49C1311F917}">
      <dgm:prSet/>
      <dgm:spPr/>
      <dgm:t>
        <a:bodyPr/>
        <a:lstStyle/>
        <a:p>
          <a:endParaRPr lang="en-US"/>
        </a:p>
      </dgm:t>
    </dgm:pt>
    <dgm:pt modelId="{D49145F2-D526-4119-813B-BB3241E0D925}">
      <dgm:prSet phldrT="[Text]" custT="1"/>
      <dgm:spPr>
        <a:solidFill>
          <a:schemeClr val="bg1">
            <a:alpha val="70000"/>
          </a:schemeClr>
        </a:solidFill>
        <a:ln>
          <a:solidFill>
            <a:srgbClr val="C00000"/>
          </a:solidFill>
        </a:ln>
      </dgm:spPr>
      <dgm:t>
        <a:bodyPr/>
        <a:lstStyle/>
        <a:p>
          <a:r>
            <a:rPr lang="en-US" sz="1500" dirty="0" smtClean="0">
              <a:solidFill>
                <a:schemeClr val="tx1"/>
              </a:solidFill>
            </a:rPr>
            <a:t>Understand and define what constitute a good red wine (using wine rating as benchmark)</a:t>
          </a:r>
          <a:endParaRPr lang="en-US" sz="1500" dirty="0">
            <a:solidFill>
              <a:schemeClr val="tx1"/>
            </a:solidFill>
          </a:endParaRPr>
        </a:p>
      </dgm:t>
    </dgm:pt>
    <dgm:pt modelId="{47F70D83-C387-4653-99F5-D1899D7E5642}" type="parTrans" cxnId="{77D9695C-077F-4B79-9D61-DF282A33A5EA}">
      <dgm:prSet/>
      <dgm:spPr/>
      <dgm:t>
        <a:bodyPr/>
        <a:lstStyle/>
        <a:p>
          <a:endParaRPr lang="en-US"/>
        </a:p>
      </dgm:t>
    </dgm:pt>
    <dgm:pt modelId="{6A07ED0B-7399-40FF-9EDE-7292857B507C}" type="sibTrans" cxnId="{77D9695C-077F-4B79-9D61-DF282A33A5EA}">
      <dgm:prSet/>
      <dgm:spPr/>
      <dgm:t>
        <a:bodyPr/>
        <a:lstStyle/>
        <a:p>
          <a:endParaRPr lang="en-US"/>
        </a:p>
      </dgm:t>
    </dgm:pt>
    <dgm:pt modelId="{29646A9F-BDCB-4FD0-8FAA-E5C086E64709}">
      <dgm:prSet phldrT="[Text]" custT="1"/>
      <dgm:spPr>
        <a:solidFill>
          <a:schemeClr val="bg1">
            <a:alpha val="70000"/>
          </a:schemeClr>
        </a:solidFill>
        <a:ln>
          <a:solidFill>
            <a:srgbClr val="C00000"/>
          </a:solidFill>
        </a:ln>
      </dgm:spPr>
      <dgm:t>
        <a:bodyPr/>
        <a:lstStyle/>
        <a:p>
          <a:r>
            <a:rPr lang="en-US" sz="1500" dirty="0" smtClean="0">
              <a:solidFill>
                <a:schemeClr val="tx1"/>
              </a:solidFill>
            </a:rPr>
            <a:t>Provide recommendations for the assortment selection</a:t>
          </a:r>
          <a:endParaRPr lang="en-US" sz="1500" dirty="0">
            <a:solidFill>
              <a:schemeClr val="tx1"/>
            </a:solidFill>
          </a:endParaRPr>
        </a:p>
      </dgm:t>
    </dgm:pt>
    <dgm:pt modelId="{616A3848-C98B-4455-ADC7-9BF9A1BE06E6}" type="parTrans" cxnId="{475CE9B3-BF03-4E26-A829-199566C46138}">
      <dgm:prSet/>
      <dgm:spPr/>
      <dgm:t>
        <a:bodyPr/>
        <a:lstStyle/>
        <a:p>
          <a:endParaRPr lang="en-US"/>
        </a:p>
      </dgm:t>
    </dgm:pt>
    <dgm:pt modelId="{38C26689-D356-446C-9FE5-868576CB4FF3}" type="sibTrans" cxnId="{475CE9B3-BF03-4E26-A829-199566C46138}">
      <dgm:prSet/>
      <dgm:spPr/>
      <dgm:t>
        <a:bodyPr/>
        <a:lstStyle/>
        <a:p>
          <a:endParaRPr lang="en-US"/>
        </a:p>
      </dgm:t>
    </dgm:pt>
    <dgm:pt modelId="{06F51F39-41A5-4F12-9900-6B2F855F11D0}">
      <dgm:prSet phldrT="[Text]" custT="1"/>
      <dgm:spPr>
        <a:solidFill>
          <a:schemeClr val="bg1">
            <a:alpha val="70000"/>
          </a:schemeClr>
        </a:solidFill>
        <a:ln>
          <a:solidFill>
            <a:srgbClr val="C00000"/>
          </a:solidFill>
        </a:ln>
      </dgm:spPr>
      <dgm:t>
        <a:bodyPr/>
        <a:lstStyle/>
        <a:p>
          <a:r>
            <a:rPr lang="en-US" sz="1500" dirty="0" smtClean="0">
              <a:solidFill>
                <a:schemeClr val="tx1"/>
              </a:solidFill>
            </a:rPr>
            <a:t>11 red wine features (characteristics)</a:t>
          </a:r>
          <a:endParaRPr lang="en-US" sz="1500" dirty="0">
            <a:solidFill>
              <a:schemeClr val="tx1"/>
            </a:solidFill>
          </a:endParaRPr>
        </a:p>
      </dgm:t>
    </dgm:pt>
    <dgm:pt modelId="{A3AB9697-8BF4-405D-B70A-6FA8F877B957}" type="parTrans" cxnId="{BC028D00-F266-4873-BB53-5BB6AD73CF98}">
      <dgm:prSet/>
      <dgm:spPr/>
      <dgm:t>
        <a:bodyPr/>
        <a:lstStyle/>
        <a:p>
          <a:endParaRPr lang="en-US"/>
        </a:p>
      </dgm:t>
    </dgm:pt>
    <dgm:pt modelId="{7F73B931-3F51-4188-9A5D-1AC51E51F530}" type="sibTrans" cxnId="{BC028D00-F266-4873-BB53-5BB6AD73CF98}">
      <dgm:prSet/>
      <dgm:spPr/>
      <dgm:t>
        <a:bodyPr/>
        <a:lstStyle/>
        <a:p>
          <a:endParaRPr lang="en-US"/>
        </a:p>
      </dgm:t>
    </dgm:pt>
    <dgm:pt modelId="{4289CE82-2F19-43B5-B2A6-27AE032D41F4}">
      <dgm:prSet phldrT="[Text]" custT="1"/>
      <dgm:spPr>
        <a:solidFill>
          <a:schemeClr val="bg1">
            <a:alpha val="70000"/>
          </a:schemeClr>
        </a:solidFill>
        <a:ln>
          <a:solidFill>
            <a:srgbClr val="C00000"/>
          </a:solidFill>
        </a:ln>
      </dgm:spPr>
      <dgm:t>
        <a:bodyPr/>
        <a:lstStyle/>
        <a:p>
          <a:r>
            <a:rPr lang="en-US" sz="1500" dirty="0" smtClean="0">
              <a:solidFill>
                <a:schemeClr val="tx1"/>
              </a:solidFill>
            </a:rPr>
            <a:t>Use the best performing model to understand the main contributing features and use it as a classifier</a:t>
          </a:r>
          <a:endParaRPr lang="en-US" sz="1500" dirty="0">
            <a:solidFill>
              <a:schemeClr val="tx1"/>
            </a:solidFill>
          </a:endParaRPr>
        </a:p>
      </dgm:t>
    </dgm:pt>
    <dgm:pt modelId="{9CCDEE9A-254A-4508-A300-A282CB830706}" type="parTrans" cxnId="{675635A4-619C-4EE1-AB69-B6FBC7D278DE}">
      <dgm:prSet/>
      <dgm:spPr/>
      <dgm:t>
        <a:bodyPr/>
        <a:lstStyle/>
        <a:p>
          <a:endParaRPr lang="en-US"/>
        </a:p>
      </dgm:t>
    </dgm:pt>
    <dgm:pt modelId="{DB6C639D-8AEE-4EE3-9257-53BAFDDFA5A5}" type="sibTrans" cxnId="{675635A4-619C-4EE1-AB69-B6FBC7D278DE}">
      <dgm:prSet/>
      <dgm:spPr/>
      <dgm:t>
        <a:bodyPr/>
        <a:lstStyle/>
        <a:p>
          <a:endParaRPr lang="en-US"/>
        </a:p>
      </dgm:t>
    </dgm:pt>
    <dgm:pt modelId="{8BB40FA2-74E7-4351-8320-3EBA22574331}">
      <dgm:prSet phldrT="[Text]" custT="1"/>
      <dgm:spPr>
        <a:solidFill>
          <a:schemeClr val="bg1">
            <a:alpha val="70000"/>
          </a:schemeClr>
        </a:solidFill>
        <a:ln>
          <a:solidFill>
            <a:srgbClr val="C00000"/>
          </a:solidFill>
        </a:ln>
      </dgm:spPr>
      <dgm:t>
        <a:bodyPr/>
        <a:lstStyle/>
        <a:p>
          <a:r>
            <a:rPr lang="en-US" sz="1500" dirty="0" smtClean="0">
              <a:solidFill>
                <a:schemeClr val="tx1"/>
              </a:solidFill>
            </a:rPr>
            <a:t>Explore additional ML/visualization techniques to get additional insights</a:t>
          </a:r>
          <a:endParaRPr lang="en-US" sz="1500" dirty="0">
            <a:solidFill>
              <a:schemeClr val="tx1"/>
            </a:solidFill>
          </a:endParaRPr>
        </a:p>
      </dgm:t>
    </dgm:pt>
    <dgm:pt modelId="{E725E7A9-BAF1-44F6-9A06-0EAF5B8F73E7}" type="parTrans" cxnId="{EE762B66-B7AD-41DC-800A-62E8EDDF26EE}">
      <dgm:prSet/>
      <dgm:spPr/>
      <dgm:t>
        <a:bodyPr/>
        <a:lstStyle/>
        <a:p>
          <a:endParaRPr lang="en-US"/>
        </a:p>
      </dgm:t>
    </dgm:pt>
    <dgm:pt modelId="{661AEC4B-4F3A-4308-9104-8E85DA706566}" type="sibTrans" cxnId="{EE762B66-B7AD-41DC-800A-62E8EDDF26EE}">
      <dgm:prSet/>
      <dgm:spPr/>
      <dgm:t>
        <a:bodyPr/>
        <a:lstStyle/>
        <a:p>
          <a:endParaRPr lang="en-US"/>
        </a:p>
      </dgm:t>
    </dgm:pt>
    <dgm:pt modelId="{78172C13-EFB6-43E6-BAE2-A4E0D6206A9B}" type="pres">
      <dgm:prSet presAssocID="{3FA486C0-10C6-461F-A3C1-28B47DDA02E5}" presName="linear" presStyleCnt="0">
        <dgm:presLayoutVars>
          <dgm:dir/>
          <dgm:resizeHandles val="exact"/>
        </dgm:presLayoutVars>
      </dgm:prSet>
      <dgm:spPr/>
      <dgm:t>
        <a:bodyPr/>
        <a:lstStyle/>
        <a:p>
          <a:endParaRPr lang="en-US"/>
        </a:p>
      </dgm:t>
    </dgm:pt>
    <dgm:pt modelId="{04957087-04AB-4EF4-864B-AF4F4F306C77}" type="pres">
      <dgm:prSet presAssocID="{3A37EEFF-A64A-475A-AD96-ABB1F25E3FF2}" presName="comp" presStyleCnt="0"/>
      <dgm:spPr/>
    </dgm:pt>
    <dgm:pt modelId="{72A30694-A542-4971-9F90-F21C006DEB71}" type="pres">
      <dgm:prSet presAssocID="{3A37EEFF-A64A-475A-AD96-ABB1F25E3FF2}" presName="box" presStyleLbl="node1" presStyleIdx="0" presStyleCnt="4" custLinFactNeighborX="-1150" custLinFactNeighborY="-27897"/>
      <dgm:spPr/>
      <dgm:t>
        <a:bodyPr/>
        <a:lstStyle/>
        <a:p>
          <a:endParaRPr lang="en-US"/>
        </a:p>
      </dgm:t>
    </dgm:pt>
    <dgm:pt modelId="{F8158784-B72D-466C-A96B-7877D9B1F3D1}" type="pres">
      <dgm:prSet presAssocID="{3A37EEFF-A64A-475A-AD96-ABB1F25E3FF2}" presName="img" presStyleLbl="fgImgPlace1" presStyleIdx="0" presStyleCnt="4" custScaleX="54217" custScaleY="102047" custLinFactNeighborX="-18018" custLinFactNeighborY="-4183"/>
      <dgm:spPr>
        <a:blipFill rotWithShape="1">
          <a:blip xmlns:r="http://schemas.openxmlformats.org/officeDocument/2006/relationships" r:embed="rId1"/>
          <a:stretch>
            <a:fillRect/>
          </a:stretch>
        </a:blipFill>
      </dgm:spPr>
    </dgm:pt>
    <dgm:pt modelId="{AFA136B0-0B84-4D4C-B76A-93B47DDEA89F}" type="pres">
      <dgm:prSet presAssocID="{3A37EEFF-A64A-475A-AD96-ABB1F25E3FF2}" presName="text" presStyleLbl="node1" presStyleIdx="0" presStyleCnt="4">
        <dgm:presLayoutVars>
          <dgm:bulletEnabled val="1"/>
        </dgm:presLayoutVars>
      </dgm:prSet>
      <dgm:spPr/>
      <dgm:t>
        <a:bodyPr/>
        <a:lstStyle/>
        <a:p>
          <a:endParaRPr lang="en-US"/>
        </a:p>
      </dgm:t>
    </dgm:pt>
    <dgm:pt modelId="{10B6EE42-262E-4C6A-B61A-1391FD37FE98}" type="pres">
      <dgm:prSet presAssocID="{8D6A230B-00E2-4A7A-B2FB-7CA3A11270B6}" presName="spacer" presStyleCnt="0"/>
      <dgm:spPr/>
    </dgm:pt>
    <dgm:pt modelId="{68DD04C0-9AE3-4287-BDC8-6CE286E2F6EF}" type="pres">
      <dgm:prSet presAssocID="{21BAFF1A-94E7-43C5-9A8C-22A41104EB33}" presName="comp" presStyleCnt="0"/>
      <dgm:spPr/>
    </dgm:pt>
    <dgm:pt modelId="{D1E174A4-5E40-4DB4-B10E-65F1DED00AE1}" type="pres">
      <dgm:prSet presAssocID="{21BAFF1A-94E7-43C5-9A8C-22A41104EB33}" presName="box" presStyleLbl="node1" presStyleIdx="1" presStyleCnt="4"/>
      <dgm:spPr/>
      <dgm:t>
        <a:bodyPr/>
        <a:lstStyle/>
        <a:p>
          <a:endParaRPr lang="en-US"/>
        </a:p>
      </dgm:t>
    </dgm:pt>
    <dgm:pt modelId="{B10DCF14-5612-4656-9359-275A02287174}" type="pres">
      <dgm:prSet presAssocID="{21BAFF1A-94E7-43C5-9A8C-22A41104EB33}" presName="img" presStyleLbl="fgImgPlace1" presStyleIdx="1" presStyleCnt="4" custScaleX="54217" custScaleY="102047" custLinFactNeighborX="-18986" custLinFactNeighborY="-919"/>
      <dgm:spPr>
        <a:blipFill rotWithShape="1">
          <a:blip xmlns:r="http://schemas.openxmlformats.org/officeDocument/2006/relationships" r:embed="rId2"/>
          <a:stretch>
            <a:fillRect/>
          </a:stretch>
        </a:blipFill>
      </dgm:spPr>
      <dgm:t>
        <a:bodyPr/>
        <a:lstStyle/>
        <a:p>
          <a:endParaRPr lang="en-US"/>
        </a:p>
      </dgm:t>
    </dgm:pt>
    <dgm:pt modelId="{7F758704-9051-4051-89B1-014768869F72}" type="pres">
      <dgm:prSet presAssocID="{21BAFF1A-94E7-43C5-9A8C-22A41104EB33}" presName="text" presStyleLbl="node1" presStyleIdx="1" presStyleCnt="4">
        <dgm:presLayoutVars>
          <dgm:bulletEnabled val="1"/>
        </dgm:presLayoutVars>
      </dgm:prSet>
      <dgm:spPr/>
      <dgm:t>
        <a:bodyPr/>
        <a:lstStyle/>
        <a:p>
          <a:endParaRPr lang="en-US"/>
        </a:p>
      </dgm:t>
    </dgm:pt>
    <dgm:pt modelId="{48CE47F1-1159-40FC-83BA-550209D41660}" type="pres">
      <dgm:prSet presAssocID="{AE872059-3309-4D3A-A080-9C4320C8278B}" presName="spacer" presStyleCnt="0"/>
      <dgm:spPr/>
    </dgm:pt>
    <dgm:pt modelId="{ADD50048-1CDE-4783-9D95-0A9ACD0ED2A2}" type="pres">
      <dgm:prSet presAssocID="{62BAFB21-05A7-47FE-9E77-167ED457EEB3}" presName="comp" presStyleCnt="0"/>
      <dgm:spPr/>
    </dgm:pt>
    <dgm:pt modelId="{B30DB26F-654E-402A-B6D2-86C74FDEA5E5}" type="pres">
      <dgm:prSet presAssocID="{62BAFB21-05A7-47FE-9E77-167ED457EEB3}" presName="box" presStyleLbl="node1" presStyleIdx="2" presStyleCnt="4" custScaleY="124326"/>
      <dgm:spPr/>
      <dgm:t>
        <a:bodyPr/>
        <a:lstStyle/>
        <a:p>
          <a:endParaRPr lang="en-US"/>
        </a:p>
      </dgm:t>
    </dgm:pt>
    <dgm:pt modelId="{3E194956-90C4-4AD1-8F4F-32C5713E6C6E}" type="pres">
      <dgm:prSet presAssocID="{62BAFB21-05A7-47FE-9E77-167ED457EEB3}" presName="img" presStyleLbl="fgImgPlace1" presStyleIdx="2" presStyleCnt="4" custScaleX="54217" custScaleY="102047" custLinFactNeighborX="-18586" custLinFactNeighborY="-776"/>
      <dgm:spPr>
        <a:blipFill rotWithShape="1">
          <a:blip xmlns:r="http://schemas.openxmlformats.org/officeDocument/2006/relationships" r:embed="rId3"/>
          <a:stretch>
            <a:fillRect/>
          </a:stretch>
        </a:blipFill>
      </dgm:spPr>
    </dgm:pt>
    <dgm:pt modelId="{0DD8F44A-D5A9-4154-B5A1-15CB670BAC15}" type="pres">
      <dgm:prSet presAssocID="{62BAFB21-05A7-47FE-9E77-167ED457EEB3}" presName="text" presStyleLbl="node1" presStyleIdx="2" presStyleCnt="4">
        <dgm:presLayoutVars>
          <dgm:bulletEnabled val="1"/>
        </dgm:presLayoutVars>
      </dgm:prSet>
      <dgm:spPr/>
      <dgm:t>
        <a:bodyPr/>
        <a:lstStyle/>
        <a:p>
          <a:endParaRPr lang="en-US"/>
        </a:p>
      </dgm:t>
    </dgm:pt>
    <dgm:pt modelId="{F56B3715-A7E9-4AA2-AB7B-C1CA2FA001A1}" type="pres">
      <dgm:prSet presAssocID="{7694E2CB-1489-4678-8B43-8C7FE963208C}" presName="spacer" presStyleCnt="0"/>
      <dgm:spPr/>
    </dgm:pt>
    <dgm:pt modelId="{471A58D1-099D-4749-8B42-CCA7370D2C6C}" type="pres">
      <dgm:prSet presAssocID="{05C60CD2-0376-4F7D-B3FB-1460F1A11E10}" presName="comp" presStyleCnt="0"/>
      <dgm:spPr/>
    </dgm:pt>
    <dgm:pt modelId="{23CCB612-C227-4CFE-9198-9063DB7EE17A}" type="pres">
      <dgm:prSet presAssocID="{05C60CD2-0376-4F7D-B3FB-1460F1A11E10}" presName="box" presStyleLbl="node1" presStyleIdx="3" presStyleCnt="4" custScaleY="155733"/>
      <dgm:spPr/>
      <dgm:t>
        <a:bodyPr/>
        <a:lstStyle/>
        <a:p>
          <a:endParaRPr lang="en-US"/>
        </a:p>
      </dgm:t>
    </dgm:pt>
    <dgm:pt modelId="{6BBE396A-6276-4C8A-AC22-1345451C4D50}" type="pres">
      <dgm:prSet presAssocID="{05C60CD2-0376-4F7D-B3FB-1460F1A11E10}" presName="img" presStyleLbl="fgImgPlace1" presStyleIdx="3" presStyleCnt="4" custScaleX="54217" custScaleY="102047" custLinFactNeighborX="-18752" custLinFactNeighborY="1031"/>
      <dgm:spPr>
        <a:blipFill rotWithShape="1">
          <a:blip xmlns:r="http://schemas.openxmlformats.org/officeDocument/2006/relationships" r:embed="rId4"/>
          <a:stretch>
            <a:fillRect/>
          </a:stretch>
        </a:blipFill>
      </dgm:spPr>
    </dgm:pt>
    <dgm:pt modelId="{698A649F-C86F-4366-BBC3-324DFD2E0BBA}" type="pres">
      <dgm:prSet presAssocID="{05C60CD2-0376-4F7D-B3FB-1460F1A11E10}" presName="text" presStyleLbl="node1" presStyleIdx="3" presStyleCnt="4">
        <dgm:presLayoutVars>
          <dgm:bulletEnabled val="1"/>
        </dgm:presLayoutVars>
      </dgm:prSet>
      <dgm:spPr/>
      <dgm:t>
        <a:bodyPr/>
        <a:lstStyle/>
        <a:p>
          <a:endParaRPr lang="en-US"/>
        </a:p>
      </dgm:t>
    </dgm:pt>
  </dgm:ptLst>
  <dgm:cxnLst>
    <dgm:cxn modelId="{3600319F-4964-49AB-B0C5-E4F6DC13A19B}" type="presOf" srcId="{D49145F2-D526-4119-813B-BB3241E0D925}" destId="{7F758704-9051-4051-89B1-014768869F72}" srcOrd="1" destOrd="1" presId="urn:microsoft.com/office/officeart/2005/8/layout/vList4"/>
    <dgm:cxn modelId="{2706CA29-2793-495C-91B2-C5CA881A9F64}" type="presOf" srcId="{008E6A25-8258-4999-A8F2-0845D8DF47D0}" destId="{23CCB612-C227-4CFE-9198-9063DB7EE17A}" srcOrd="0" destOrd="2" presId="urn:microsoft.com/office/officeart/2005/8/layout/vList4"/>
    <dgm:cxn modelId="{7DAB0D3B-88AE-4DF5-B818-3622C707B273}" type="presOf" srcId="{05C60CD2-0376-4F7D-B3FB-1460F1A11E10}" destId="{23CCB612-C227-4CFE-9198-9063DB7EE17A}" srcOrd="0" destOrd="0" presId="urn:microsoft.com/office/officeart/2005/8/layout/vList4"/>
    <dgm:cxn modelId="{BC028D00-F266-4873-BB53-5BB6AD73CF98}" srcId="{62BAFB21-05A7-47FE-9E77-167ED457EEB3}" destId="{06F51F39-41A5-4F12-9900-6B2F855F11D0}" srcOrd="1" destOrd="0" parTransId="{A3AB9697-8BF4-405D-B70A-6FA8F877B957}" sibTransId="{7F73B931-3F51-4188-9A5D-1AC51E51F530}"/>
    <dgm:cxn modelId="{21D60591-1CF6-4BB5-894C-6483B6DA8647}" type="presOf" srcId="{3A37EEFF-A64A-475A-AD96-ABB1F25E3FF2}" destId="{AFA136B0-0B84-4D4C-B76A-93B47DDEA89F}" srcOrd="1" destOrd="0" presId="urn:microsoft.com/office/officeart/2005/8/layout/vList4"/>
    <dgm:cxn modelId="{706AB713-47AA-4FF5-8FB7-EE79BFA6BDF5}" srcId="{62BAFB21-05A7-47FE-9E77-167ED457EEB3}" destId="{1299D192-63FD-46D4-A545-A197989B9F99}" srcOrd="2" destOrd="0" parTransId="{EE264C2F-BC05-404C-A465-6F0E7F161C99}" sibTransId="{D3F9E420-95DB-4955-AE2E-B5CBF6CF53B9}"/>
    <dgm:cxn modelId="{56C179F3-F5B0-47C0-A278-77D14FA6331B}" type="presOf" srcId="{F34CA140-A649-4FAE-8376-F8EAFD81583B}" destId="{B30DB26F-654E-402A-B6D2-86C74FDEA5E5}" srcOrd="0" destOrd="1" presId="urn:microsoft.com/office/officeart/2005/8/layout/vList4"/>
    <dgm:cxn modelId="{5EF89A2C-0D50-48D7-88F2-1F79E8F754D6}" type="presOf" srcId="{C145341F-0911-414C-9A2F-E1C38E2B84E8}" destId="{698A649F-C86F-4366-BBC3-324DFD2E0BBA}" srcOrd="1" destOrd="1" presId="urn:microsoft.com/office/officeart/2005/8/layout/vList4"/>
    <dgm:cxn modelId="{E7012663-7949-4166-932E-11A266D86734}" type="presOf" srcId="{4289CE82-2F19-43B5-B2A6-27AE032D41F4}" destId="{698A649F-C86F-4366-BBC3-324DFD2E0BBA}" srcOrd="1" destOrd="3" presId="urn:microsoft.com/office/officeart/2005/8/layout/vList4"/>
    <dgm:cxn modelId="{675635A4-619C-4EE1-AB69-B6FBC7D278DE}" srcId="{05C60CD2-0376-4F7D-B3FB-1460F1A11E10}" destId="{4289CE82-2F19-43B5-B2A6-27AE032D41F4}" srcOrd="2" destOrd="0" parTransId="{9CCDEE9A-254A-4508-A300-A282CB830706}" sibTransId="{DB6C639D-8AEE-4EE3-9257-53BAFDDFA5A5}"/>
    <dgm:cxn modelId="{8AF41F1B-EA42-4595-9DE9-665D87FE7D82}" type="presOf" srcId="{EFD00856-6682-4759-8217-CAE7C1EF1B80}" destId="{72A30694-A542-4971-9F90-F21C006DEB71}" srcOrd="0" destOrd="1" presId="urn:microsoft.com/office/officeart/2005/8/layout/vList4"/>
    <dgm:cxn modelId="{15B116E8-59EF-43D9-AABB-1D887ECDA0AA}" type="presOf" srcId="{8BB40FA2-74E7-4351-8320-3EBA22574331}" destId="{23CCB612-C227-4CFE-9198-9063DB7EE17A}" srcOrd="0" destOrd="4" presId="urn:microsoft.com/office/officeart/2005/8/layout/vList4"/>
    <dgm:cxn modelId="{77D9695C-077F-4B79-9D61-DF282A33A5EA}" srcId="{21BAFF1A-94E7-43C5-9A8C-22A41104EB33}" destId="{D49145F2-D526-4119-813B-BB3241E0D925}" srcOrd="0" destOrd="0" parTransId="{47F70D83-C387-4653-99F5-D1899D7E5642}" sibTransId="{6A07ED0B-7399-40FF-9EDE-7292857B507C}"/>
    <dgm:cxn modelId="{8A27DE6A-A79C-46FE-A659-C88D674EFA71}" type="presOf" srcId="{3FA486C0-10C6-461F-A3C1-28B47DDA02E5}" destId="{78172C13-EFB6-43E6-BAE2-A4E0D6206A9B}" srcOrd="0" destOrd="0" presId="urn:microsoft.com/office/officeart/2005/8/layout/vList4"/>
    <dgm:cxn modelId="{8CEC9D41-9BAD-41EA-A211-F907187A4F7A}" type="presOf" srcId="{62BAFB21-05A7-47FE-9E77-167ED457EEB3}" destId="{0DD8F44A-D5A9-4154-B5A1-15CB670BAC15}" srcOrd="1" destOrd="0" presId="urn:microsoft.com/office/officeart/2005/8/layout/vList4"/>
    <dgm:cxn modelId="{7D4DD1AB-88B7-453D-9D22-9C436131DF70}" type="presOf" srcId="{1299D192-63FD-46D4-A545-A197989B9F99}" destId="{0DD8F44A-D5A9-4154-B5A1-15CB670BAC15}" srcOrd="1" destOrd="3" presId="urn:microsoft.com/office/officeart/2005/8/layout/vList4"/>
    <dgm:cxn modelId="{5C99CE8C-3453-4B33-B7F5-4C3BC88EB6B7}" type="presOf" srcId="{C145341F-0911-414C-9A2F-E1C38E2B84E8}" destId="{23CCB612-C227-4CFE-9198-9063DB7EE17A}" srcOrd="0" destOrd="1" presId="urn:microsoft.com/office/officeart/2005/8/layout/vList4"/>
    <dgm:cxn modelId="{BAE937A2-533E-441C-8E06-D8172B19FCA3}" type="presOf" srcId="{29646A9F-BDCB-4FD0-8FAA-E5C086E64709}" destId="{7F758704-9051-4051-89B1-014768869F72}" srcOrd="1" destOrd="2" presId="urn:microsoft.com/office/officeart/2005/8/layout/vList4"/>
    <dgm:cxn modelId="{6726E619-F402-4765-951E-FA517EFF5452}" type="presOf" srcId="{21BAFF1A-94E7-43C5-9A8C-22A41104EB33}" destId="{7F758704-9051-4051-89B1-014768869F72}" srcOrd="1" destOrd="0" presId="urn:microsoft.com/office/officeart/2005/8/layout/vList4"/>
    <dgm:cxn modelId="{6DA7FEF8-073D-492E-ADEC-5C2B9E4A8A28}" type="presOf" srcId="{4289CE82-2F19-43B5-B2A6-27AE032D41F4}" destId="{23CCB612-C227-4CFE-9198-9063DB7EE17A}" srcOrd="0" destOrd="3" presId="urn:microsoft.com/office/officeart/2005/8/layout/vList4"/>
    <dgm:cxn modelId="{3DCB69AD-F9FD-4C39-BECB-99139BA4B75E}" srcId="{05C60CD2-0376-4F7D-B3FB-1460F1A11E10}" destId="{C145341F-0911-414C-9A2F-E1C38E2B84E8}" srcOrd="0" destOrd="0" parTransId="{8B0A17D2-374F-41AC-97EC-B6B103D46796}" sibTransId="{3CBA0FD8-1569-4146-8417-05363E747A17}"/>
    <dgm:cxn modelId="{A2D04218-8902-4A9E-87AA-348C55FFACBE}" srcId="{3FA486C0-10C6-461F-A3C1-28B47DDA02E5}" destId="{62BAFB21-05A7-47FE-9E77-167ED457EEB3}" srcOrd="2" destOrd="0" parTransId="{2C95F941-E230-4894-8208-5EBA789A16C5}" sibTransId="{7694E2CB-1489-4678-8B43-8C7FE963208C}"/>
    <dgm:cxn modelId="{5D8EF5DC-7881-4847-B4F5-8F3D1E2F6BC6}" srcId="{3FA486C0-10C6-461F-A3C1-28B47DDA02E5}" destId="{3A37EEFF-A64A-475A-AD96-ABB1F25E3FF2}" srcOrd="0" destOrd="0" parTransId="{D30000AD-AE47-4090-AADD-4AED6C011DB6}" sibTransId="{8D6A230B-00E2-4A7A-B2FB-7CA3A11270B6}"/>
    <dgm:cxn modelId="{6BB1E894-2147-49E6-9120-342F84A8D9D6}" type="presOf" srcId="{F34CA140-A649-4FAE-8376-F8EAFD81583B}" destId="{0DD8F44A-D5A9-4154-B5A1-15CB670BAC15}" srcOrd="1" destOrd="1" presId="urn:microsoft.com/office/officeart/2005/8/layout/vList4"/>
    <dgm:cxn modelId="{DDE1414F-72C2-4A6A-9957-43C8F9D70824}" type="presOf" srcId="{1299D192-63FD-46D4-A545-A197989B9F99}" destId="{B30DB26F-654E-402A-B6D2-86C74FDEA5E5}" srcOrd="0" destOrd="3" presId="urn:microsoft.com/office/officeart/2005/8/layout/vList4"/>
    <dgm:cxn modelId="{475CE9B3-BF03-4E26-A829-199566C46138}" srcId="{21BAFF1A-94E7-43C5-9A8C-22A41104EB33}" destId="{29646A9F-BDCB-4FD0-8FAA-E5C086E64709}" srcOrd="1" destOrd="0" parTransId="{616A3848-C98B-4455-ADC7-9BF9A1BE06E6}" sibTransId="{38C26689-D356-446C-9FE5-868576CB4FF3}"/>
    <dgm:cxn modelId="{87E09C1C-10B0-464B-A26F-A1D5412EC147}" type="presOf" srcId="{05C60CD2-0376-4F7D-B3FB-1460F1A11E10}" destId="{698A649F-C86F-4366-BBC3-324DFD2E0BBA}" srcOrd="1" destOrd="0" presId="urn:microsoft.com/office/officeart/2005/8/layout/vList4"/>
    <dgm:cxn modelId="{E6F30CE3-AD95-46A3-B462-F17F59F502CF}" type="presOf" srcId="{EFD00856-6682-4759-8217-CAE7C1EF1B80}" destId="{AFA136B0-0B84-4D4C-B76A-93B47DDEA89F}" srcOrd="1" destOrd="1" presId="urn:microsoft.com/office/officeart/2005/8/layout/vList4"/>
    <dgm:cxn modelId="{822E7648-07E7-4628-ACC8-A9A9744DEC86}" srcId="{62BAFB21-05A7-47FE-9E77-167ED457EEB3}" destId="{F34CA140-A649-4FAE-8376-F8EAFD81583B}" srcOrd="0" destOrd="0" parTransId="{23FD151D-12AB-4DAD-826B-A859099DD567}" sibTransId="{33AC88B6-4BDC-497F-B176-54608E0DF515}"/>
    <dgm:cxn modelId="{9E7EF1EA-3D1D-4CDA-919A-7499D1BCB52C}" type="presOf" srcId="{21BAFF1A-94E7-43C5-9A8C-22A41104EB33}" destId="{D1E174A4-5E40-4DB4-B10E-65F1DED00AE1}" srcOrd="0" destOrd="0" presId="urn:microsoft.com/office/officeart/2005/8/layout/vList4"/>
    <dgm:cxn modelId="{E8604E85-C1E8-43B2-95E0-B2AB38DD4989}" srcId="{3FA486C0-10C6-461F-A3C1-28B47DDA02E5}" destId="{05C60CD2-0376-4F7D-B3FB-1460F1A11E10}" srcOrd="3" destOrd="0" parTransId="{44C9DCA6-942E-4C27-B1AE-B3FF1A4989DA}" sibTransId="{E3616CE2-5FE6-4711-B8E8-034D6A8620B3}"/>
    <dgm:cxn modelId="{DB6B72A3-3171-4890-8C3D-86B59608FBD0}" type="presOf" srcId="{29646A9F-BDCB-4FD0-8FAA-E5C086E64709}" destId="{D1E174A4-5E40-4DB4-B10E-65F1DED00AE1}" srcOrd="0" destOrd="2" presId="urn:microsoft.com/office/officeart/2005/8/layout/vList4"/>
    <dgm:cxn modelId="{FF2DA83A-4509-4BBE-919C-3C9F794265D7}" srcId="{05C60CD2-0376-4F7D-B3FB-1460F1A11E10}" destId="{008E6A25-8258-4999-A8F2-0845D8DF47D0}" srcOrd="1" destOrd="0" parTransId="{0600F17B-1D58-479F-B1FB-DA3D01F82722}" sibTransId="{F420E06F-CAD2-412E-9F91-CE85D761D673}"/>
    <dgm:cxn modelId="{CF36C8A3-03A5-4867-94DF-D12E7EAE8F6A}" srcId="{3A37EEFF-A64A-475A-AD96-ABB1F25E3FF2}" destId="{EFD00856-6682-4759-8217-CAE7C1EF1B80}" srcOrd="0" destOrd="0" parTransId="{C9CDAF0D-DFF4-4311-B751-D238540A2A28}" sibTransId="{41EB5F36-3A91-4977-BE93-2837D89B716C}"/>
    <dgm:cxn modelId="{98707592-5EE4-46AA-AC15-B35868D3115E}" type="presOf" srcId="{008E6A25-8258-4999-A8F2-0845D8DF47D0}" destId="{698A649F-C86F-4366-BBC3-324DFD2E0BBA}" srcOrd="1" destOrd="2" presId="urn:microsoft.com/office/officeart/2005/8/layout/vList4"/>
    <dgm:cxn modelId="{C041C733-957C-4BC5-BA50-6EBCE4091390}" type="presOf" srcId="{06F51F39-41A5-4F12-9900-6B2F855F11D0}" destId="{B30DB26F-654E-402A-B6D2-86C74FDEA5E5}" srcOrd="0" destOrd="2" presId="urn:microsoft.com/office/officeart/2005/8/layout/vList4"/>
    <dgm:cxn modelId="{7DA213A8-B95D-4E94-8A76-77EAE5B4B298}" type="presOf" srcId="{3A37EEFF-A64A-475A-AD96-ABB1F25E3FF2}" destId="{72A30694-A542-4971-9F90-F21C006DEB71}" srcOrd="0" destOrd="0" presId="urn:microsoft.com/office/officeart/2005/8/layout/vList4"/>
    <dgm:cxn modelId="{7C9100AB-867D-4637-A1BB-675B9B3F5E3B}" type="presOf" srcId="{06F51F39-41A5-4F12-9900-6B2F855F11D0}" destId="{0DD8F44A-D5A9-4154-B5A1-15CB670BAC15}" srcOrd="1" destOrd="2" presId="urn:microsoft.com/office/officeart/2005/8/layout/vList4"/>
    <dgm:cxn modelId="{EE762B66-B7AD-41DC-800A-62E8EDDF26EE}" srcId="{05C60CD2-0376-4F7D-B3FB-1460F1A11E10}" destId="{8BB40FA2-74E7-4351-8320-3EBA22574331}" srcOrd="3" destOrd="0" parTransId="{E725E7A9-BAF1-44F6-9A06-0EAF5B8F73E7}" sibTransId="{661AEC4B-4F3A-4308-9104-8E85DA706566}"/>
    <dgm:cxn modelId="{5BE69456-D2E1-417E-9DD7-288AC6DA1811}" type="presOf" srcId="{62BAFB21-05A7-47FE-9E77-167ED457EEB3}" destId="{B30DB26F-654E-402A-B6D2-86C74FDEA5E5}" srcOrd="0" destOrd="0" presId="urn:microsoft.com/office/officeart/2005/8/layout/vList4"/>
    <dgm:cxn modelId="{DFB98BC4-85A5-4D74-9CDE-292B4E66F796}" type="presOf" srcId="{8BB40FA2-74E7-4351-8320-3EBA22574331}" destId="{698A649F-C86F-4366-BBC3-324DFD2E0BBA}" srcOrd="1" destOrd="4" presId="urn:microsoft.com/office/officeart/2005/8/layout/vList4"/>
    <dgm:cxn modelId="{35B09DDF-8AA4-4367-8D67-D0267D7D07E3}" type="presOf" srcId="{D49145F2-D526-4119-813B-BB3241E0D925}" destId="{D1E174A4-5E40-4DB4-B10E-65F1DED00AE1}" srcOrd="0" destOrd="1" presId="urn:microsoft.com/office/officeart/2005/8/layout/vList4"/>
    <dgm:cxn modelId="{723E5EE9-E9E9-4E96-B32B-F49C1311F917}" srcId="{3FA486C0-10C6-461F-A3C1-28B47DDA02E5}" destId="{21BAFF1A-94E7-43C5-9A8C-22A41104EB33}" srcOrd="1" destOrd="0" parTransId="{D189A15E-991A-4094-A138-B4501DE963C1}" sibTransId="{AE872059-3309-4D3A-A080-9C4320C8278B}"/>
    <dgm:cxn modelId="{59D9F78D-B62D-4DC6-8DBA-DA1697047AFE}" type="presParOf" srcId="{78172C13-EFB6-43E6-BAE2-A4E0D6206A9B}" destId="{04957087-04AB-4EF4-864B-AF4F4F306C77}" srcOrd="0" destOrd="0" presId="urn:microsoft.com/office/officeart/2005/8/layout/vList4"/>
    <dgm:cxn modelId="{81D593F6-90B2-4445-8347-C918E6ACFBEA}" type="presParOf" srcId="{04957087-04AB-4EF4-864B-AF4F4F306C77}" destId="{72A30694-A542-4971-9F90-F21C006DEB71}" srcOrd="0" destOrd="0" presId="urn:microsoft.com/office/officeart/2005/8/layout/vList4"/>
    <dgm:cxn modelId="{2679EEB3-E79B-4A90-A74F-8E5123298B50}" type="presParOf" srcId="{04957087-04AB-4EF4-864B-AF4F4F306C77}" destId="{F8158784-B72D-466C-A96B-7877D9B1F3D1}" srcOrd="1" destOrd="0" presId="urn:microsoft.com/office/officeart/2005/8/layout/vList4"/>
    <dgm:cxn modelId="{560F705C-8421-4F9B-A49D-A8B34BF2D0FA}" type="presParOf" srcId="{04957087-04AB-4EF4-864B-AF4F4F306C77}" destId="{AFA136B0-0B84-4D4C-B76A-93B47DDEA89F}" srcOrd="2" destOrd="0" presId="urn:microsoft.com/office/officeart/2005/8/layout/vList4"/>
    <dgm:cxn modelId="{3CE92C6C-0B23-443F-AC16-B59132F37856}" type="presParOf" srcId="{78172C13-EFB6-43E6-BAE2-A4E0D6206A9B}" destId="{10B6EE42-262E-4C6A-B61A-1391FD37FE98}" srcOrd="1" destOrd="0" presId="urn:microsoft.com/office/officeart/2005/8/layout/vList4"/>
    <dgm:cxn modelId="{7BA45643-D7DA-4117-9C35-2923A7BE27E9}" type="presParOf" srcId="{78172C13-EFB6-43E6-BAE2-A4E0D6206A9B}" destId="{68DD04C0-9AE3-4287-BDC8-6CE286E2F6EF}" srcOrd="2" destOrd="0" presId="urn:microsoft.com/office/officeart/2005/8/layout/vList4"/>
    <dgm:cxn modelId="{DF1CDA10-35E8-4B86-9711-3A3883706B5C}" type="presParOf" srcId="{68DD04C0-9AE3-4287-BDC8-6CE286E2F6EF}" destId="{D1E174A4-5E40-4DB4-B10E-65F1DED00AE1}" srcOrd="0" destOrd="0" presId="urn:microsoft.com/office/officeart/2005/8/layout/vList4"/>
    <dgm:cxn modelId="{0EAC16AF-927B-4B8B-8037-447793950875}" type="presParOf" srcId="{68DD04C0-9AE3-4287-BDC8-6CE286E2F6EF}" destId="{B10DCF14-5612-4656-9359-275A02287174}" srcOrd="1" destOrd="0" presId="urn:microsoft.com/office/officeart/2005/8/layout/vList4"/>
    <dgm:cxn modelId="{05613B84-C04F-4997-B95E-329E743BC369}" type="presParOf" srcId="{68DD04C0-9AE3-4287-BDC8-6CE286E2F6EF}" destId="{7F758704-9051-4051-89B1-014768869F72}" srcOrd="2" destOrd="0" presId="urn:microsoft.com/office/officeart/2005/8/layout/vList4"/>
    <dgm:cxn modelId="{F752B808-25F1-41DB-A240-B8144D7DFE7A}" type="presParOf" srcId="{78172C13-EFB6-43E6-BAE2-A4E0D6206A9B}" destId="{48CE47F1-1159-40FC-83BA-550209D41660}" srcOrd="3" destOrd="0" presId="urn:microsoft.com/office/officeart/2005/8/layout/vList4"/>
    <dgm:cxn modelId="{DDE6408B-9B67-413C-8F7C-66C7D5C0FBB7}" type="presParOf" srcId="{78172C13-EFB6-43E6-BAE2-A4E0D6206A9B}" destId="{ADD50048-1CDE-4783-9D95-0A9ACD0ED2A2}" srcOrd="4" destOrd="0" presId="urn:microsoft.com/office/officeart/2005/8/layout/vList4"/>
    <dgm:cxn modelId="{D1867732-F7E5-4571-8789-DFED88878903}" type="presParOf" srcId="{ADD50048-1CDE-4783-9D95-0A9ACD0ED2A2}" destId="{B30DB26F-654E-402A-B6D2-86C74FDEA5E5}" srcOrd="0" destOrd="0" presId="urn:microsoft.com/office/officeart/2005/8/layout/vList4"/>
    <dgm:cxn modelId="{5595BE02-4F26-4266-9CE6-F59195B1D5C4}" type="presParOf" srcId="{ADD50048-1CDE-4783-9D95-0A9ACD0ED2A2}" destId="{3E194956-90C4-4AD1-8F4F-32C5713E6C6E}" srcOrd="1" destOrd="0" presId="urn:microsoft.com/office/officeart/2005/8/layout/vList4"/>
    <dgm:cxn modelId="{180B451D-A54F-4684-B8A4-BC1E61B40135}" type="presParOf" srcId="{ADD50048-1CDE-4783-9D95-0A9ACD0ED2A2}" destId="{0DD8F44A-D5A9-4154-B5A1-15CB670BAC15}" srcOrd="2" destOrd="0" presId="urn:microsoft.com/office/officeart/2005/8/layout/vList4"/>
    <dgm:cxn modelId="{F0DDAC8F-861D-48BD-8374-E19593F8BBCE}" type="presParOf" srcId="{78172C13-EFB6-43E6-BAE2-A4E0D6206A9B}" destId="{F56B3715-A7E9-4AA2-AB7B-C1CA2FA001A1}" srcOrd="5" destOrd="0" presId="urn:microsoft.com/office/officeart/2005/8/layout/vList4"/>
    <dgm:cxn modelId="{72EA79E1-B79A-4B2F-8DDD-77250A69E1F4}" type="presParOf" srcId="{78172C13-EFB6-43E6-BAE2-A4E0D6206A9B}" destId="{471A58D1-099D-4749-8B42-CCA7370D2C6C}" srcOrd="6" destOrd="0" presId="urn:microsoft.com/office/officeart/2005/8/layout/vList4"/>
    <dgm:cxn modelId="{121B43FC-A5E0-4AFA-9D27-093F6531121A}" type="presParOf" srcId="{471A58D1-099D-4749-8B42-CCA7370D2C6C}" destId="{23CCB612-C227-4CFE-9198-9063DB7EE17A}" srcOrd="0" destOrd="0" presId="urn:microsoft.com/office/officeart/2005/8/layout/vList4"/>
    <dgm:cxn modelId="{F44FD589-7CA8-49CD-960E-49B30EA81C30}" type="presParOf" srcId="{471A58D1-099D-4749-8B42-CCA7370D2C6C}" destId="{6BBE396A-6276-4C8A-AC22-1345451C4D50}" srcOrd="1" destOrd="0" presId="urn:microsoft.com/office/officeart/2005/8/layout/vList4"/>
    <dgm:cxn modelId="{D6B1BBE0-EBA1-4293-B787-8FB8402C2502}" type="presParOf" srcId="{471A58D1-099D-4749-8B42-CCA7370D2C6C}" destId="{698A649F-C86F-4366-BBC3-324DFD2E0BBA}"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30694-A542-4971-9F90-F21C006DEB71}">
      <dsp:nvSpPr>
        <dsp:cNvPr id="0" name=""/>
        <dsp:cNvSpPr/>
      </dsp:nvSpPr>
      <dsp:spPr>
        <a:xfrm>
          <a:off x="0" y="0"/>
          <a:ext cx="10962589" cy="1036989"/>
        </a:xfrm>
        <a:prstGeom prst="roundRect">
          <a:avLst>
            <a:gd name="adj" fmla="val 10000"/>
          </a:avLst>
        </a:prstGeom>
        <a:solidFill>
          <a:schemeClr val="bg1">
            <a:alpha val="7000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rgbClr val="C00000"/>
              </a:solidFill>
            </a:rPr>
            <a:t>Problem statement</a:t>
          </a:r>
          <a:endParaRPr lang="en-US" sz="1800" kern="1200" dirty="0">
            <a:solidFill>
              <a:srgbClr val="C00000"/>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The quality of the red wine assortment needs to be further improved</a:t>
          </a:r>
          <a:endParaRPr lang="en-US" sz="1500" kern="1200" dirty="0">
            <a:solidFill>
              <a:schemeClr val="tx1"/>
            </a:solidFill>
          </a:endParaRPr>
        </a:p>
      </dsp:txBody>
      <dsp:txXfrm>
        <a:off x="2296216" y="0"/>
        <a:ext cx="8666372" cy="1036989"/>
      </dsp:txXfrm>
    </dsp:sp>
    <dsp:sp modelId="{F8158784-B72D-466C-A96B-7877D9B1F3D1}">
      <dsp:nvSpPr>
        <dsp:cNvPr id="0" name=""/>
        <dsp:cNvSpPr/>
      </dsp:nvSpPr>
      <dsp:spPr>
        <a:xfrm>
          <a:off x="210551" y="60506"/>
          <a:ext cx="1188717" cy="846573"/>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174A4-5E40-4DB4-B10E-65F1DED00AE1}">
      <dsp:nvSpPr>
        <dsp:cNvPr id="0" name=""/>
        <dsp:cNvSpPr/>
      </dsp:nvSpPr>
      <dsp:spPr>
        <a:xfrm>
          <a:off x="0" y="1140688"/>
          <a:ext cx="10962589" cy="1036989"/>
        </a:xfrm>
        <a:prstGeom prst="roundRect">
          <a:avLst>
            <a:gd name="adj" fmla="val 10000"/>
          </a:avLst>
        </a:prstGeom>
        <a:solidFill>
          <a:schemeClr val="bg1">
            <a:alpha val="7000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rgbClr val="C00000"/>
              </a:solidFill>
            </a:rPr>
            <a:t>Objectives</a:t>
          </a:r>
          <a:endParaRPr lang="en-US" sz="1800" kern="1200" dirty="0">
            <a:solidFill>
              <a:srgbClr val="C00000"/>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Understand and define what constitute a good red wine (using wine rating as benchmark)</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Provide recommendations for the assortment selection</a:t>
          </a:r>
          <a:endParaRPr lang="en-US" sz="1500" kern="1200" dirty="0">
            <a:solidFill>
              <a:schemeClr val="tx1"/>
            </a:solidFill>
          </a:endParaRPr>
        </a:p>
      </dsp:txBody>
      <dsp:txXfrm>
        <a:off x="2296216" y="1140688"/>
        <a:ext cx="8666372" cy="1036989"/>
      </dsp:txXfrm>
    </dsp:sp>
    <dsp:sp modelId="{B10DCF14-5612-4656-9359-275A02287174}">
      <dsp:nvSpPr>
        <dsp:cNvPr id="0" name=""/>
        <dsp:cNvSpPr/>
      </dsp:nvSpPr>
      <dsp:spPr>
        <a:xfrm>
          <a:off x="189327" y="1228272"/>
          <a:ext cx="1188717" cy="846573"/>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0DB26F-654E-402A-B6D2-86C74FDEA5E5}">
      <dsp:nvSpPr>
        <dsp:cNvPr id="0" name=""/>
        <dsp:cNvSpPr/>
      </dsp:nvSpPr>
      <dsp:spPr>
        <a:xfrm>
          <a:off x="0" y="2281376"/>
          <a:ext cx="10962589" cy="1289247"/>
        </a:xfrm>
        <a:prstGeom prst="roundRect">
          <a:avLst>
            <a:gd name="adj" fmla="val 10000"/>
          </a:avLst>
        </a:prstGeom>
        <a:solidFill>
          <a:schemeClr val="bg1">
            <a:alpha val="7000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rgbClr val="C00000"/>
              </a:solidFill>
            </a:rPr>
            <a:t>Data</a:t>
          </a:r>
          <a:endParaRPr lang="en-US" sz="1800" kern="1200" dirty="0">
            <a:solidFill>
              <a:srgbClr val="C00000"/>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1599 red wines samples</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11 red wine features (characteristics)</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Quality ratings on a scale from 3 to 8 (full scale is between 0 and 10 but there is no data for the other scores)</a:t>
          </a:r>
          <a:endParaRPr lang="en-US" sz="1500" kern="1200" dirty="0">
            <a:solidFill>
              <a:schemeClr val="tx1"/>
            </a:solidFill>
          </a:endParaRPr>
        </a:p>
      </dsp:txBody>
      <dsp:txXfrm>
        <a:off x="2296216" y="2281376"/>
        <a:ext cx="8666372" cy="1289247"/>
      </dsp:txXfrm>
    </dsp:sp>
    <dsp:sp modelId="{3E194956-90C4-4AD1-8F4F-32C5713E6C6E}">
      <dsp:nvSpPr>
        <dsp:cNvPr id="0" name=""/>
        <dsp:cNvSpPr/>
      </dsp:nvSpPr>
      <dsp:spPr>
        <a:xfrm>
          <a:off x="198097" y="2496275"/>
          <a:ext cx="1188717" cy="846573"/>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CB612-C227-4CFE-9198-9063DB7EE17A}">
      <dsp:nvSpPr>
        <dsp:cNvPr id="0" name=""/>
        <dsp:cNvSpPr/>
      </dsp:nvSpPr>
      <dsp:spPr>
        <a:xfrm>
          <a:off x="0" y="3674322"/>
          <a:ext cx="10962589" cy="1614934"/>
        </a:xfrm>
        <a:prstGeom prst="roundRect">
          <a:avLst>
            <a:gd name="adj" fmla="val 10000"/>
          </a:avLst>
        </a:prstGeom>
        <a:solidFill>
          <a:schemeClr val="bg1">
            <a:alpha val="7000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rgbClr val="C00000"/>
              </a:solidFill>
            </a:rPr>
            <a:t>Approach</a:t>
          </a:r>
          <a:endParaRPr lang="en-US" sz="1800" kern="1200" dirty="0">
            <a:solidFill>
              <a:srgbClr val="C00000"/>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Perform exploratory data analysis</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Explore and test different ML models that also provide model explanatory (i.e. feature importance)</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Use the best performing model to understand the main contributing features and use it as a classifier</a:t>
          </a:r>
          <a:endParaRPr lang="en-US" sz="1500" kern="1200" dirty="0">
            <a:solidFill>
              <a:schemeClr val="tx1"/>
            </a:solidFill>
          </a:endParaRPr>
        </a:p>
        <a:p>
          <a:pPr marL="114300" lvl="1" indent="-114300" algn="l" defTabSz="666750">
            <a:lnSpc>
              <a:spcPct val="90000"/>
            </a:lnSpc>
            <a:spcBef>
              <a:spcPct val="0"/>
            </a:spcBef>
            <a:spcAft>
              <a:spcPct val="15000"/>
            </a:spcAft>
            <a:buChar char="••"/>
          </a:pPr>
          <a:r>
            <a:rPr lang="en-US" sz="1500" kern="1200" dirty="0" smtClean="0">
              <a:solidFill>
                <a:schemeClr val="tx1"/>
              </a:solidFill>
            </a:rPr>
            <a:t>Explore additional ML/visualization techniques to get additional insights</a:t>
          </a:r>
          <a:endParaRPr lang="en-US" sz="1500" kern="1200" dirty="0">
            <a:solidFill>
              <a:schemeClr val="tx1"/>
            </a:solidFill>
          </a:endParaRPr>
        </a:p>
      </dsp:txBody>
      <dsp:txXfrm>
        <a:off x="2296216" y="3674322"/>
        <a:ext cx="8666372" cy="1614934"/>
      </dsp:txXfrm>
    </dsp:sp>
    <dsp:sp modelId="{6BBE396A-6276-4C8A-AC22-1345451C4D50}">
      <dsp:nvSpPr>
        <dsp:cNvPr id="0" name=""/>
        <dsp:cNvSpPr/>
      </dsp:nvSpPr>
      <dsp:spPr>
        <a:xfrm>
          <a:off x="194458" y="4067056"/>
          <a:ext cx="1188717" cy="846573"/>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2EA6A2-A9AE-4DBE-825A-BE543A5D3C32}"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150432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EA6A2-A9AE-4DBE-825A-BE543A5D3C32}"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350401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EA6A2-A9AE-4DBE-825A-BE543A5D3C32}"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59899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EA6A2-A9AE-4DBE-825A-BE543A5D3C32}"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209605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EA6A2-A9AE-4DBE-825A-BE543A5D3C32}"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372817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2EA6A2-A9AE-4DBE-825A-BE543A5D3C32}"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245841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2EA6A2-A9AE-4DBE-825A-BE543A5D3C32}"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220668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2EA6A2-A9AE-4DBE-825A-BE543A5D3C32}"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390646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EA6A2-A9AE-4DBE-825A-BE543A5D3C32}"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427656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EA6A2-A9AE-4DBE-825A-BE543A5D3C32}"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117785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EA6A2-A9AE-4DBE-825A-BE543A5D3C32}"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43D97-7997-4470-B2D2-AC074C75FF68}" type="slidenum">
              <a:rPr lang="en-US" smtClean="0"/>
              <a:t>‹#›</a:t>
            </a:fld>
            <a:endParaRPr lang="en-US"/>
          </a:p>
        </p:txBody>
      </p:sp>
    </p:spTree>
    <p:extLst>
      <p:ext uri="{BB962C8B-B14F-4D97-AF65-F5344CB8AC3E}">
        <p14:creationId xmlns:p14="http://schemas.microsoft.com/office/powerpoint/2010/main" val="43212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EA6A2-A9AE-4DBE-825A-BE543A5D3C32}"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43D97-7997-4470-B2D2-AC074C75FF68}" type="slidenum">
              <a:rPr lang="en-US" smtClean="0"/>
              <a:t>‹#›</a:t>
            </a:fld>
            <a:endParaRPr lang="en-US"/>
          </a:p>
        </p:txBody>
      </p:sp>
    </p:spTree>
    <p:extLst>
      <p:ext uri="{BB962C8B-B14F-4D97-AF65-F5344CB8AC3E}">
        <p14:creationId xmlns:p14="http://schemas.microsoft.com/office/powerpoint/2010/main" val="329872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838200" y="2006119"/>
            <a:ext cx="10515600" cy="1203239"/>
          </a:xfrm>
        </p:spPr>
        <p:txBody>
          <a:bodyPr>
            <a:normAutofit/>
          </a:bodyPr>
          <a:lstStyle/>
          <a:p>
            <a:pPr algn="ctr"/>
            <a:r>
              <a:rPr lang="en-US" sz="4800" dirty="0" smtClean="0">
                <a:solidFill>
                  <a:srgbClr val="C00000"/>
                </a:solidFill>
              </a:rPr>
              <a:t>What makes a good red wine</a:t>
            </a:r>
            <a:endParaRPr lang="en-US" sz="4800" dirty="0">
              <a:solidFill>
                <a:srgbClr val="C00000"/>
              </a:solidFill>
            </a:endParaRPr>
          </a:p>
        </p:txBody>
      </p:sp>
      <p:sp>
        <p:nvSpPr>
          <p:cNvPr id="7" name="Title 1"/>
          <p:cNvSpPr txBox="1">
            <a:spLocks/>
          </p:cNvSpPr>
          <p:nvPr/>
        </p:nvSpPr>
        <p:spPr>
          <a:xfrm>
            <a:off x="2265236" y="3214197"/>
            <a:ext cx="7661527" cy="5708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chemeClr val="tx1">
                    <a:lumMod val="65000"/>
                    <a:lumOff val="35000"/>
                  </a:schemeClr>
                </a:solidFill>
              </a:rPr>
              <a:t>Analytical approach to understanding the drivers behind high wine reviews</a:t>
            </a:r>
            <a:endParaRPr lang="en-US" sz="2400" dirty="0">
              <a:solidFill>
                <a:schemeClr val="tx1">
                  <a:lumMod val="65000"/>
                  <a:lumOff val="35000"/>
                </a:schemeClr>
              </a:solidFill>
            </a:endParaRPr>
          </a:p>
        </p:txBody>
      </p:sp>
      <p:sp>
        <p:nvSpPr>
          <p:cNvPr id="8" name="Title 1"/>
          <p:cNvSpPr txBox="1">
            <a:spLocks/>
          </p:cNvSpPr>
          <p:nvPr/>
        </p:nvSpPr>
        <p:spPr>
          <a:xfrm>
            <a:off x="10424813" y="6036997"/>
            <a:ext cx="1767186" cy="3321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dirty="0" smtClean="0">
                <a:solidFill>
                  <a:schemeClr val="tx1">
                    <a:lumMod val="65000"/>
                    <a:lumOff val="35000"/>
                  </a:schemeClr>
                </a:solidFill>
              </a:rPr>
              <a:t>Presenter: Hristo Hristov</a:t>
            </a:r>
          </a:p>
        </p:txBody>
      </p:sp>
      <p:sp>
        <p:nvSpPr>
          <p:cNvPr id="3" name="Rectangle 2"/>
          <p:cNvSpPr/>
          <p:nvPr/>
        </p:nvSpPr>
        <p:spPr>
          <a:xfrm>
            <a:off x="47368" y="6467183"/>
            <a:ext cx="941283" cy="258532"/>
          </a:xfrm>
          <a:prstGeom prst="rect">
            <a:avLst/>
          </a:prstGeom>
        </p:spPr>
        <p:txBody>
          <a:bodyPr wrap="none">
            <a:spAutoFit/>
          </a:bodyPr>
          <a:lstStyle/>
          <a:p>
            <a:pPr algn="ctr">
              <a:lnSpc>
                <a:spcPct val="90000"/>
              </a:lnSpc>
              <a:spcBef>
                <a:spcPct val="0"/>
              </a:spcBef>
            </a:pPr>
            <a:r>
              <a:rPr lang="en-US" sz="1200" dirty="0" smtClean="0">
                <a:solidFill>
                  <a:schemeClr val="bg1"/>
                </a:solidFill>
                <a:latin typeface="+mj-lt"/>
                <a:ea typeface="+mj-ea"/>
                <a:cs typeface="+mj-cs"/>
              </a:rPr>
              <a:t>23-01-2024 </a:t>
            </a:r>
            <a:endParaRPr lang="en-US" sz="1200" dirty="0">
              <a:solidFill>
                <a:schemeClr val="bg1"/>
              </a:solidFill>
              <a:latin typeface="+mj-lt"/>
              <a:ea typeface="+mj-ea"/>
              <a:cs typeface="+mj-cs"/>
            </a:endParaRPr>
          </a:p>
        </p:txBody>
      </p:sp>
    </p:spTree>
    <p:extLst>
      <p:ext uri="{BB962C8B-B14F-4D97-AF65-F5344CB8AC3E}">
        <p14:creationId xmlns:p14="http://schemas.microsoft.com/office/powerpoint/2010/main" val="510450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792806" y="161230"/>
            <a:ext cx="10515600" cy="440981"/>
          </a:xfrm>
        </p:spPr>
        <p:txBody>
          <a:bodyPr>
            <a:noAutofit/>
          </a:bodyPr>
          <a:lstStyle/>
          <a:p>
            <a:pPr algn="ctr"/>
            <a:r>
              <a:rPr lang="en-US" sz="3200" dirty="0" smtClean="0">
                <a:solidFill>
                  <a:srgbClr val="C00000"/>
                </a:solidFill>
              </a:rPr>
              <a:t>Background</a:t>
            </a:r>
            <a:endParaRPr lang="en-US" sz="3200" dirty="0">
              <a:solidFill>
                <a:srgbClr val="C00000"/>
              </a:solidFill>
            </a:endParaRPr>
          </a:p>
        </p:txBody>
      </p:sp>
      <p:graphicFrame>
        <p:nvGraphicFramePr>
          <p:cNvPr id="4" name="Diagram 3"/>
          <p:cNvGraphicFramePr/>
          <p:nvPr>
            <p:extLst>
              <p:ext uri="{D42A27DB-BD31-4B8C-83A1-F6EECF244321}">
                <p14:modId xmlns:p14="http://schemas.microsoft.com/office/powerpoint/2010/main" val="183166258"/>
              </p:ext>
            </p:extLst>
          </p:nvPr>
        </p:nvGraphicFramePr>
        <p:xfrm>
          <a:off x="792806" y="666750"/>
          <a:ext cx="10962589" cy="52895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4379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66688" y="4535262"/>
            <a:ext cx="11858624" cy="1710403"/>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792806" y="161230"/>
            <a:ext cx="10515600" cy="440981"/>
          </a:xfrm>
        </p:spPr>
        <p:txBody>
          <a:bodyPr>
            <a:noAutofit/>
          </a:bodyPr>
          <a:lstStyle/>
          <a:p>
            <a:pPr algn="ctr"/>
            <a:r>
              <a:rPr lang="en-US" sz="3200" dirty="0" smtClean="0">
                <a:solidFill>
                  <a:srgbClr val="C00000"/>
                </a:solidFill>
              </a:rPr>
              <a:t>Exploratory data analysis</a:t>
            </a:r>
            <a:endParaRPr lang="en-US" sz="3200" dirty="0">
              <a:solidFill>
                <a:srgbClr val="C00000"/>
              </a:solidFill>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0740" y="910864"/>
            <a:ext cx="2935605" cy="22017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5562" y="1112750"/>
            <a:ext cx="3749040" cy="2811780"/>
          </a:xfrm>
          <a:prstGeom prst="rect">
            <a:avLst/>
          </a:prstGeom>
        </p:spPr>
      </p:pic>
      <p:sp>
        <p:nvSpPr>
          <p:cNvPr id="14" name="Rounded Rectangle 13"/>
          <p:cNvSpPr/>
          <p:nvPr/>
        </p:nvSpPr>
        <p:spPr>
          <a:xfrm>
            <a:off x="166688" y="691443"/>
            <a:ext cx="5624512" cy="3743163"/>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 name="Rounded Rectangle 14"/>
          <p:cNvSpPr/>
          <p:nvPr/>
        </p:nvSpPr>
        <p:spPr>
          <a:xfrm>
            <a:off x="5880100" y="654788"/>
            <a:ext cx="6145212" cy="3743163"/>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 name="Title 1"/>
          <p:cNvSpPr txBox="1">
            <a:spLocks/>
          </p:cNvSpPr>
          <p:nvPr/>
        </p:nvSpPr>
        <p:spPr>
          <a:xfrm>
            <a:off x="1522968" y="702867"/>
            <a:ext cx="266525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smtClean="0">
                <a:ln w="0"/>
                <a:solidFill>
                  <a:srgbClr val="C00000"/>
                </a:solidFill>
              </a:rPr>
              <a:t>Target variable distribution</a:t>
            </a:r>
            <a:endParaRPr lang="en-US" sz="1700" dirty="0">
              <a:ln w="0"/>
              <a:solidFill>
                <a:srgbClr val="C00000"/>
              </a:solidFill>
            </a:endParaRPr>
          </a:p>
        </p:txBody>
      </p:sp>
      <p:sp>
        <p:nvSpPr>
          <p:cNvPr id="17" name="Title 1"/>
          <p:cNvSpPr txBox="1">
            <a:spLocks/>
          </p:cNvSpPr>
          <p:nvPr/>
        </p:nvSpPr>
        <p:spPr>
          <a:xfrm>
            <a:off x="446247" y="1219977"/>
            <a:ext cx="2409348" cy="9851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endParaRPr lang="en-US" sz="1700" dirty="0" smtClean="0">
              <a:ln w="0"/>
            </a:endParaRPr>
          </a:p>
        </p:txBody>
      </p:sp>
      <p:sp>
        <p:nvSpPr>
          <p:cNvPr id="18" name="Rectangle 17"/>
          <p:cNvSpPr/>
          <p:nvPr/>
        </p:nvSpPr>
        <p:spPr>
          <a:xfrm>
            <a:off x="415284" y="3039047"/>
            <a:ext cx="5542121" cy="1092607"/>
          </a:xfrm>
          <a:prstGeom prst="rect">
            <a:avLst/>
          </a:prstGeom>
        </p:spPr>
        <p:txBody>
          <a:bodyPr wrap="square">
            <a:spAutoFit/>
          </a:bodyPr>
          <a:lstStyle/>
          <a:p>
            <a:pPr marL="285750" indent="-285750">
              <a:buFont typeface="Arial" panose="020B0604020202020204" pitchFamily="34" charset="0"/>
              <a:buChar char="•"/>
            </a:pPr>
            <a:r>
              <a:rPr lang="en-US" sz="1300" dirty="0">
                <a:ln w="0"/>
              </a:rPr>
              <a:t>3 distinct </a:t>
            </a:r>
            <a:r>
              <a:rPr lang="en-US" sz="1300" dirty="0" smtClean="0">
                <a:ln w="0"/>
              </a:rPr>
              <a:t>quality </a:t>
            </a:r>
            <a:r>
              <a:rPr lang="en-US" sz="1300" dirty="0">
                <a:ln w="0"/>
              </a:rPr>
              <a:t>groups – </a:t>
            </a:r>
            <a:r>
              <a:rPr lang="en-US" sz="1300" dirty="0" smtClean="0">
                <a:ln w="0"/>
              </a:rPr>
              <a:t>low (3, 4), </a:t>
            </a:r>
            <a:r>
              <a:rPr lang="en-US" sz="1300" dirty="0">
                <a:ln w="0"/>
              </a:rPr>
              <a:t>regular </a:t>
            </a:r>
            <a:r>
              <a:rPr lang="en-US" sz="1300" dirty="0" smtClean="0">
                <a:ln w="0"/>
              </a:rPr>
              <a:t>(5, 6) and high (7, 8)</a:t>
            </a:r>
            <a:endParaRPr lang="en-US" sz="1300" dirty="0">
              <a:ln w="0"/>
            </a:endParaRPr>
          </a:p>
          <a:p>
            <a:pPr marL="285750" indent="-285750">
              <a:buFont typeface="Arial" panose="020B0604020202020204" pitchFamily="34" charset="0"/>
              <a:buChar char="•"/>
            </a:pPr>
            <a:r>
              <a:rPr lang="en-US" sz="1300" dirty="0" smtClean="0">
                <a:ln w="0"/>
              </a:rPr>
              <a:t>Sample </a:t>
            </a:r>
            <a:r>
              <a:rPr lang="en-US" sz="1300" dirty="0">
                <a:ln w="0"/>
              </a:rPr>
              <a:t>for low quality is small and as this group is not the focus would be grouped with </a:t>
            </a:r>
            <a:r>
              <a:rPr lang="en-US" sz="1300" dirty="0" smtClean="0">
                <a:ln w="0"/>
              </a:rPr>
              <a:t>regular</a:t>
            </a:r>
          </a:p>
          <a:p>
            <a:pPr marL="285750" indent="-285750">
              <a:buFont typeface="Arial" panose="020B0604020202020204" pitchFamily="34" charset="0"/>
              <a:buChar char="•"/>
            </a:pPr>
            <a:r>
              <a:rPr lang="en-US" sz="1300" dirty="0" smtClean="0">
                <a:ln w="0"/>
              </a:rPr>
              <a:t>The dataset is unbalanced</a:t>
            </a:r>
            <a:endParaRPr lang="en-US" sz="1300" dirty="0">
              <a:ln w="0"/>
            </a:endParaRPr>
          </a:p>
          <a:p>
            <a:pPr marL="285750" indent="-285750">
              <a:buFont typeface="Arial" panose="020B0604020202020204" pitchFamily="34" charset="0"/>
              <a:buChar char="•"/>
            </a:pPr>
            <a:r>
              <a:rPr lang="en-US" sz="1300" dirty="0">
                <a:ln w="0"/>
              </a:rPr>
              <a:t>The exploratory was done for the original and bucketeized quality groups</a:t>
            </a:r>
          </a:p>
        </p:txBody>
      </p:sp>
      <p:pic>
        <p:nvPicPr>
          <p:cNvPr id="20" name="Picture 19"/>
          <p:cNvPicPr>
            <a:picLocks noChangeAspect="1"/>
          </p:cNvPicPr>
          <p:nvPr/>
        </p:nvPicPr>
        <p:blipFill>
          <a:blip r:embed="rId7"/>
          <a:stretch>
            <a:fillRect/>
          </a:stretch>
        </p:blipFill>
        <p:spPr>
          <a:xfrm>
            <a:off x="3064347" y="1108948"/>
            <a:ext cx="2504642" cy="1915032"/>
          </a:xfrm>
          <a:prstGeom prst="rect">
            <a:avLst/>
          </a:prstGeom>
        </p:spPr>
      </p:pic>
      <p:sp>
        <p:nvSpPr>
          <p:cNvPr id="21" name="Title 1"/>
          <p:cNvSpPr txBox="1">
            <a:spLocks/>
          </p:cNvSpPr>
          <p:nvPr/>
        </p:nvSpPr>
        <p:spPr>
          <a:xfrm>
            <a:off x="7620079" y="733752"/>
            <a:ext cx="266525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smtClean="0">
                <a:ln w="0"/>
                <a:solidFill>
                  <a:srgbClr val="C00000"/>
                </a:solidFill>
              </a:rPr>
              <a:t>Correlation matrix</a:t>
            </a:r>
            <a:endParaRPr lang="en-US" sz="1700" dirty="0">
              <a:ln w="0"/>
              <a:solidFill>
                <a:srgbClr val="C00000"/>
              </a:solidFill>
            </a:endParaRPr>
          </a:p>
        </p:txBody>
      </p:sp>
      <p:sp>
        <p:nvSpPr>
          <p:cNvPr id="22" name="Rectangle 21"/>
          <p:cNvSpPr/>
          <p:nvPr/>
        </p:nvSpPr>
        <p:spPr>
          <a:xfrm>
            <a:off x="5858573" y="1246552"/>
            <a:ext cx="2538885" cy="2693045"/>
          </a:xfrm>
          <a:prstGeom prst="rect">
            <a:avLst/>
          </a:prstGeom>
        </p:spPr>
        <p:txBody>
          <a:bodyPr wrap="square">
            <a:spAutoFit/>
          </a:bodyPr>
          <a:lstStyle/>
          <a:p>
            <a:pPr marL="285750" indent="-285750">
              <a:buFont typeface="Arial" panose="020B0604020202020204" pitchFamily="34" charset="0"/>
              <a:buChar char="•"/>
            </a:pPr>
            <a:r>
              <a:rPr lang="en-US" sz="1300" dirty="0" smtClean="0">
                <a:ln w="0"/>
              </a:rPr>
              <a:t>All features are numeric</a:t>
            </a:r>
          </a:p>
          <a:p>
            <a:endParaRPr lang="en-US" sz="1300" dirty="0" smtClean="0">
              <a:ln w="0"/>
            </a:endParaRPr>
          </a:p>
          <a:p>
            <a:pPr marL="285750" indent="-285750">
              <a:buFont typeface="Arial" panose="020B0604020202020204" pitchFamily="34" charset="0"/>
              <a:buChar char="•"/>
            </a:pPr>
            <a:r>
              <a:rPr lang="en-US" sz="1300" dirty="0" smtClean="0">
                <a:ln w="0"/>
              </a:rPr>
              <a:t>No strong correlation between features</a:t>
            </a:r>
          </a:p>
          <a:p>
            <a:endParaRPr lang="en-US" sz="1300" dirty="0" smtClean="0">
              <a:ln w="0"/>
            </a:endParaRPr>
          </a:p>
          <a:p>
            <a:pPr marL="285750" indent="-285750">
              <a:buFont typeface="Arial" panose="020B0604020202020204" pitchFamily="34" charset="0"/>
              <a:buChar char="•"/>
            </a:pPr>
            <a:r>
              <a:rPr lang="en-US" sz="1300" dirty="0" smtClean="0">
                <a:ln w="0"/>
              </a:rPr>
              <a:t>Alcohol, Volatile acidity, Citric acid and Sulphates suggest relation to the target variable</a:t>
            </a:r>
          </a:p>
          <a:p>
            <a:endParaRPr lang="en-US" sz="1300" dirty="0" smtClean="0">
              <a:ln w="0"/>
            </a:endParaRPr>
          </a:p>
          <a:p>
            <a:pPr marL="285750" indent="-285750">
              <a:buFont typeface="Arial" panose="020B0604020202020204" pitchFamily="34" charset="0"/>
              <a:buChar char="•"/>
            </a:pPr>
            <a:r>
              <a:rPr lang="en-US" sz="1300" dirty="0" smtClean="0">
                <a:ln w="0"/>
              </a:rPr>
              <a:t>Correlation doesn’t take into account interaction between variables -&gt; machine learning modeling would be applied</a:t>
            </a:r>
            <a:endParaRPr lang="en-US" sz="1300" dirty="0">
              <a:ln w="0"/>
            </a:endParaRPr>
          </a:p>
        </p:txBody>
      </p:sp>
      <p:sp>
        <p:nvSpPr>
          <p:cNvPr id="26" name="Rectangle 25"/>
          <p:cNvSpPr/>
          <p:nvPr/>
        </p:nvSpPr>
        <p:spPr>
          <a:xfrm>
            <a:off x="250740" y="4815456"/>
            <a:ext cx="4058947" cy="1107996"/>
          </a:xfrm>
          <a:prstGeom prst="rect">
            <a:avLst/>
          </a:prstGeom>
        </p:spPr>
        <p:txBody>
          <a:bodyPr wrap="square">
            <a:spAutoFit/>
          </a:bodyPr>
          <a:lstStyle/>
          <a:p>
            <a:pPr marL="285750" indent="-285750">
              <a:buFont typeface="Arial" panose="020B0604020202020204" pitchFamily="34" charset="0"/>
              <a:buChar char="•"/>
            </a:pPr>
            <a:r>
              <a:rPr lang="en-US" sz="1100" dirty="0" smtClean="0">
                <a:ln w="0"/>
              </a:rPr>
              <a:t>Distribution of feature variables is not always normal -&gt; IQR for flagging outliers will be used</a:t>
            </a:r>
          </a:p>
          <a:p>
            <a:pPr marL="285750" indent="-285750">
              <a:buFont typeface="Arial" panose="020B0604020202020204" pitchFamily="34" charset="0"/>
              <a:buChar char="•"/>
            </a:pPr>
            <a:r>
              <a:rPr lang="en-US" sz="1100" dirty="0" smtClean="0">
                <a:ln w="0"/>
              </a:rPr>
              <a:t>Taking out the outliers from all variables leads to app. 30% reduction in the training data -&gt; will focus on potentially important features only</a:t>
            </a:r>
          </a:p>
          <a:p>
            <a:pPr marL="285750" indent="-285750">
              <a:buFont typeface="Arial" panose="020B0604020202020204" pitchFamily="34" charset="0"/>
              <a:buChar char="•"/>
            </a:pPr>
            <a:r>
              <a:rPr lang="en-US" sz="1100" dirty="0" smtClean="0">
                <a:ln w="0"/>
              </a:rPr>
              <a:t>There will be 3 data sets used: original, w/o outliers and scaled</a:t>
            </a:r>
            <a:endParaRPr lang="en-US" sz="1100" dirty="0">
              <a:ln w="0"/>
            </a:endParaRPr>
          </a:p>
        </p:txBody>
      </p:sp>
      <p:sp>
        <p:nvSpPr>
          <p:cNvPr id="27" name="Title 1"/>
          <p:cNvSpPr txBox="1">
            <a:spLocks/>
          </p:cNvSpPr>
          <p:nvPr/>
        </p:nvSpPr>
        <p:spPr>
          <a:xfrm>
            <a:off x="501276" y="4535262"/>
            <a:ext cx="312888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smtClean="0">
                <a:ln w="0"/>
                <a:solidFill>
                  <a:srgbClr val="C00000"/>
                </a:solidFill>
              </a:rPr>
              <a:t>Outliers and feature distributions</a:t>
            </a:r>
            <a:endParaRPr lang="en-US" sz="1700" dirty="0">
              <a:ln w="0"/>
              <a:solidFill>
                <a:srgbClr val="C00000"/>
              </a:solidFill>
            </a:endParaRPr>
          </a:p>
        </p:txBody>
      </p:sp>
      <p:pic>
        <p:nvPicPr>
          <p:cNvPr id="19" name="Picture 18"/>
          <p:cNvPicPr>
            <a:picLocks noChangeAspect="1"/>
          </p:cNvPicPr>
          <p:nvPr/>
        </p:nvPicPr>
        <p:blipFill>
          <a:blip r:embed="rId8"/>
          <a:stretch>
            <a:fillRect/>
          </a:stretch>
        </p:blipFill>
        <p:spPr>
          <a:xfrm>
            <a:off x="6492850" y="4655800"/>
            <a:ext cx="1904608" cy="1470097"/>
          </a:xfrm>
          <a:prstGeom prst="rect">
            <a:avLst/>
          </a:prstGeom>
        </p:spPr>
      </p:pic>
      <p:pic>
        <p:nvPicPr>
          <p:cNvPr id="23" name="Picture 22"/>
          <p:cNvPicPr>
            <a:picLocks noChangeAspect="1"/>
          </p:cNvPicPr>
          <p:nvPr/>
        </p:nvPicPr>
        <p:blipFill>
          <a:blip r:embed="rId9"/>
          <a:stretch>
            <a:fillRect/>
          </a:stretch>
        </p:blipFill>
        <p:spPr>
          <a:xfrm>
            <a:off x="8355876" y="4661466"/>
            <a:ext cx="1901952" cy="1464431"/>
          </a:xfrm>
          <a:prstGeom prst="rect">
            <a:avLst/>
          </a:prstGeom>
        </p:spPr>
      </p:pic>
      <p:pic>
        <p:nvPicPr>
          <p:cNvPr id="28" name="Picture 27"/>
          <p:cNvPicPr>
            <a:picLocks noChangeAspect="1"/>
          </p:cNvPicPr>
          <p:nvPr/>
        </p:nvPicPr>
        <p:blipFill>
          <a:blip r:embed="rId10"/>
          <a:stretch>
            <a:fillRect/>
          </a:stretch>
        </p:blipFill>
        <p:spPr>
          <a:xfrm>
            <a:off x="10217985" y="4661466"/>
            <a:ext cx="1717719" cy="1385107"/>
          </a:xfrm>
          <a:prstGeom prst="rect">
            <a:avLst/>
          </a:prstGeom>
        </p:spPr>
      </p:pic>
      <p:pic>
        <p:nvPicPr>
          <p:cNvPr id="29" name="Picture 28"/>
          <p:cNvPicPr>
            <a:picLocks noChangeAspect="1"/>
          </p:cNvPicPr>
          <p:nvPr/>
        </p:nvPicPr>
        <p:blipFill>
          <a:blip r:embed="rId11"/>
          <a:stretch>
            <a:fillRect/>
          </a:stretch>
        </p:blipFill>
        <p:spPr>
          <a:xfrm>
            <a:off x="4195306" y="4654969"/>
            <a:ext cx="2304329" cy="1506540"/>
          </a:xfrm>
          <a:prstGeom prst="rect">
            <a:avLst/>
          </a:prstGeom>
        </p:spPr>
      </p:pic>
    </p:spTree>
    <p:extLst>
      <p:ext uri="{BB962C8B-B14F-4D97-AF65-F5344CB8AC3E}">
        <p14:creationId xmlns:p14="http://schemas.microsoft.com/office/powerpoint/2010/main" val="356095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792806" y="161230"/>
            <a:ext cx="10515600" cy="440981"/>
          </a:xfrm>
        </p:spPr>
        <p:txBody>
          <a:bodyPr>
            <a:noAutofit/>
          </a:bodyPr>
          <a:lstStyle/>
          <a:p>
            <a:pPr algn="ctr"/>
            <a:r>
              <a:rPr lang="en-US" sz="3200" dirty="0" smtClean="0">
                <a:solidFill>
                  <a:srgbClr val="C00000"/>
                </a:solidFill>
              </a:rPr>
              <a:t>ML Model</a:t>
            </a:r>
            <a:endParaRPr lang="en-US" sz="3200" dirty="0">
              <a:solidFill>
                <a:srgbClr val="C00000"/>
              </a:solidFill>
            </a:endParaRPr>
          </a:p>
        </p:txBody>
      </p:sp>
      <p:sp>
        <p:nvSpPr>
          <p:cNvPr id="10" name="Rounded Rectangle 9"/>
          <p:cNvSpPr/>
          <p:nvPr/>
        </p:nvSpPr>
        <p:spPr>
          <a:xfrm>
            <a:off x="136440" y="744161"/>
            <a:ext cx="5624512" cy="2058685"/>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1" name="Rectangle 10"/>
          <p:cNvSpPr/>
          <p:nvPr/>
        </p:nvSpPr>
        <p:spPr>
          <a:xfrm>
            <a:off x="218831" y="994670"/>
            <a:ext cx="5542121" cy="1692771"/>
          </a:xfrm>
          <a:prstGeom prst="rect">
            <a:avLst/>
          </a:prstGeom>
        </p:spPr>
        <p:txBody>
          <a:bodyPr wrap="square">
            <a:spAutoFit/>
          </a:bodyPr>
          <a:lstStyle/>
          <a:p>
            <a:pPr marL="285750" indent="-285750">
              <a:buFont typeface="Arial" panose="020B0604020202020204" pitchFamily="34" charset="0"/>
              <a:buChar char="•"/>
            </a:pPr>
            <a:r>
              <a:rPr lang="en-US" sz="1300" dirty="0" smtClean="0">
                <a:ln w="0"/>
              </a:rPr>
              <a:t>5 types of explainable ML models were tested – Logistic regression, Decision Tree, Random Forest, GBM and GBM Lite</a:t>
            </a:r>
          </a:p>
          <a:p>
            <a:pPr marL="285750" indent="-285750">
              <a:buFont typeface="Arial" panose="020B0604020202020204" pitchFamily="34" charset="0"/>
              <a:buChar char="•"/>
            </a:pPr>
            <a:r>
              <a:rPr lang="en-US" sz="1300" dirty="0" smtClean="0">
                <a:ln w="0"/>
              </a:rPr>
              <a:t>Grid search with 5-fold cross validation was done over the 3 data sets (80/20 split).</a:t>
            </a:r>
          </a:p>
          <a:p>
            <a:pPr marL="285750" indent="-285750">
              <a:buFont typeface="Arial" panose="020B0604020202020204" pitchFamily="34" charset="0"/>
              <a:buChar char="•"/>
            </a:pPr>
            <a:r>
              <a:rPr lang="en-US" sz="1300" dirty="0" smtClean="0">
                <a:ln w="0"/>
              </a:rPr>
              <a:t>Overall more than 850 models were trained and tested</a:t>
            </a:r>
          </a:p>
          <a:p>
            <a:pPr marL="285750" indent="-285750">
              <a:buFont typeface="Arial" panose="020B0604020202020204" pitchFamily="34" charset="0"/>
              <a:buChar char="•"/>
            </a:pPr>
            <a:r>
              <a:rPr lang="en-US" sz="1300" dirty="0" smtClean="0">
                <a:ln w="0"/>
              </a:rPr>
              <a:t>Random Forest was selected as the model with best performance. The focus is on the ‘high quality’ class (the minority class):</a:t>
            </a:r>
          </a:p>
          <a:p>
            <a:r>
              <a:rPr lang="en-US" sz="1300" dirty="0" smtClean="0">
                <a:ln w="0"/>
              </a:rPr>
              <a:t>       </a:t>
            </a:r>
            <a:r>
              <a:rPr lang="en-US" sz="1300" b="1" dirty="0" smtClean="0">
                <a:ln w="0"/>
              </a:rPr>
              <a:t>Precision: 0.80, Recall: 0.54, F1: 0.65</a:t>
            </a:r>
          </a:p>
        </p:txBody>
      </p:sp>
      <p:sp>
        <p:nvSpPr>
          <p:cNvPr id="12" name="Title 1"/>
          <p:cNvSpPr txBox="1">
            <a:spLocks/>
          </p:cNvSpPr>
          <p:nvPr/>
        </p:nvSpPr>
        <p:spPr>
          <a:xfrm>
            <a:off x="1466764" y="742055"/>
            <a:ext cx="266525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dirty="0" smtClean="0">
                <a:ln w="0"/>
                <a:solidFill>
                  <a:srgbClr val="C00000"/>
                </a:solidFill>
              </a:rPr>
              <a:t>Training details</a:t>
            </a:r>
            <a:endParaRPr lang="en-US" sz="1700" dirty="0">
              <a:ln w="0"/>
              <a:solidFill>
                <a:srgbClr val="C00000"/>
              </a:solidFill>
            </a:endParaRPr>
          </a:p>
        </p:txBody>
      </p:sp>
      <p:grpSp>
        <p:nvGrpSpPr>
          <p:cNvPr id="18" name="Group 17"/>
          <p:cNvGrpSpPr/>
          <p:nvPr/>
        </p:nvGrpSpPr>
        <p:grpSpPr>
          <a:xfrm>
            <a:off x="136441" y="4895023"/>
            <a:ext cx="11547560" cy="1312572"/>
            <a:chOff x="136441" y="4683034"/>
            <a:chExt cx="11547560" cy="1524561"/>
          </a:xfrm>
        </p:grpSpPr>
        <p:sp>
          <p:nvSpPr>
            <p:cNvPr id="13" name="Rounded Rectangle 12"/>
            <p:cNvSpPr/>
            <p:nvPr/>
          </p:nvSpPr>
          <p:spPr>
            <a:xfrm>
              <a:off x="136441" y="4683034"/>
              <a:ext cx="11547560" cy="1524561"/>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endParaRPr lang="en-US" dirty="0">
                <a:ln w="0"/>
              </a:endParaRPr>
            </a:p>
          </p:txBody>
        </p:sp>
        <p:sp>
          <p:nvSpPr>
            <p:cNvPr id="14" name="Title 1"/>
            <p:cNvSpPr txBox="1">
              <a:spLocks/>
            </p:cNvSpPr>
            <p:nvPr/>
          </p:nvSpPr>
          <p:spPr>
            <a:xfrm>
              <a:off x="5307798" y="4689436"/>
              <a:ext cx="128723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dirty="0" smtClean="0">
                  <a:ln w="0"/>
                  <a:solidFill>
                    <a:srgbClr val="C00000"/>
                  </a:solidFill>
                </a:rPr>
                <a:t>Conclusion</a:t>
              </a:r>
              <a:endParaRPr lang="en-US" sz="1700" dirty="0">
                <a:ln w="0"/>
                <a:solidFill>
                  <a:srgbClr val="C00000"/>
                </a:solidFill>
              </a:endParaRPr>
            </a:p>
          </p:txBody>
        </p:sp>
        <p:sp>
          <p:nvSpPr>
            <p:cNvPr id="15" name="Rectangle 14"/>
            <p:cNvSpPr/>
            <p:nvPr/>
          </p:nvSpPr>
          <p:spPr>
            <a:xfrm>
              <a:off x="218831" y="5078778"/>
              <a:ext cx="11144250" cy="804340"/>
            </a:xfrm>
            <a:prstGeom prst="rect">
              <a:avLst/>
            </a:prstGeom>
          </p:spPr>
          <p:txBody>
            <a:bodyPr wrap="square">
              <a:spAutoFit/>
            </a:bodyPr>
            <a:lstStyle/>
            <a:p>
              <a:pPr marL="285750" indent="-285750">
                <a:buFont typeface="Arial" panose="020B0604020202020204" pitchFamily="34" charset="0"/>
                <a:buChar char="•"/>
              </a:pPr>
              <a:r>
                <a:rPr lang="en-US" sz="1300" dirty="0" smtClean="0">
                  <a:ln w="0"/>
                </a:rPr>
                <a:t>Alcohol, Sulphates, Volatile acidity and Citric acid are the most important components that determine a red wine rating. </a:t>
              </a:r>
            </a:p>
            <a:p>
              <a:pPr marL="285750" indent="-285750">
                <a:buFont typeface="Arial" panose="020B0604020202020204" pitchFamily="34" charset="0"/>
                <a:buChar char="•"/>
              </a:pPr>
              <a:r>
                <a:rPr lang="en-US" sz="1300" dirty="0" smtClean="0">
                  <a:ln w="0"/>
                </a:rPr>
                <a:t>Their total contribution is app. 60%  </a:t>
              </a:r>
            </a:p>
            <a:p>
              <a:pPr marL="285750" indent="-285750">
                <a:buFont typeface="Arial" panose="020B0604020202020204" pitchFamily="34" charset="0"/>
                <a:buChar char="•"/>
              </a:pPr>
              <a:r>
                <a:rPr lang="en-US" sz="1300" dirty="0" smtClean="0">
                  <a:ln w="0"/>
                </a:rPr>
                <a:t>From data exploratory the relations are – higher Alcohol, Sulphates and Citric Acid and lower Volatile acidity, the better can be associated with better scores</a:t>
              </a:r>
            </a:p>
          </p:txBody>
        </p:sp>
      </p:grpSp>
      <p:sp>
        <p:nvSpPr>
          <p:cNvPr id="16" name="Rounded Rectangle 15"/>
          <p:cNvSpPr/>
          <p:nvPr/>
        </p:nvSpPr>
        <p:spPr>
          <a:xfrm>
            <a:off x="136440" y="2923489"/>
            <a:ext cx="5624512" cy="1889773"/>
          </a:xfrm>
          <a:prstGeom prst="roundRect">
            <a:avLst/>
          </a:prstGeom>
          <a:noFill/>
          <a:ln>
            <a:solidFill>
              <a:srgbClr val="C0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7" name="Title 1"/>
          <p:cNvSpPr txBox="1">
            <a:spLocks/>
          </p:cNvSpPr>
          <p:nvPr/>
        </p:nvSpPr>
        <p:spPr>
          <a:xfrm>
            <a:off x="1574872" y="2944571"/>
            <a:ext cx="2665253" cy="316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dirty="0" smtClean="0">
                <a:ln w="0"/>
                <a:solidFill>
                  <a:srgbClr val="C00000"/>
                </a:solidFill>
              </a:rPr>
              <a:t>Consideration</a:t>
            </a:r>
            <a:endParaRPr lang="en-US" sz="1700" dirty="0">
              <a:ln w="0"/>
              <a:solidFill>
                <a:srgbClr val="C00000"/>
              </a:solidFill>
            </a:endParaRPr>
          </a:p>
        </p:txBody>
      </p:sp>
      <p:sp>
        <p:nvSpPr>
          <p:cNvPr id="7" name="Rectangle 6"/>
          <p:cNvSpPr/>
          <p:nvPr/>
        </p:nvSpPr>
        <p:spPr>
          <a:xfrm>
            <a:off x="191163" y="3294655"/>
            <a:ext cx="5432669" cy="1292662"/>
          </a:xfrm>
          <a:prstGeom prst="rect">
            <a:avLst/>
          </a:prstGeom>
        </p:spPr>
        <p:txBody>
          <a:bodyPr wrap="square">
            <a:spAutoFit/>
          </a:bodyPr>
          <a:lstStyle/>
          <a:p>
            <a:pPr marL="285750" indent="-285750">
              <a:buFont typeface="Arial" panose="020B0604020202020204" pitchFamily="34" charset="0"/>
              <a:buChar char="•"/>
            </a:pPr>
            <a:r>
              <a:rPr lang="en-US" sz="1300" dirty="0">
                <a:ln w="0"/>
              </a:rPr>
              <a:t>Macro Precision was used as a scoring function. The reasoning is that </a:t>
            </a:r>
            <a:r>
              <a:rPr lang="en-US" sz="1300" dirty="0" smtClean="0">
                <a:ln w="0"/>
              </a:rPr>
              <a:t>the cost of introducing a low quality wine in the assortment is high. Good precision would mean that is not likely that a wine marked as high quality would turn out to be regular/low quality. This would make even more sense if the goal is to add new wines in the assortment as the shelf space is limited and ideally it should be filled only with high quality wines</a:t>
            </a:r>
            <a:endParaRPr lang="en-US" sz="1300" dirty="0">
              <a:ln w="0"/>
            </a:endParaRPr>
          </a:p>
        </p:txBody>
      </p:sp>
      <p:pic>
        <p:nvPicPr>
          <p:cNvPr id="26" name="Picture 25"/>
          <p:cNvPicPr>
            <a:picLocks noChangeAspect="1"/>
          </p:cNvPicPr>
          <p:nvPr/>
        </p:nvPicPr>
        <p:blipFill>
          <a:blip r:embed="rId5"/>
          <a:stretch>
            <a:fillRect/>
          </a:stretch>
        </p:blipFill>
        <p:spPr>
          <a:xfrm>
            <a:off x="5925877" y="742054"/>
            <a:ext cx="5758124" cy="4025665"/>
          </a:xfrm>
          <a:prstGeom prst="rect">
            <a:avLst/>
          </a:prstGeom>
        </p:spPr>
      </p:pic>
    </p:spTree>
    <p:extLst>
      <p:ext uri="{BB962C8B-B14F-4D97-AF65-F5344CB8AC3E}">
        <p14:creationId xmlns:p14="http://schemas.microsoft.com/office/powerpoint/2010/main" val="3111314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792806" y="161230"/>
            <a:ext cx="10515600" cy="440981"/>
          </a:xfrm>
        </p:spPr>
        <p:txBody>
          <a:bodyPr>
            <a:noAutofit/>
          </a:bodyPr>
          <a:lstStyle/>
          <a:p>
            <a:pPr algn="ctr"/>
            <a:r>
              <a:rPr lang="en-US" sz="3200" dirty="0" smtClean="0">
                <a:solidFill>
                  <a:srgbClr val="C00000"/>
                </a:solidFill>
              </a:rPr>
              <a:t>Summary and Recommendations</a:t>
            </a:r>
            <a:endParaRPr lang="en-US" sz="3200" dirty="0">
              <a:solidFill>
                <a:srgbClr val="C00000"/>
              </a:solidFill>
            </a:endParaRPr>
          </a:p>
        </p:txBody>
      </p:sp>
      <p:sp>
        <p:nvSpPr>
          <p:cNvPr id="4" name="Rounded Rectangle 3"/>
          <p:cNvSpPr/>
          <p:nvPr/>
        </p:nvSpPr>
        <p:spPr>
          <a:xfrm>
            <a:off x="224216" y="1496581"/>
            <a:ext cx="11875421" cy="2557886"/>
          </a:xfrm>
          <a:prstGeom prst="roundRect">
            <a:avLst/>
          </a:prstGeom>
          <a:solidFill>
            <a:schemeClr val="bg1"/>
          </a:solidFill>
          <a:ln w="12700">
            <a:solidFill>
              <a:schemeClr val="accent6">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 name="Rounded Rectangle 9"/>
          <p:cNvSpPr/>
          <p:nvPr/>
        </p:nvSpPr>
        <p:spPr>
          <a:xfrm>
            <a:off x="224216" y="4094220"/>
            <a:ext cx="11875421" cy="2151351"/>
          </a:xfrm>
          <a:prstGeom prst="roundRect">
            <a:avLst/>
          </a:prstGeom>
          <a:solidFill>
            <a:schemeClr val="bg1"/>
          </a:solidFill>
          <a:ln w="12700">
            <a:solidFill>
              <a:schemeClr val="accent4">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2" name="Title 1"/>
          <p:cNvSpPr txBox="1">
            <a:spLocks/>
          </p:cNvSpPr>
          <p:nvPr/>
        </p:nvSpPr>
        <p:spPr>
          <a:xfrm>
            <a:off x="752755" y="730817"/>
            <a:ext cx="10818341" cy="6592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00" dirty="0">
                <a:ln w="0"/>
              </a:rPr>
              <a:t>Based on the comprehensive analysis there two potential </a:t>
            </a:r>
            <a:r>
              <a:rPr lang="en-US" sz="1300" dirty="0" smtClean="0">
                <a:ln w="0"/>
              </a:rPr>
              <a:t>actions: </a:t>
            </a:r>
            <a:endParaRPr lang="en-US" sz="1300" dirty="0">
              <a:ln w="0"/>
            </a:endParaRPr>
          </a:p>
          <a:p>
            <a:pPr marL="285750" indent="-285750">
              <a:buFont typeface="Arial" panose="020B0604020202020204" pitchFamily="34" charset="0"/>
              <a:buChar char="•"/>
            </a:pPr>
            <a:r>
              <a:rPr lang="en-US" sz="1300" dirty="0" smtClean="0">
                <a:ln w="0"/>
              </a:rPr>
              <a:t>Option </a:t>
            </a:r>
            <a:r>
              <a:rPr lang="en-US" sz="1300" dirty="0">
                <a:ln w="0"/>
              </a:rPr>
              <a:t>1 is the recommended way </a:t>
            </a:r>
            <a:r>
              <a:rPr lang="en-US" sz="1300" dirty="0" smtClean="0">
                <a:ln w="0"/>
              </a:rPr>
              <a:t>forward as it provides highly precise method to identify high quality red wines</a:t>
            </a:r>
            <a:endParaRPr lang="en-US" sz="1300" dirty="0">
              <a:ln w="0"/>
            </a:endParaRPr>
          </a:p>
          <a:p>
            <a:pPr marL="285750" indent="-285750">
              <a:buFont typeface="Arial" panose="020B0604020202020204" pitchFamily="34" charset="0"/>
              <a:buChar char="•"/>
            </a:pPr>
            <a:r>
              <a:rPr lang="en-US" sz="1300" dirty="0">
                <a:ln w="0"/>
              </a:rPr>
              <a:t>Option 2 can be used in case there are challenges with implementing Option 1 (e.g. difficulties with data collection)</a:t>
            </a:r>
          </a:p>
        </p:txBody>
      </p:sp>
      <p:sp>
        <p:nvSpPr>
          <p:cNvPr id="13" name="Title 1"/>
          <p:cNvSpPr txBox="1">
            <a:spLocks/>
          </p:cNvSpPr>
          <p:nvPr/>
        </p:nvSpPr>
        <p:spPr>
          <a:xfrm>
            <a:off x="645318" y="2257698"/>
            <a:ext cx="5099374" cy="166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00" dirty="0">
                <a:ln w="0"/>
              </a:rPr>
              <a:t>The trained Random Forest model was specifically tuned to provide recommendations with high precision. The cut-off point (</a:t>
            </a:r>
            <a:r>
              <a:rPr lang="en-US" sz="1300" dirty="0" smtClean="0">
                <a:ln w="0"/>
              </a:rPr>
              <a:t>default </a:t>
            </a:r>
            <a:r>
              <a:rPr lang="en-US" sz="1300" b="1" dirty="0" smtClean="0">
                <a:ln w="0"/>
              </a:rPr>
              <a:t>0.5</a:t>
            </a:r>
            <a:r>
              <a:rPr lang="en-US" sz="1300" dirty="0">
                <a:ln w="0"/>
              </a:rPr>
              <a:t>) can further </a:t>
            </a:r>
            <a:r>
              <a:rPr lang="en-US" sz="1300" dirty="0" smtClean="0">
                <a:ln w="0"/>
              </a:rPr>
              <a:t>be tuned </a:t>
            </a:r>
            <a:r>
              <a:rPr lang="en-US" sz="1300" dirty="0">
                <a:ln w="0"/>
              </a:rPr>
              <a:t>depending on the </a:t>
            </a:r>
            <a:r>
              <a:rPr lang="en-US" sz="1300" dirty="0" smtClean="0">
                <a:ln w="0"/>
              </a:rPr>
              <a:t>need</a:t>
            </a:r>
            <a:r>
              <a:rPr lang="en-US" sz="1300" dirty="0">
                <a:ln w="0"/>
              </a:rPr>
              <a:t>:</a:t>
            </a:r>
          </a:p>
          <a:p>
            <a:pPr marL="285750" indent="-285750">
              <a:buFont typeface="Arial" panose="020B0604020202020204" pitchFamily="34" charset="0"/>
              <a:buChar char="•"/>
            </a:pPr>
            <a:r>
              <a:rPr lang="en-US" sz="1300" dirty="0" smtClean="0">
                <a:ln w="0"/>
              </a:rPr>
              <a:t>For </a:t>
            </a:r>
            <a:r>
              <a:rPr lang="en-US" sz="1300" dirty="0">
                <a:ln w="0"/>
              </a:rPr>
              <a:t>new wines that are to be added it could be increased to </a:t>
            </a:r>
            <a:r>
              <a:rPr lang="en-US" sz="1300" b="1" dirty="0" smtClean="0">
                <a:ln w="0"/>
              </a:rPr>
              <a:t>0.65</a:t>
            </a:r>
            <a:r>
              <a:rPr lang="en-US" sz="1300" dirty="0">
                <a:ln w="0"/>
              </a:rPr>
              <a:t> </a:t>
            </a:r>
            <a:r>
              <a:rPr lang="en-US" sz="1300" dirty="0" smtClean="0">
                <a:ln w="0"/>
              </a:rPr>
              <a:t>(P: 1.0, R: 0.4) This way any wine flagged as ‘high quality’ would almost certainly be one.</a:t>
            </a:r>
          </a:p>
          <a:p>
            <a:pPr marL="285750" indent="-285750">
              <a:buFont typeface="Arial" panose="020B0604020202020204" pitchFamily="34" charset="0"/>
              <a:buChar char="•"/>
            </a:pPr>
            <a:r>
              <a:rPr lang="en-US" sz="1300" dirty="0" smtClean="0">
                <a:ln w="0"/>
              </a:rPr>
              <a:t>For scoring existing assortment the threshold could be lowered to </a:t>
            </a:r>
            <a:r>
              <a:rPr lang="en-US" sz="1300" b="1" dirty="0" smtClean="0">
                <a:ln w="0"/>
              </a:rPr>
              <a:t>0.40</a:t>
            </a:r>
            <a:r>
              <a:rPr lang="en-US" sz="1300" dirty="0" smtClean="0">
                <a:ln w="0"/>
              </a:rPr>
              <a:t> (P:0.8, R:0.6)to reduce the change of omitting high quality wines that are already in the assortment.</a:t>
            </a:r>
            <a:endParaRPr lang="en-US" sz="1300" dirty="0">
              <a:ln w="0"/>
            </a:endParaRPr>
          </a:p>
        </p:txBody>
      </p:sp>
      <p:sp>
        <p:nvSpPr>
          <p:cNvPr id="15" name="Title 1"/>
          <p:cNvSpPr txBox="1">
            <a:spLocks/>
          </p:cNvSpPr>
          <p:nvPr/>
        </p:nvSpPr>
        <p:spPr>
          <a:xfrm>
            <a:off x="516628" y="4300402"/>
            <a:ext cx="4675059" cy="582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n w="0"/>
                <a:solidFill>
                  <a:srgbClr val="C00000"/>
                </a:solidFill>
              </a:rPr>
              <a:t>Option 2: Rule of thumb approach by analyzing a decision tree</a:t>
            </a:r>
            <a:endParaRPr lang="en-US" sz="1800" dirty="0">
              <a:ln w="0"/>
              <a:solidFill>
                <a:srgbClr val="C00000"/>
              </a:solidFill>
            </a:endParaRPr>
          </a:p>
        </p:txBody>
      </p:sp>
      <p:sp>
        <p:nvSpPr>
          <p:cNvPr id="16" name="Title 1"/>
          <p:cNvSpPr txBox="1">
            <a:spLocks/>
          </p:cNvSpPr>
          <p:nvPr/>
        </p:nvSpPr>
        <p:spPr>
          <a:xfrm>
            <a:off x="516628" y="4648540"/>
            <a:ext cx="4785282" cy="13356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smtClean="0">
                <a:ln w="0"/>
              </a:rPr>
              <a:t>Traversing the branches of a decision tree could uncover the pattern for distinguish a good red wine. This approach is taking into account the interaction between the different components  </a:t>
            </a:r>
            <a:endParaRPr lang="en-US" sz="1400" dirty="0">
              <a:ln w="0"/>
            </a:endParaRPr>
          </a:p>
        </p:txBody>
      </p:sp>
      <p:pic>
        <p:nvPicPr>
          <p:cNvPr id="7" name="Picture 6"/>
          <p:cNvPicPr>
            <a:picLocks noChangeAspect="1"/>
          </p:cNvPicPr>
          <p:nvPr/>
        </p:nvPicPr>
        <p:blipFill>
          <a:blip r:embed="rId5"/>
          <a:stretch>
            <a:fillRect/>
          </a:stretch>
        </p:blipFill>
        <p:spPr>
          <a:xfrm>
            <a:off x="6364406" y="4179691"/>
            <a:ext cx="2373539" cy="1965446"/>
          </a:xfrm>
          <a:prstGeom prst="rect">
            <a:avLst/>
          </a:prstGeom>
        </p:spPr>
      </p:pic>
      <p:sp>
        <p:nvSpPr>
          <p:cNvPr id="17" name="Title 1"/>
          <p:cNvSpPr txBox="1">
            <a:spLocks/>
          </p:cNvSpPr>
          <p:nvPr/>
        </p:nvSpPr>
        <p:spPr>
          <a:xfrm>
            <a:off x="645318" y="1702433"/>
            <a:ext cx="4675059" cy="582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ln w="0"/>
                <a:solidFill>
                  <a:srgbClr val="C00000"/>
                </a:solidFill>
              </a:rPr>
              <a:t>Option 1: Automated ML model to label red wines. Model would be exposed with API</a:t>
            </a:r>
            <a:endParaRPr lang="en-US" sz="1800" dirty="0">
              <a:ln w="0"/>
              <a:solidFill>
                <a:srgbClr val="C00000"/>
              </a:solidFill>
            </a:endParaRPr>
          </a:p>
        </p:txBody>
      </p:sp>
      <p:pic>
        <p:nvPicPr>
          <p:cNvPr id="21" name="Picture 20"/>
          <p:cNvPicPr>
            <a:picLocks noChangeAspect="1"/>
          </p:cNvPicPr>
          <p:nvPr/>
        </p:nvPicPr>
        <p:blipFill>
          <a:blip r:embed="rId6"/>
          <a:stretch>
            <a:fillRect/>
          </a:stretch>
        </p:blipFill>
        <p:spPr>
          <a:xfrm>
            <a:off x="6050606" y="1536334"/>
            <a:ext cx="5483061" cy="2438899"/>
          </a:xfrm>
          <a:prstGeom prst="rect">
            <a:avLst/>
          </a:prstGeom>
        </p:spPr>
      </p:pic>
      <p:sp>
        <p:nvSpPr>
          <p:cNvPr id="3" name="Vertical Scroll 2"/>
          <p:cNvSpPr/>
          <p:nvPr/>
        </p:nvSpPr>
        <p:spPr>
          <a:xfrm>
            <a:off x="9391314" y="4253546"/>
            <a:ext cx="2179782" cy="1844735"/>
          </a:xfrm>
          <a:prstGeom prst="vertic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724796" y="4476047"/>
            <a:ext cx="1717304" cy="1508105"/>
          </a:xfrm>
          <a:prstGeom prst="rect">
            <a:avLst/>
          </a:prstGeom>
          <a:noFill/>
        </p:spPr>
        <p:txBody>
          <a:bodyPr wrap="square" rtlCol="0">
            <a:spAutoFit/>
          </a:bodyPr>
          <a:lstStyle/>
          <a:p>
            <a:r>
              <a:rPr lang="en-US" sz="1400" b="1" i="1" dirty="0">
                <a:ln w="0"/>
                <a:solidFill>
                  <a:srgbClr val="C00000"/>
                </a:solidFill>
              </a:rPr>
              <a:t>A simple recipe for good red wine:</a:t>
            </a:r>
          </a:p>
          <a:p>
            <a:endParaRPr lang="en-US" sz="1000" dirty="0">
              <a:ln w="0"/>
            </a:endParaRPr>
          </a:p>
          <a:p>
            <a:r>
              <a:rPr lang="en-US" sz="1100" dirty="0">
                <a:ln w="0"/>
              </a:rPr>
              <a:t>Alcohol </a:t>
            </a:r>
            <a:r>
              <a:rPr lang="en-US" sz="1100" b="1" i="1" dirty="0">
                <a:ln w="0"/>
              </a:rPr>
              <a:t>higher</a:t>
            </a:r>
            <a:r>
              <a:rPr lang="en-US" sz="1100" i="1" dirty="0">
                <a:ln w="0"/>
              </a:rPr>
              <a:t> than </a:t>
            </a:r>
            <a:r>
              <a:rPr lang="en-US" sz="1100" b="1" dirty="0">
                <a:ln w="0"/>
              </a:rPr>
              <a:t>11.5</a:t>
            </a:r>
          </a:p>
          <a:p>
            <a:r>
              <a:rPr lang="en-US" sz="1100" dirty="0">
                <a:ln w="0"/>
              </a:rPr>
              <a:t>Sulphates </a:t>
            </a:r>
            <a:r>
              <a:rPr lang="en-US" sz="1100" b="1" i="1" dirty="0">
                <a:ln w="0"/>
              </a:rPr>
              <a:t>higher</a:t>
            </a:r>
            <a:r>
              <a:rPr lang="en-US" sz="1100" i="1" dirty="0">
                <a:ln w="0"/>
              </a:rPr>
              <a:t> than </a:t>
            </a:r>
            <a:r>
              <a:rPr lang="en-US" sz="1100" b="1" dirty="0">
                <a:ln w="0"/>
              </a:rPr>
              <a:t>0.6</a:t>
            </a:r>
          </a:p>
          <a:p>
            <a:r>
              <a:rPr lang="en-US" sz="1100" dirty="0">
                <a:ln w="0"/>
              </a:rPr>
              <a:t>(Optional) Free Sulfur dioxide </a:t>
            </a:r>
            <a:r>
              <a:rPr lang="en-US" sz="1100" b="1" i="1" dirty="0">
                <a:ln w="0"/>
              </a:rPr>
              <a:t>less</a:t>
            </a:r>
            <a:r>
              <a:rPr lang="en-US" sz="1100" i="1" dirty="0">
                <a:ln w="0"/>
              </a:rPr>
              <a:t> than  </a:t>
            </a:r>
            <a:r>
              <a:rPr lang="en-US" sz="1100" b="1" dirty="0">
                <a:ln w="0"/>
              </a:rPr>
              <a:t>13.6</a:t>
            </a:r>
          </a:p>
          <a:p>
            <a:endParaRPr lang="en-US" sz="1000" dirty="0"/>
          </a:p>
        </p:txBody>
      </p:sp>
    </p:spTree>
    <p:extLst>
      <p:ext uri="{BB962C8B-B14F-4D97-AF65-F5344CB8AC3E}">
        <p14:creationId xmlns:p14="http://schemas.microsoft.com/office/powerpoint/2010/main" val="1025977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334898"/>
            <a:ext cx="12192000" cy="523102"/>
          </a:xfrm>
          <a:prstGeom prst="rect">
            <a:avLst/>
          </a:prstGeom>
        </p:spPr>
      </p:pic>
      <p:pic>
        <p:nvPicPr>
          <p:cNvPr id="6" name="Picture 5"/>
          <p:cNvPicPr>
            <a:picLocks noChangeAspect="1"/>
          </p:cNvPicPr>
          <p:nvPr/>
        </p:nvPicPr>
        <p:blipFill>
          <a:blip r:embed="rId3"/>
          <a:stretch>
            <a:fillRect/>
          </a:stretch>
        </p:blipFill>
        <p:spPr>
          <a:xfrm>
            <a:off x="0" y="0"/>
            <a:ext cx="666750" cy="666750"/>
          </a:xfrm>
          <a:prstGeom prst="rect">
            <a:avLst/>
          </a:prstGeom>
        </p:spPr>
      </p:pic>
      <p:pic>
        <p:nvPicPr>
          <p:cNvPr id="9" name="Picture 8"/>
          <p:cNvPicPr>
            <a:picLocks noChangeAspect="1"/>
          </p:cNvPicPr>
          <p:nvPr/>
        </p:nvPicPr>
        <p:blipFill>
          <a:blip r:embed="rId4"/>
          <a:stretch>
            <a:fillRect/>
          </a:stretch>
        </p:blipFill>
        <p:spPr>
          <a:xfrm>
            <a:off x="645318" y="-1"/>
            <a:ext cx="11546681" cy="83821"/>
          </a:xfrm>
          <a:prstGeom prst="rect">
            <a:avLst/>
          </a:prstGeom>
        </p:spPr>
      </p:pic>
      <p:sp>
        <p:nvSpPr>
          <p:cNvPr id="2" name="Title 1"/>
          <p:cNvSpPr>
            <a:spLocks noGrp="1"/>
          </p:cNvSpPr>
          <p:nvPr>
            <p:ph type="title"/>
          </p:nvPr>
        </p:nvSpPr>
        <p:spPr>
          <a:xfrm>
            <a:off x="838200" y="2006119"/>
            <a:ext cx="10515600" cy="1203239"/>
          </a:xfrm>
        </p:spPr>
        <p:txBody>
          <a:bodyPr>
            <a:normAutofit/>
          </a:bodyPr>
          <a:lstStyle/>
          <a:p>
            <a:pPr algn="ctr"/>
            <a:r>
              <a:rPr lang="en-US" sz="4800" dirty="0" smtClean="0">
                <a:solidFill>
                  <a:srgbClr val="C00000"/>
                </a:solidFill>
              </a:rPr>
              <a:t>Thank you!</a:t>
            </a:r>
            <a:endParaRPr lang="en-US" sz="4800" dirty="0">
              <a:solidFill>
                <a:srgbClr val="C00000"/>
              </a:solidFill>
            </a:endParaRPr>
          </a:p>
        </p:txBody>
      </p:sp>
      <p:sp>
        <p:nvSpPr>
          <p:cNvPr id="7" name="Title 1"/>
          <p:cNvSpPr txBox="1">
            <a:spLocks/>
          </p:cNvSpPr>
          <p:nvPr/>
        </p:nvSpPr>
        <p:spPr>
          <a:xfrm>
            <a:off x="2265236" y="3214197"/>
            <a:ext cx="7661527" cy="5708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chemeClr val="tx1">
                    <a:lumMod val="65000"/>
                    <a:lumOff val="35000"/>
                  </a:schemeClr>
                </a:solidFill>
              </a:rPr>
              <a:t>Q&amp;A</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57229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784</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What makes a good red wine</vt:lpstr>
      <vt:lpstr>Background</vt:lpstr>
      <vt:lpstr>Exploratory data analysis</vt:lpstr>
      <vt:lpstr>ML Model</vt:lpstr>
      <vt:lpstr>Summary and 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DiRa</dc:creator>
  <cp:lastModifiedBy>DiRa</cp:lastModifiedBy>
  <cp:revision>49</cp:revision>
  <dcterms:created xsi:type="dcterms:W3CDTF">2024-01-16T16:02:16Z</dcterms:created>
  <dcterms:modified xsi:type="dcterms:W3CDTF">2024-01-18T14:36:00Z</dcterms:modified>
</cp:coreProperties>
</file>