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486C0-10C6-461F-A3C1-28B47DDA02E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7EEFF-A64A-475A-AD96-ABB1F25E3FF2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 smtClean="0">
              <a:solidFill>
                <a:srgbClr val="C00000"/>
              </a:solidFill>
            </a:rPr>
            <a:t>Problem statement</a:t>
          </a:r>
          <a:endParaRPr lang="en-US" sz="1800" dirty="0">
            <a:solidFill>
              <a:srgbClr val="C00000"/>
            </a:solidFill>
          </a:endParaRPr>
        </a:p>
      </dgm:t>
    </dgm:pt>
    <dgm:pt modelId="{D30000AD-AE47-4090-AADD-4AED6C011DB6}" type="parTrans" cxnId="{5D8EF5DC-7881-4847-B4F5-8F3D1E2F6BC6}">
      <dgm:prSet/>
      <dgm:spPr/>
      <dgm:t>
        <a:bodyPr/>
        <a:lstStyle/>
        <a:p>
          <a:endParaRPr lang="en-US"/>
        </a:p>
      </dgm:t>
    </dgm:pt>
    <dgm:pt modelId="{8D6A230B-00E2-4A7A-B2FB-7CA3A11270B6}" type="sibTrans" cxnId="{5D8EF5DC-7881-4847-B4F5-8F3D1E2F6BC6}">
      <dgm:prSet/>
      <dgm:spPr/>
      <dgm:t>
        <a:bodyPr/>
        <a:lstStyle/>
        <a:p>
          <a:endParaRPr lang="en-US"/>
        </a:p>
      </dgm:t>
    </dgm:pt>
    <dgm:pt modelId="{EFD00856-6682-4759-8217-CAE7C1EF1B80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The quality of the red wine assortment needs to be further improved, but there is no clear definition of what a good wine is</a:t>
          </a:r>
          <a:endParaRPr lang="en-US" sz="1500" dirty="0">
            <a:solidFill>
              <a:schemeClr val="tx1"/>
            </a:solidFill>
          </a:endParaRPr>
        </a:p>
      </dgm:t>
    </dgm:pt>
    <dgm:pt modelId="{C9CDAF0D-DFF4-4311-B751-D238540A2A28}" type="parTrans" cxnId="{CF36C8A3-03A5-4867-94DF-D12E7EAE8F6A}">
      <dgm:prSet/>
      <dgm:spPr/>
      <dgm:t>
        <a:bodyPr/>
        <a:lstStyle/>
        <a:p>
          <a:endParaRPr lang="en-US"/>
        </a:p>
      </dgm:t>
    </dgm:pt>
    <dgm:pt modelId="{41EB5F36-3A91-4977-BE93-2837D89B716C}" type="sibTrans" cxnId="{CF36C8A3-03A5-4867-94DF-D12E7EAE8F6A}">
      <dgm:prSet/>
      <dgm:spPr/>
      <dgm:t>
        <a:bodyPr/>
        <a:lstStyle/>
        <a:p>
          <a:endParaRPr lang="en-US"/>
        </a:p>
      </dgm:t>
    </dgm:pt>
    <dgm:pt modelId="{62BAFB21-05A7-47FE-9E77-167ED457EEB3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 smtClean="0">
              <a:solidFill>
                <a:srgbClr val="C00000"/>
              </a:solidFill>
            </a:rPr>
            <a:t>Data</a:t>
          </a:r>
          <a:endParaRPr lang="en-US" sz="1800" dirty="0">
            <a:solidFill>
              <a:srgbClr val="C00000"/>
            </a:solidFill>
          </a:endParaRPr>
        </a:p>
      </dgm:t>
    </dgm:pt>
    <dgm:pt modelId="{2C95F941-E230-4894-8208-5EBA789A16C5}" type="parTrans" cxnId="{A2D04218-8902-4A9E-87AA-348C55FFACBE}">
      <dgm:prSet/>
      <dgm:spPr/>
      <dgm:t>
        <a:bodyPr/>
        <a:lstStyle/>
        <a:p>
          <a:endParaRPr lang="en-US"/>
        </a:p>
      </dgm:t>
    </dgm:pt>
    <dgm:pt modelId="{7694E2CB-1489-4678-8B43-8C7FE963208C}" type="sibTrans" cxnId="{A2D04218-8902-4A9E-87AA-348C55FFACBE}">
      <dgm:prSet/>
      <dgm:spPr/>
      <dgm:t>
        <a:bodyPr/>
        <a:lstStyle/>
        <a:p>
          <a:endParaRPr lang="en-US"/>
        </a:p>
      </dgm:t>
    </dgm:pt>
    <dgm:pt modelId="{F34CA140-A649-4FAE-8376-F8EAFD81583B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1599 red wines samples</a:t>
          </a:r>
          <a:endParaRPr lang="en-US" sz="1500" dirty="0">
            <a:solidFill>
              <a:schemeClr val="tx1"/>
            </a:solidFill>
          </a:endParaRPr>
        </a:p>
      </dgm:t>
    </dgm:pt>
    <dgm:pt modelId="{23FD151D-12AB-4DAD-826B-A859099DD567}" type="parTrans" cxnId="{822E7648-07E7-4628-ACC8-A9A9744DEC86}">
      <dgm:prSet/>
      <dgm:spPr/>
      <dgm:t>
        <a:bodyPr/>
        <a:lstStyle/>
        <a:p>
          <a:endParaRPr lang="en-US"/>
        </a:p>
      </dgm:t>
    </dgm:pt>
    <dgm:pt modelId="{33AC88B6-4BDC-497F-B176-54608E0DF515}" type="sibTrans" cxnId="{822E7648-07E7-4628-ACC8-A9A9744DEC86}">
      <dgm:prSet/>
      <dgm:spPr/>
      <dgm:t>
        <a:bodyPr/>
        <a:lstStyle/>
        <a:p>
          <a:endParaRPr lang="en-US"/>
        </a:p>
      </dgm:t>
    </dgm:pt>
    <dgm:pt modelId="{1299D192-63FD-46D4-A545-A197989B9F99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Quality ratings on a scale from 3 to 8 (full scale is between 0 and 10 but there is no data for the other scores)</a:t>
          </a:r>
          <a:endParaRPr lang="en-US" sz="1500" dirty="0">
            <a:solidFill>
              <a:schemeClr val="tx1"/>
            </a:solidFill>
          </a:endParaRPr>
        </a:p>
      </dgm:t>
    </dgm:pt>
    <dgm:pt modelId="{EE264C2F-BC05-404C-A465-6F0E7F161C99}" type="parTrans" cxnId="{706AB713-47AA-4FF5-8FB7-EE79BFA6BDF5}">
      <dgm:prSet/>
      <dgm:spPr/>
      <dgm:t>
        <a:bodyPr/>
        <a:lstStyle/>
        <a:p>
          <a:endParaRPr lang="en-US"/>
        </a:p>
      </dgm:t>
    </dgm:pt>
    <dgm:pt modelId="{D3F9E420-95DB-4955-AE2E-B5CBF6CF53B9}" type="sibTrans" cxnId="{706AB713-47AA-4FF5-8FB7-EE79BFA6BDF5}">
      <dgm:prSet/>
      <dgm:spPr/>
      <dgm:t>
        <a:bodyPr/>
        <a:lstStyle/>
        <a:p>
          <a:endParaRPr lang="en-US"/>
        </a:p>
      </dgm:t>
    </dgm:pt>
    <dgm:pt modelId="{05C60CD2-0376-4F7D-B3FB-1460F1A11E10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 smtClean="0">
              <a:solidFill>
                <a:srgbClr val="C00000"/>
              </a:solidFill>
            </a:rPr>
            <a:t>Approach</a:t>
          </a:r>
          <a:endParaRPr lang="en-US" sz="1800" dirty="0">
            <a:solidFill>
              <a:srgbClr val="C00000"/>
            </a:solidFill>
          </a:endParaRPr>
        </a:p>
      </dgm:t>
    </dgm:pt>
    <dgm:pt modelId="{44C9DCA6-942E-4C27-B1AE-B3FF1A4989DA}" type="parTrans" cxnId="{E8604E85-C1E8-43B2-95E0-B2AB38DD4989}">
      <dgm:prSet/>
      <dgm:spPr/>
      <dgm:t>
        <a:bodyPr/>
        <a:lstStyle/>
        <a:p>
          <a:endParaRPr lang="en-US"/>
        </a:p>
      </dgm:t>
    </dgm:pt>
    <dgm:pt modelId="{E3616CE2-5FE6-4711-B8E8-034D6A8620B3}" type="sibTrans" cxnId="{E8604E85-C1E8-43B2-95E0-B2AB38DD4989}">
      <dgm:prSet/>
      <dgm:spPr/>
      <dgm:t>
        <a:bodyPr/>
        <a:lstStyle/>
        <a:p>
          <a:endParaRPr lang="en-US"/>
        </a:p>
      </dgm:t>
    </dgm:pt>
    <dgm:pt modelId="{C145341F-0911-414C-9A2F-E1C38E2B84E8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Perform exploratory data analysis</a:t>
          </a:r>
          <a:endParaRPr lang="en-US" sz="1500" dirty="0">
            <a:solidFill>
              <a:schemeClr val="tx1"/>
            </a:solidFill>
          </a:endParaRPr>
        </a:p>
      </dgm:t>
    </dgm:pt>
    <dgm:pt modelId="{8B0A17D2-374F-41AC-97EC-B6B103D46796}" type="parTrans" cxnId="{3DCB69AD-F9FD-4C39-BECB-99139BA4B75E}">
      <dgm:prSet/>
      <dgm:spPr/>
      <dgm:t>
        <a:bodyPr/>
        <a:lstStyle/>
        <a:p>
          <a:endParaRPr lang="en-US"/>
        </a:p>
      </dgm:t>
    </dgm:pt>
    <dgm:pt modelId="{3CBA0FD8-1569-4146-8417-05363E747A17}" type="sibTrans" cxnId="{3DCB69AD-F9FD-4C39-BECB-99139BA4B75E}">
      <dgm:prSet/>
      <dgm:spPr/>
      <dgm:t>
        <a:bodyPr/>
        <a:lstStyle/>
        <a:p>
          <a:endParaRPr lang="en-US"/>
        </a:p>
      </dgm:t>
    </dgm:pt>
    <dgm:pt modelId="{008E6A25-8258-4999-A8F2-0845D8DF47D0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Explore and test different ML models that also provide model explanatory (i.e. feature importance)</a:t>
          </a:r>
          <a:endParaRPr lang="en-US" sz="1500" dirty="0">
            <a:solidFill>
              <a:schemeClr val="tx1"/>
            </a:solidFill>
          </a:endParaRPr>
        </a:p>
      </dgm:t>
    </dgm:pt>
    <dgm:pt modelId="{0600F17B-1D58-479F-B1FB-DA3D01F82722}" type="parTrans" cxnId="{FF2DA83A-4509-4BBE-919C-3C9F794265D7}">
      <dgm:prSet/>
      <dgm:spPr/>
      <dgm:t>
        <a:bodyPr/>
        <a:lstStyle/>
        <a:p>
          <a:endParaRPr lang="en-US"/>
        </a:p>
      </dgm:t>
    </dgm:pt>
    <dgm:pt modelId="{F420E06F-CAD2-412E-9F91-CE85D761D673}" type="sibTrans" cxnId="{FF2DA83A-4509-4BBE-919C-3C9F794265D7}">
      <dgm:prSet/>
      <dgm:spPr/>
      <dgm:t>
        <a:bodyPr/>
        <a:lstStyle/>
        <a:p>
          <a:endParaRPr lang="en-US"/>
        </a:p>
      </dgm:t>
    </dgm:pt>
    <dgm:pt modelId="{21BAFF1A-94E7-43C5-9A8C-22A41104EB33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800" dirty="0" smtClean="0">
              <a:solidFill>
                <a:srgbClr val="C00000"/>
              </a:solidFill>
            </a:rPr>
            <a:t>Objectives</a:t>
          </a:r>
          <a:endParaRPr lang="en-US" sz="1800" dirty="0">
            <a:solidFill>
              <a:srgbClr val="C00000"/>
            </a:solidFill>
          </a:endParaRPr>
        </a:p>
      </dgm:t>
    </dgm:pt>
    <dgm:pt modelId="{D189A15E-991A-4094-A138-B4501DE963C1}" type="parTrans" cxnId="{723E5EE9-E9E9-4E96-B32B-F49C1311F917}">
      <dgm:prSet/>
      <dgm:spPr/>
      <dgm:t>
        <a:bodyPr/>
        <a:lstStyle/>
        <a:p>
          <a:endParaRPr lang="en-US"/>
        </a:p>
      </dgm:t>
    </dgm:pt>
    <dgm:pt modelId="{AE872059-3309-4D3A-A080-9C4320C8278B}" type="sibTrans" cxnId="{723E5EE9-E9E9-4E96-B32B-F49C1311F917}">
      <dgm:prSet/>
      <dgm:spPr/>
      <dgm:t>
        <a:bodyPr/>
        <a:lstStyle/>
        <a:p>
          <a:endParaRPr lang="en-US"/>
        </a:p>
      </dgm:t>
    </dgm:pt>
    <dgm:pt modelId="{D49145F2-D526-4119-813B-BB3241E0D925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Understand and define what </a:t>
          </a:r>
          <a:r>
            <a:rPr lang="en-US" sz="1500" dirty="0" smtClean="0">
              <a:solidFill>
                <a:schemeClr val="tx1"/>
              </a:solidFill>
            </a:rPr>
            <a:t>constitutes </a:t>
          </a:r>
          <a:r>
            <a:rPr lang="en-US" sz="1500" dirty="0" smtClean="0">
              <a:solidFill>
                <a:schemeClr val="tx1"/>
              </a:solidFill>
            </a:rPr>
            <a:t>a good red wine (using wine rating as benchmark)</a:t>
          </a:r>
          <a:endParaRPr lang="en-US" sz="1500" dirty="0">
            <a:solidFill>
              <a:schemeClr val="tx1"/>
            </a:solidFill>
          </a:endParaRPr>
        </a:p>
      </dgm:t>
    </dgm:pt>
    <dgm:pt modelId="{47F70D83-C387-4653-99F5-D1899D7E5642}" type="parTrans" cxnId="{77D9695C-077F-4B79-9D61-DF282A33A5EA}">
      <dgm:prSet/>
      <dgm:spPr/>
      <dgm:t>
        <a:bodyPr/>
        <a:lstStyle/>
        <a:p>
          <a:endParaRPr lang="en-US"/>
        </a:p>
      </dgm:t>
    </dgm:pt>
    <dgm:pt modelId="{6A07ED0B-7399-40FF-9EDE-7292857B507C}" type="sibTrans" cxnId="{77D9695C-077F-4B79-9D61-DF282A33A5EA}">
      <dgm:prSet/>
      <dgm:spPr/>
      <dgm:t>
        <a:bodyPr/>
        <a:lstStyle/>
        <a:p>
          <a:endParaRPr lang="en-US"/>
        </a:p>
      </dgm:t>
    </dgm:pt>
    <dgm:pt modelId="{29646A9F-BDCB-4FD0-8FAA-E5C086E64709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Provide recommendations for the assortment selection</a:t>
          </a:r>
          <a:endParaRPr lang="en-US" sz="1500" dirty="0">
            <a:solidFill>
              <a:schemeClr val="tx1"/>
            </a:solidFill>
          </a:endParaRPr>
        </a:p>
      </dgm:t>
    </dgm:pt>
    <dgm:pt modelId="{616A3848-C98B-4455-ADC7-9BF9A1BE06E6}" type="parTrans" cxnId="{475CE9B3-BF03-4E26-A829-199566C46138}">
      <dgm:prSet/>
      <dgm:spPr/>
      <dgm:t>
        <a:bodyPr/>
        <a:lstStyle/>
        <a:p>
          <a:endParaRPr lang="en-US"/>
        </a:p>
      </dgm:t>
    </dgm:pt>
    <dgm:pt modelId="{38C26689-D356-446C-9FE5-868576CB4FF3}" type="sibTrans" cxnId="{475CE9B3-BF03-4E26-A829-199566C46138}">
      <dgm:prSet/>
      <dgm:spPr/>
      <dgm:t>
        <a:bodyPr/>
        <a:lstStyle/>
        <a:p>
          <a:endParaRPr lang="en-US"/>
        </a:p>
      </dgm:t>
    </dgm:pt>
    <dgm:pt modelId="{06F51F39-41A5-4F12-9900-6B2F855F11D0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11 red wine features (characteristics)</a:t>
          </a:r>
          <a:endParaRPr lang="en-US" sz="1500" dirty="0">
            <a:solidFill>
              <a:schemeClr val="tx1"/>
            </a:solidFill>
          </a:endParaRPr>
        </a:p>
      </dgm:t>
    </dgm:pt>
    <dgm:pt modelId="{A3AB9697-8BF4-405D-B70A-6FA8F877B957}" type="parTrans" cxnId="{BC028D00-F266-4873-BB53-5BB6AD73CF98}">
      <dgm:prSet/>
      <dgm:spPr/>
      <dgm:t>
        <a:bodyPr/>
        <a:lstStyle/>
        <a:p>
          <a:endParaRPr lang="en-US"/>
        </a:p>
      </dgm:t>
    </dgm:pt>
    <dgm:pt modelId="{7F73B931-3F51-4188-9A5D-1AC51E51F530}" type="sibTrans" cxnId="{BC028D00-F266-4873-BB53-5BB6AD73CF98}">
      <dgm:prSet/>
      <dgm:spPr/>
      <dgm:t>
        <a:bodyPr/>
        <a:lstStyle/>
        <a:p>
          <a:endParaRPr lang="en-US"/>
        </a:p>
      </dgm:t>
    </dgm:pt>
    <dgm:pt modelId="{4289CE82-2F19-43B5-B2A6-27AE032D41F4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Use the best performing model to understand the main contributing features and use it as a classifier</a:t>
          </a:r>
          <a:endParaRPr lang="en-US" sz="1500" dirty="0">
            <a:solidFill>
              <a:schemeClr val="tx1"/>
            </a:solidFill>
          </a:endParaRPr>
        </a:p>
      </dgm:t>
    </dgm:pt>
    <dgm:pt modelId="{9CCDEE9A-254A-4508-A300-A282CB830706}" type="parTrans" cxnId="{675635A4-619C-4EE1-AB69-B6FBC7D278DE}">
      <dgm:prSet/>
      <dgm:spPr/>
      <dgm:t>
        <a:bodyPr/>
        <a:lstStyle/>
        <a:p>
          <a:endParaRPr lang="en-US"/>
        </a:p>
      </dgm:t>
    </dgm:pt>
    <dgm:pt modelId="{DB6C639D-8AEE-4EE3-9257-53BAFDDFA5A5}" type="sibTrans" cxnId="{675635A4-619C-4EE1-AB69-B6FBC7D278DE}">
      <dgm:prSet/>
      <dgm:spPr/>
      <dgm:t>
        <a:bodyPr/>
        <a:lstStyle/>
        <a:p>
          <a:endParaRPr lang="en-US"/>
        </a:p>
      </dgm:t>
    </dgm:pt>
    <dgm:pt modelId="{8BB40FA2-74E7-4351-8320-3EBA22574331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Explore additional ML/visualization techniques to get additional insights</a:t>
          </a:r>
          <a:endParaRPr lang="en-US" sz="1500" dirty="0">
            <a:solidFill>
              <a:schemeClr val="tx1"/>
            </a:solidFill>
          </a:endParaRPr>
        </a:p>
      </dgm:t>
    </dgm:pt>
    <dgm:pt modelId="{E725E7A9-BAF1-44F6-9A06-0EAF5B8F73E7}" type="parTrans" cxnId="{EE762B66-B7AD-41DC-800A-62E8EDDF26EE}">
      <dgm:prSet/>
      <dgm:spPr/>
      <dgm:t>
        <a:bodyPr/>
        <a:lstStyle/>
        <a:p>
          <a:endParaRPr lang="en-US"/>
        </a:p>
      </dgm:t>
    </dgm:pt>
    <dgm:pt modelId="{661AEC4B-4F3A-4308-9104-8E85DA706566}" type="sibTrans" cxnId="{EE762B66-B7AD-41DC-800A-62E8EDDF26EE}">
      <dgm:prSet/>
      <dgm:spPr/>
      <dgm:t>
        <a:bodyPr/>
        <a:lstStyle/>
        <a:p>
          <a:endParaRPr lang="en-US"/>
        </a:p>
      </dgm:t>
    </dgm:pt>
    <dgm:pt modelId="{724FDC05-E708-48B4-A82F-4DFC01F76A0F}">
      <dgm:prSet phldrT="[Text]" custT="1"/>
      <dgm:spPr>
        <a:solidFill>
          <a:schemeClr val="bg1">
            <a:alpha val="70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Build an API for model consumption</a:t>
          </a:r>
          <a:endParaRPr lang="en-US" sz="1500" dirty="0">
            <a:solidFill>
              <a:schemeClr val="tx1"/>
            </a:solidFill>
          </a:endParaRPr>
        </a:p>
      </dgm:t>
    </dgm:pt>
    <dgm:pt modelId="{348BBD4E-5043-4E57-844F-DB53ADA7A617}" type="parTrans" cxnId="{D331144E-C971-44D5-A240-3B17BB597852}">
      <dgm:prSet/>
      <dgm:spPr/>
    </dgm:pt>
    <dgm:pt modelId="{79143235-060C-4C1B-8A93-8D23E5A95AFC}" type="sibTrans" cxnId="{D331144E-C971-44D5-A240-3B17BB597852}">
      <dgm:prSet/>
      <dgm:spPr/>
    </dgm:pt>
    <dgm:pt modelId="{78172C13-EFB6-43E6-BAE2-A4E0D6206A9B}" type="pres">
      <dgm:prSet presAssocID="{3FA486C0-10C6-461F-A3C1-28B47DDA02E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7087-04AB-4EF4-864B-AF4F4F306C77}" type="pres">
      <dgm:prSet presAssocID="{3A37EEFF-A64A-475A-AD96-ABB1F25E3FF2}" presName="comp" presStyleCnt="0"/>
      <dgm:spPr/>
    </dgm:pt>
    <dgm:pt modelId="{72A30694-A542-4971-9F90-F21C006DEB71}" type="pres">
      <dgm:prSet presAssocID="{3A37EEFF-A64A-475A-AD96-ABB1F25E3FF2}" presName="box" presStyleLbl="node1" presStyleIdx="0" presStyleCnt="4" custLinFactNeighborX="-1150" custLinFactNeighborY="-27897"/>
      <dgm:spPr/>
      <dgm:t>
        <a:bodyPr/>
        <a:lstStyle/>
        <a:p>
          <a:endParaRPr lang="en-US"/>
        </a:p>
      </dgm:t>
    </dgm:pt>
    <dgm:pt modelId="{F8158784-B72D-466C-A96B-7877D9B1F3D1}" type="pres">
      <dgm:prSet presAssocID="{3A37EEFF-A64A-475A-AD96-ABB1F25E3FF2}" presName="img" presStyleLbl="fgImgPlace1" presStyleIdx="0" presStyleCnt="4" custScaleX="54217" custScaleY="102047" custLinFactNeighborX="-18018" custLinFactNeighborY="-418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FA136B0-0B84-4D4C-B76A-93B47DDEA89F}" type="pres">
      <dgm:prSet presAssocID="{3A37EEFF-A64A-475A-AD96-ABB1F25E3FF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6EE42-262E-4C6A-B61A-1391FD37FE98}" type="pres">
      <dgm:prSet presAssocID="{8D6A230B-00E2-4A7A-B2FB-7CA3A11270B6}" presName="spacer" presStyleCnt="0"/>
      <dgm:spPr/>
    </dgm:pt>
    <dgm:pt modelId="{68DD04C0-9AE3-4287-BDC8-6CE286E2F6EF}" type="pres">
      <dgm:prSet presAssocID="{21BAFF1A-94E7-43C5-9A8C-22A41104EB33}" presName="comp" presStyleCnt="0"/>
      <dgm:spPr/>
    </dgm:pt>
    <dgm:pt modelId="{D1E174A4-5E40-4DB4-B10E-65F1DED00AE1}" type="pres">
      <dgm:prSet presAssocID="{21BAFF1A-94E7-43C5-9A8C-22A41104EB33}" presName="box" presStyleLbl="node1" presStyleIdx="1" presStyleCnt="4"/>
      <dgm:spPr/>
      <dgm:t>
        <a:bodyPr/>
        <a:lstStyle/>
        <a:p>
          <a:endParaRPr lang="en-US"/>
        </a:p>
      </dgm:t>
    </dgm:pt>
    <dgm:pt modelId="{B10DCF14-5612-4656-9359-275A02287174}" type="pres">
      <dgm:prSet presAssocID="{21BAFF1A-94E7-43C5-9A8C-22A41104EB33}" presName="img" presStyleLbl="fgImgPlace1" presStyleIdx="1" presStyleCnt="4" custScaleX="54217" custScaleY="102047" custLinFactNeighborX="-18986" custLinFactNeighborY="-91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F758704-9051-4051-89B1-014768869F72}" type="pres">
      <dgm:prSet presAssocID="{21BAFF1A-94E7-43C5-9A8C-22A41104EB3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E47F1-1159-40FC-83BA-550209D41660}" type="pres">
      <dgm:prSet presAssocID="{AE872059-3309-4D3A-A080-9C4320C8278B}" presName="spacer" presStyleCnt="0"/>
      <dgm:spPr/>
    </dgm:pt>
    <dgm:pt modelId="{ADD50048-1CDE-4783-9D95-0A9ACD0ED2A2}" type="pres">
      <dgm:prSet presAssocID="{62BAFB21-05A7-47FE-9E77-167ED457EEB3}" presName="comp" presStyleCnt="0"/>
      <dgm:spPr/>
    </dgm:pt>
    <dgm:pt modelId="{B30DB26F-654E-402A-B6D2-86C74FDEA5E5}" type="pres">
      <dgm:prSet presAssocID="{62BAFB21-05A7-47FE-9E77-167ED457EEB3}" presName="box" presStyleLbl="node1" presStyleIdx="2" presStyleCnt="4" custScaleY="124326"/>
      <dgm:spPr/>
      <dgm:t>
        <a:bodyPr/>
        <a:lstStyle/>
        <a:p>
          <a:endParaRPr lang="en-US"/>
        </a:p>
      </dgm:t>
    </dgm:pt>
    <dgm:pt modelId="{3E194956-90C4-4AD1-8F4F-32C5713E6C6E}" type="pres">
      <dgm:prSet presAssocID="{62BAFB21-05A7-47FE-9E77-167ED457EEB3}" presName="img" presStyleLbl="fgImgPlace1" presStyleIdx="2" presStyleCnt="4" custScaleX="54217" custScaleY="102047" custLinFactNeighborX="-18586" custLinFactNeighborY="-77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DD8F44A-D5A9-4154-B5A1-15CB670BAC15}" type="pres">
      <dgm:prSet presAssocID="{62BAFB21-05A7-47FE-9E77-167ED457EEB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B3715-A7E9-4AA2-AB7B-C1CA2FA001A1}" type="pres">
      <dgm:prSet presAssocID="{7694E2CB-1489-4678-8B43-8C7FE963208C}" presName="spacer" presStyleCnt="0"/>
      <dgm:spPr/>
    </dgm:pt>
    <dgm:pt modelId="{471A58D1-099D-4749-8B42-CCA7370D2C6C}" type="pres">
      <dgm:prSet presAssocID="{05C60CD2-0376-4F7D-B3FB-1460F1A11E10}" presName="comp" presStyleCnt="0"/>
      <dgm:spPr/>
    </dgm:pt>
    <dgm:pt modelId="{23CCB612-C227-4CFE-9198-9063DB7EE17A}" type="pres">
      <dgm:prSet presAssocID="{05C60CD2-0376-4F7D-B3FB-1460F1A11E10}" presName="box" presStyleLbl="node1" presStyleIdx="3" presStyleCnt="4" custScaleY="178974"/>
      <dgm:spPr/>
      <dgm:t>
        <a:bodyPr/>
        <a:lstStyle/>
        <a:p>
          <a:endParaRPr lang="en-US"/>
        </a:p>
      </dgm:t>
    </dgm:pt>
    <dgm:pt modelId="{6BBE396A-6276-4C8A-AC22-1345451C4D50}" type="pres">
      <dgm:prSet presAssocID="{05C60CD2-0376-4F7D-B3FB-1460F1A11E10}" presName="img" presStyleLbl="fgImgPlace1" presStyleIdx="3" presStyleCnt="4" custScaleX="54217" custScaleY="102047" custLinFactNeighborX="-18752" custLinFactNeighborY="103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98A649F-C86F-4366-BBC3-324DFD2E0BBA}" type="pres">
      <dgm:prSet presAssocID="{05C60CD2-0376-4F7D-B3FB-1460F1A11E1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00319F-4964-49AB-B0C5-E4F6DC13A19B}" type="presOf" srcId="{D49145F2-D526-4119-813B-BB3241E0D925}" destId="{7F758704-9051-4051-89B1-014768869F72}" srcOrd="1" destOrd="1" presId="urn:microsoft.com/office/officeart/2005/8/layout/vList4"/>
    <dgm:cxn modelId="{2706CA29-2793-495C-91B2-C5CA881A9F64}" type="presOf" srcId="{008E6A25-8258-4999-A8F2-0845D8DF47D0}" destId="{23CCB612-C227-4CFE-9198-9063DB7EE17A}" srcOrd="0" destOrd="2" presId="urn:microsoft.com/office/officeart/2005/8/layout/vList4"/>
    <dgm:cxn modelId="{7DAB0D3B-88AE-4DF5-B818-3622C707B273}" type="presOf" srcId="{05C60CD2-0376-4F7D-B3FB-1460F1A11E10}" destId="{23CCB612-C227-4CFE-9198-9063DB7EE17A}" srcOrd="0" destOrd="0" presId="urn:microsoft.com/office/officeart/2005/8/layout/vList4"/>
    <dgm:cxn modelId="{BC028D00-F266-4873-BB53-5BB6AD73CF98}" srcId="{62BAFB21-05A7-47FE-9E77-167ED457EEB3}" destId="{06F51F39-41A5-4F12-9900-6B2F855F11D0}" srcOrd="1" destOrd="0" parTransId="{A3AB9697-8BF4-405D-B70A-6FA8F877B957}" sibTransId="{7F73B931-3F51-4188-9A5D-1AC51E51F530}"/>
    <dgm:cxn modelId="{21D60591-1CF6-4BB5-894C-6483B6DA8647}" type="presOf" srcId="{3A37EEFF-A64A-475A-AD96-ABB1F25E3FF2}" destId="{AFA136B0-0B84-4D4C-B76A-93B47DDEA89F}" srcOrd="1" destOrd="0" presId="urn:microsoft.com/office/officeart/2005/8/layout/vList4"/>
    <dgm:cxn modelId="{706AB713-47AA-4FF5-8FB7-EE79BFA6BDF5}" srcId="{62BAFB21-05A7-47FE-9E77-167ED457EEB3}" destId="{1299D192-63FD-46D4-A545-A197989B9F99}" srcOrd="2" destOrd="0" parTransId="{EE264C2F-BC05-404C-A465-6F0E7F161C99}" sibTransId="{D3F9E420-95DB-4955-AE2E-B5CBF6CF53B9}"/>
    <dgm:cxn modelId="{56C179F3-F5B0-47C0-A278-77D14FA6331B}" type="presOf" srcId="{F34CA140-A649-4FAE-8376-F8EAFD81583B}" destId="{B30DB26F-654E-402A-B6D2-86C74FDEA5E5}" srcOrd="0" destOrd="1" presId="urn:microsoft.com/office/officeart/2005/8/layout/vList4"/>
    <dgm:cxn modelId="{5EF89A2C-0D50-48D7-88F2-1F79E8F754D6}" type="presOf" srcId="{C145341F-0911-414C-9A2F-E1C38E2B84E8}" destId="{698A649F-C86F-4366-BBC3-324DFD2E0BBA}" srcOrd="1" destOrd="1" presId="urn:microsoft.com/office/officeart/2005/8/layout/vList4"/>
    <dgm:cxn modelId="{E7012663-7949-4166-932E-11A266D86734}" type="presOf" srcId="{4289CE82-2F19-43B5-B2A6-27AE032D41F4}" destId="{698A649F-C86F-4366-BBC3-324DFD2E0BBA}" srcOrd="1" destOrd="3" presId="urn:microsoft.com/office/officeart/2005/8/layout/vList4"/>
    <dgm:cxn modelId="{675635A4-619C-4EE1-AB69-B6FBC7D278DE}" srcId="{05C60CD2-0376-4F7D-B3FB-1460F1A11E10}" destId="{4289CE82-2F19-43B5-B2A6-27AE032D41F4}" srcOrd="2" destOrd="0" parTransId="{9CCDEE9A-254A-4508-A300-A282CB830706}" sibTransId="{DB6C639D-8AEE-4EE3-9257-53BAFDDFA5A5}"/>
    <dgm:cxn modelId="{8AF41F1B-EA42-4595-9DE9-665D87FE7D82}" type="presOf" srcId="{EFD00856-6682-4759-8217-CAE7C1EF1B80}" destId="{72A30694-A542-4971-9F90-F21C006DEB71}" srcOrd="0" destOrd="1" presId="urn:microsoft.com/office/officeart/2005/8/layout/vList4"/>
    <dgm:cxn modelId="{15B116E8-59EF-43D9-AABB-1D887ECDA0AA}" type="presOf" srcId="{8BB40FA2-74E7-4351-8320-3EBA22574331}" destId="{23CCB612-C227-4CFE-9198-9063DB7EE17A}" srcOrd="0" destOrd="4" presId="urn:microsoft.com/office/officeart/2005/8/layout/vList4"/>
    <dgm:cxn modelId="{77D9695C-077F-4B79-9D61-DF282A33A5EA}" srcId="{21BAFF1A-94E7-43C5-9A8C-22A41104EB33}" destId="{D49145F2-D526-4119-813B-BB3241E0D925}" srcOrd="0" destOrd="0" parTransId="{47F70D83-C387-4653-99F5-D1899D7E5642}" sibTransId="{6A07ED0B-7399-40FF-9EDE-7292857B507C}"/>
    <dgm:cxn modelId="{8A27DE6A-A79C-46FE-A659-C88D674EFA71}" type="presOf" srcId="{3FA486C0-10C6-461F-A3C1-28B47DDA02E5}" destId="{78172C13-EFB6-43E6-BAE2-A4E0D6206A9B}" srcOrd="0" destOrd="0" presId="urn:microsoft.com/office/officeart/2005/8/layout/vList4"/>
    <dgm:cxn modelId="{8CEC9D41-9BAD-41EA-A211-F907187A4F7A}" type="presOf" srcId="{62BAFB21-05A7-47FE-9E77-167ED457EEB3}" destId="{0DD8F44A-D5A9-4154-B5A1-15CB670BAC15}" srcOrd="1" destOrd="0" presId="urn:microsoft.com/office/officeart/2005/8/layout/vList4"/>
    <dgm:cxn modelId="{7D4DD1AB-88B7-453D-9D22-9C436131DF70}" type="presOf" srcId="{1299D192-63FD-46D4-A545-A197989B9F99}" destId="{0DD8F44A-D5A9-4154-B5A1-15CB670BAC15}" srcOrd="1" destOrd="3" presId="urn:microsoft.com/office/officeart/2005/8/layout/vList4"/>
    <dgm:cxn modelId="{5C99CE8C-3453-4B33-B7F5-4C3BC88EB6B7}" type="presOf" srcId="{C145341F-0911-414C-9A2F-E1C38E2B84E8}" destId="{23CCB612-C227-4CFE-9198-9063DB7EE17A}" srcOrd="0" destOrd="1" presId="urn:microsoft.com/office/officeart/2005/8/layout/vList4"/>
    <dgm:cxn modelId="{BAE937A2-533E-441C-8E06-D8172B19FCA3}" type="presOf" srcId="{29646A9F-BDCB-4FD0-8FAA-E5C086E64709}" destId="{7F758704-9051-4051-89B1-014768869F72}" srcOrd="1" destOrd="2" presId="urn:microsoft.com/office/officeart/2005/8/layout/vList4"/>
    <dgm:cxn modelId="{6726E619-F402-4765-951E-FA517EFF5452}" type="presOf" srcId="{21BAFF1A-94E7-43C5-9A8C-22A41104EB33}" destId="{7F758704-9051-4051-89B1-014768869F72}" srcOrd="1" destOrd="0" presId="urn:microsoft.com/office/officeart/2005/8/layout/vList4"/>
    <dgm:cxn modelId="{6DA7FEF8-073D-492E-ADEC-5C2B9E4A8A28}" type="presOf" srcId="{4289CE82-2F19-43B5-B2A6-27AE032D41F4}" destId="{23CCB612-C227-4CFE-9198-9063DB7EE17A}" srcOrd="0" destOrd="3" presId="urn:microsoft.com/office/officeart/2005/8/layout/vList4"/>
    <dgm:cxn modelId="{3DCB69AD-F9FD-4C39-BECB-99139BA4B75E}" srcId="{05C60CD2-0376-4F7D-B3FB-1460F1A11E10}" destId="{C145341F-0911-414C-9A2F-E1C38E2B84E8}" srcOrd="0" destOrd="0" parTransId="{8B0A17D2-374F-41AC-97EC-B6B103D46796}" sibTransId="{3CBA0FD8-1569-4146-8417-05363E747A17}"/>
    <dgm:cxn modelId="{C9D49121-B4B6-4751-A858-6E21473F3F1D}" type="presOf" srcId="{724FDC05-E708-48B4-A82F-4DFC01F76A0F}" destId="{23CCB612-C227-4CFE-9198-9063DB7EE17A}" srcOrd="0" destOrd="5" presId="urn:microsoft.com/office/officeart/2005/8/layout/vList4"/>
    <dgm:cxn modelId="{A2D04218-8902-4A9E-87AA-348C55FFACBE}" srcId="{3FA486C0-10C6-461F-A3C1-28B47DDA02E5}" destId="{62BAFB21-05A7-47FE-9E77-167ED457EEB3}" srcOrd="2" destOrd="0" parTransId="{2C95F941-E230-4894-8208-5EBA789A16C5}" sibTransId="{7694E2CB-1489-4678-8B43-8C7FE963208C}"/>
    <dgm:cxn modelId="{5D8EF5DC-7881-4847-B4F5-8F3D1E2F6BC6}" srcId="{3FA486C0-10C6-461F-A3C1-28B47DDA02E5}" destId="{3A37EEFF-A64A-475A-AD96-ABB1F25E3FF2}" srcOrd="0" destOrd="0" parTransId="{D30000AD-AE47-4090-AADD-4AED6C011DB6}" sibTransId="{8D6A230B-00E2-4A7A-B2FB-7CA3A11270B6}"/>
    <dgm:cxn modelId="{6BB1E894-2147-49E6-9120-342F84A8D9D6}" type="presOf" srcId="{F34CA140-A649-4FAE-8376-F8EAFD81583B}" destId="{0DD8F44A-D5A9-4154-B5A1-15CB670BAC15}" srcOrd="1" destOrd="1" presId="urn:microsoft.com/office/officeart/2005/8/layout/vList4"/>
    <dgm:cxn modelId="{DDE1414F-72C2-4A6A-9957-43C8F9D70824}" type="presOf" srcId="{1299D192-63FD-46D4-A545-A197989B9F99}" destId="{B30DB26F-654E-402A-B6D2-86C74FDEA5E5}" srcOrd="0" destOrd="3" presId="urn:microsoft.com/office/officeart/2005/8/layout/vList4"/>
    <dgm:cxn modelId="{475CE9B3-BF03-4E26-A829-199566C46138}" srcId="{21BAFF1A-94E7-43C5-9A8C-22A41104EB33}" destId="{29646A9F-BDCB-4FD0-8FAA-E5C086E64709}" srcOrd="1" destOrd="0" parTransId="{616A3848-C98B-4455-ADC7-9BF9A1BE06E6}" sibTransId="{38C26689-D356-446C-9FE5-868576CB4FF3}"/>
    <dgm:cxn modelId="{87E09C1C-10B0-464B-A26F-A1D5412EC147}" type="presOf" srcId="{05C60CD2-0376-4F7D-B3FB-1460F1A11E10}" destId="{698A649F-C86F-4366-BBC3-324DFD2E0BBA}" srcOrd="1" destOrd="0" presId="urn:microsoft.com/office/officeart/2005/8/layout/vList4"/>
    <dgm:cxn modelId="{E6F30CE3-AD95-46A3-B462-F17F59F502CF}" type="presOf" srcId="{EFD00856-6682-4759-8217-CAE7C1EF1B80}" destId="{AFA136B0-0B84-4D4C-B76A-93B47DDEA89F}" srcOrd="1" destOrd="1" presId="urn:microsoft.com/office/officeart/2005/8/layout/vList4"/>
    <dgm:cxn modelId="{822E7648-07E7-4628-ACC8-A9A9744DEC86}" srcId="{62BAFB21-05A7-47FE-9E77-167ED457EEB3}" destId="{F34CA140-A649-4FAE-8376-F8EAFD81583B}" srcOrd="0" destOrd="0" parTransId="{23FD151D-12AB-4DAD-826B-A859099DD567}" sibTransId="{33AC88B6-4BDC-497F-B176-54608E0DF515}"/>
    <dgm:cxn modelId="{9E7EF1EA-3D1D-4CDA-919A-7499D1BCB52C}" type="presOf" srcId="{21BAFF1A-94E7-43C5-9A8C-22A41104EB33}" destId="{D1E174A4-5E40-4DB4-B10E-65F1DED00AE1}" srcOrd="0" destOrd="0" presId="urn:microsoft.com/office/officeart/2005/8/layout/vList4"/>
    <dgm:cxn modelId="{D331144E-C971-44D5-A240-3B17BB597852}" srcId="{05C60CD2-0376-4F7D-B3FB-1460F1A11E10}" destId="{724FDC05-E708-48B4-A82F-4DFC01F76A0F}" srcOrd="4" destOrd="0" parTransId="{348BBD4E-5043-4E57-844F-DB53ADA7A617}" sibTransId="{79143235-060C-4C1B-8A93-8D23E5A95AFC}"/>
    <dgm:cxn modelId="{E8604E85-C1E8-43B2-95E0-B2AB38DD4989}" srcId="{3FA486C0-10C6-461F-A3C1-28B47DDA02E5}" destId="{05C60CD2-0376-4F7D-B3FB-1460F1A11E10}" srcOrd="3" destOrd="0" parTransId="{44C9DCA6-942E-4C27-B1AE-B3FF1A4989DA}" sibTransId="{E3616CE2-5FE6-4711-B8E8-034D6A8620B3}"/>
    <dgm:cxn modelId="{F499EE7F-DA16-477B-9312-3E0001C9E2FB}" type="presOf" srcId="{724FDC05-E708-48B4-A82F-4DFC01F76A0F}" destId="{698A649F-C86F-4366-BBC3-324DFD2E0BBA}" srcOrd="1" destOrd="5" presId="urn:microsoft.com/office/officeart/2005/8/layout/vList4"/>
    <dgm:cxn modelId="{DB6B72A3-3171-4890-8C3D-86B59608FBD0}" type="presOf" srcId="{29646A9F-BDCB-4FD0-8FAA-E5C086E64709}" destId="{D1E174A4-5E40-4DB4-B10E-65F1DED00AE1}" srcOrd="0" destOrd="2" presId="urn:microsoft.com/office/officeart/2005/8/layout/vList4"/>
    <dgm:cxn modelId="{FF2DA83A-4509-4BBE-919C-3C9F794265D7}" srcId="{05C60CD2-0376-4F7D-B3FB-1460F1A11E10}" destId="{008E6A25-8258-4999-A8F2-0845D8DF47D0}" srcOrd="1" destOrd="0" parTransId="{0600F17B-1D58-479F-B1FB-DA3D01F82722}" sibTransId="{F420E06F-CAD2-412E-9F91-CE85D761D673}"/>
    <dgm:cxn modelId="{CF36C8A3-03A5-4867-94DF-D12E7EAE8F6A}" srcId="{3A37EEFF-A64A-475A-AD96-ABB1F25E3FF2}" destId="{EFD00856-6682-4759-8217-CAE7C1EF1B80}" srcOrd="0" destOrd="0" parTransId="{C9CDAF0D-DFF4-4311-B751-D238540A2A28}" sibTransId="{41EB5F36-3A91-4977-BE93-2837D89B716C}"/>
    <dgm:cxn modelId="{98707592-5EE4-46AA-AC15-B35868D3115E}" type="presOf" srcId="{008E6A25-8258-4999-A8F2-0845D8DF47D0}" destId="{698A649F-C86F-4366-BBC3-324DFD2E0BBA}" srcOrd="1" destOrd="2" presId="urn:microsoft.com/office/officeart/2005/8/layout/vList4"/>
    <dgm:cxn modelId="{C041C733-957C-4BC5-BA50-6EBCE4091390}" type="presOf" srcId="{06F51F39-41A5-4F12-9900-6B2F855F11D0}" destId="{B30DB26F-654E-402A-B6D2-86C74FDEA5E5}" srcOrd="0" destOrd="2" presId="urn:microsoft.com/office/officeart/2005/8/layout/vList4"/>
    <dgm:cxn modelId="{7DA213A8-B95D-4E94-8A76-77EAE5B4B298}" type="presOf" srcId="{3A37EEFF-A64A-475A-AD96-ABB1F25E3FF2}" destId="{72A30694-A542-4971-9F90-F21C006DEB71}" srcOrd="0" destOrd="0" presId="urn:microsoft.com/office/officeart/2005/8/layout/vList4"/>
    <dgm:cxn modelId="{7C9100AB-867D-4637-A1BB-675B9B3F5E3B}" type="presOf" srcId="{06F51F39-41A5-4F12-9900-6B2F855F11D0}" destId="{0DD8F44A-D5A9-4154-B5A1-15CB670BAC15}" srcOrd="1" destOrd="2" presId="urn:microsoft.com/office/officeart/2005/8/layout/vList4"/>
    <dgm:cxn modelId="{EE762B66-B7AD-41DC-800A-62E8EDDF26EE}" srcId="{05C60CD2-0376-4F7D-B3FB-1460F1A11E10}" destId="{8BB40FA2-74E7-4351-8320-3EBA22574331}" srcOrd="3" destOrd="0" parTransId="{E725E7A9-BAF1-44F6-9A06-0EAF5B8F73E7}" sibTransId="{661AEC4B-4F3A-4308-9104-8E85DA706566}"/>
    <dgm:cxn modelId="{5BE69456-D2E1-417E-9DD7-288AC6DA1811}" type="presOf" srcId="{62BAFB21-05A7-47FE-9E77-167ED457EEB3}" destId="{B30DB26F-654E-402A-B6D2-86C74FDEA5E5}" srcOrd="0" destOrd="0" presId="urn:microsoft.com/office/officeart/2005/8/layout/vList4"/>
    <dgm:cxn modelId="{DFB98BC4-85A5-4D74-9CDE-292B4E66F796}" type="presOf" srcId="{8BB40FA2-74E7-4351-8320-3EBA22574331}" destId="{698A649F-C86F-4366-BBC3-324DFD2E0BBA}" srcOrd="1" destOrd="4" presId="urn:microsoft.com/office/officeart/2005/8/layout/vList4"/>
    <dgm:cxn modelId="{35B09DDF-8AA4-4367-8D67-D0267D7D07E3}" type="presOf" srcId="{D49145F2-D526-4119-813B-BB3241E0D925}" destId="{D1E174A4-5E40-4DB4-B10E-65F1DED00AE1}" srcOrd="0" destOrd="1" presId="urn:microsoft.com/office/officeart/2005/8/layout/vList4"/>
    <dgm:cxn modelId="{723E5EE9-E9E9-4E96-B32B-F49C1311F917}" srcId="{3FA486C0-10C6-461F-A3C1-28B47DDA02E5}" destId="{21BAFF1A-94E7-43C5-9A8C-22A41104EB33}" srcOrd="1" destOrd="0" parTransId="{D189A15E-991A-4094-A138-B4501DE963C1}" sibTransId="{AE872059-3309-4D3A-A080-9C4320C8278B}"/>
    <dgm:cxn modelId="{59D9F78D-B62D-4DC6-8DBA-DA1697047AFE}" type="presParOf" srcId="{78172C13-EFB6-43E6-BAE2-A4E0D6206A9B}" destId="{04957087-04AB-4EF4-864B-AF4F4F306C77}" srcOrd="0" destOrd="0" presId="urn:microsoft.com/office/officeart/2005/8/layout/vList4"/>
    <dgm:cxn modelId="{81D593F6-90B2-4445-8347-C918E6ACFBEA}" type="presParOf" srcId="{04957087-04AB-4EF4-864B-AF4F4F306C77}" destId="{72A30694-A542-4971-9F90-F21C006DEB71}" srcOrd="0" destOrd="0" presId="urn:microsoft.com/office/officeart/2005/8/layout/vList4"/>
    <dgm:cxn modelId="{2679EEB3-E79B-4A90-A74F-8E5123298B50}" type="presParOf" srcId="{04957087-04AB-4EF4-864B-AF4F4F306C77}" destId="{F8158784-B72D-466C-A96B-7877D9B1F3D1}" srcOrd="1" destOrd="0" presId="urn:microsoft.com/office/officeart/2005/8/layout/vList4"/>
    <dgm:cxn modelId="{560F705C-8421-4F9B-A49D-A8B34BF2D0FA}" type="presParOf" srcId="{04957087-04AB-4EF4-864B-AF4F4F306C77}" destId="{AFA136B0-0B84-4D4C-B76A-93B47DDEA89F}" srcOrd="2" destOrd="0" presId="urn:microsoft.com/office/officeart/2005/8/layout/vList4"/>
    <dgm:cxn modelId="{3CE92C6C-0B23-443F-AC16-B59132F37856}" type="presParOf" srcId="{78172C13-EFB6-43E6-BAE2-A4E0D6206A9B}" destId="{10B6EE42-262E-4C6A-B61A-1391FD37FE98}" srcOrd="1" destOrd="0" presId="urn:microsoft.com/office/officeart/2005/8/layout/vList4"/>
    <dgm:cxn modelId="{7BA45643-D7DA-4117-9C35-2923A7BE27E9}" type="presParOf" srcId="{78172C13-EFB6-43E6-BAE2-A4E0D6206A9B}" destId="{68DD04C0-9AE3-4287-BDC8-6CE286E2F6EF}" srcOrd="2" destOrd="0" presId="urn:microsoft.com/office/officeart/2005/8/layout/vList4"/>
    <dgm:cxn modelId="{DF1CDA10-35E8-4B86-9711-3A3883706B5C}" type="presParOf" srcId="{68DD04C0-9AE3-4287-BDC8-6CE286E2F6EF}" destId="{D1E174A4-5E40-4DB4-B10E-65F1DED00AE1}" srcOrd="0" destOrd="0" presId="urn:microsoft.com/office/officeart/2005/8/layout/vList4"/>
    <dgm:cxn modelId="{0EAC16AF-927B-4B8B-8037-447793950875}" type="presParOf" srcId="{68DD04C0-9AE3-4287-BDC8-6CE286E2F6EF}" destId="{B10DCF14-5612-4656-9359-275A02287174}" srcOrd="1" destOrd="0" presId="urn:microsoft.com/office/officeart/2005/8/layout/vList4"/>
    <dgm:cxn modelId="{05613B84-C04F-4997-B95E-329E743BC369}" type="presParOf" srcId="{68DD04C0-9AE3-4287-BDC8-6CE286E2F6EF}" destId="{7F758704-9051-4051-89B1-014768869F72}" srcOrd="2" destOrd="0" presId="urn:microsoft.com/office/officeart/2005/8/layout/vList4"/>
    <dgm:cxn modelId="{F752B808-25F1-41DB-A240-B8144D7DFE7A}" type="presParOf" srcId="{78172C13-EFB6-43E6-BAE2-A4E0D6206A9B}" destId="{48CE47F1-1159-40FC-83BA-550209D41660}" srcOrd="3" destOrd="0" presId="urn:microsoft.com/office/officeart/2005/8/layout/vList4"/>
    <dgm:cxn modelId="{DDE6408B-9B67-413C-8F7C-66C7D5C0FBB7}" type="presParOf" srcId="{78172C13-EFB6-43E6-BAE2-A4E0D6206A9B}" destId="{ADD50048-1CDE-4783-9D95-0A9ACD0ED2A2}" srcOrd="4" destOrd="0" presId="urn:microsoft.com/office/officeart/2005/8/layout/vList4"/>
    <dgm:cxn modelId="{D1867732-F7E5-4571-8789-DFED88878903}" type="presParOf" srcId="{ADD50048-1CDE-4783-9D95-0A9ACD0ED2A2}" destId="{B30DB26F-654E-402A-B6D2-86C74FDEA5E5}" srcOrd="0" destOrd="0" presId="urn:microsoft.com/office/officeart/2005/8/layout/vList4"/>
    <dgm:cxn modelId="{5595BE02-4F26-4266-9CE6-F59195B1D5C4}" type="presParOf" srcId="{ADD50048-1CDE-4783-9D95-0A9ACD0ED2A2}" destId="{3E194956-90C4-4AD1-8F4F-32C5713E6C6E}" srcOrd="1" destOrd="0" presId="urn:microsoft.com/office/officeart/2005/8/layout/vList4"/>
    <dgm:cxn modelId="{180B451D-A54F-4684-B8A4-BC1E61B40135}" type="presParOf" srcId="{ADD50048-1CDE-4783-9D95-0A9ACD0ED2A2}" destId="{0DD8F44A-D5A9-4154-B5A1-15CB670BAC15}" srcOrd="2" destOrd="0" presId="urn:microsoft.com/office/officeart/2005/8/layout/vList4"/>
    <dgm:cxn modelId="{F0DDAC8F-861D-48BD-8374-E19593F8BBCE}" type="presParOf" srcId="{78172C13-EFB6-43E6-BAE2-A4E0D6206A9B}" destId="{F56B3715-A7E9-4AA2-AB7B-C1CA2FA001A1}" srcOrd="5" destOrd="0" presId="urn:microsoft.com/office/officeart/2005/8/layout/vList4"/>
    <dgm:cxn modelId="{72EA79E1-B79A-4B2F-8DDD-77250A69E1F4}" type="presParOf" srcId="{78172C13-EFB6-43E6-BAE2-A4E0D6206A9B}" destId="{471A58D1-099D-4749-8B42-CCA7370D2C6C}" srcOrd="6" destOrd="0" presId="urn:microsoft.com/office/officeart/2005/8/layout/vList4"/>
    <dgm:cxn modelId="{121B43FC-A5E0-4AFA-9D27-093F6531121A}" type="presParOf" srcId="{471A58D1-099D-4749-8B42-CCA7370D2C6C}" destId="{23CCB612-C227-4CFE-9198-9063DB7EE17A}" srcOrd="0" destOrd="0" presId="urn:microsoft.com/office/officeart/2005/8/layout/vList4"/>
    <dgm:cxn modelId="{F44FD589-7CA8-49CD-960E-49B30EA81C30}" type="presParOf" srcId="{471A58D1-099D-4749-8B42-CCA7370D2C6C}" destId="{6BBE396A-6276-4C8A-AC22-1345451C4D50}" srcOrd="1" destOrd="0" presId="urn:microsoft.com/office/officeart/2005/8/layout/vList4"/>
    <dgm:cxn modelId="{D6B1BBE0-EBA1-4293-B787-8FB8402C2502}" type="presParOf" srcId="{471A58D1-099D-4749-8B42-CCA7370D2C6C}" destId="{698A649F-C86F-4366-BBC3-324DFD2E0BB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30694-A542-4971-9F90-F21C006DEB71}">
      <dsp:nvSpPr>
        <dsp:cNvPr id="0" name=""/>
        <dsp:cNvSpPr/>
      </dsp:nvSpPr>
      <dsp:spPr>
        <a:xfrm>
          <a:off x="0" y="0"/>
          <a:ext cx="10962589" cy="991790"/>
        </a:xfrm>
        <a:prstGeom prst="roundRect">
          <a:avLst>
            <a:gd name="adj" fmla="val 10000"/>
          </a:avLst>
        </a:prstGeom>
        <a:solidFill>
          <a:schemeClr val="bg1">
            <a:alpha val="70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Problem statement</a:t>
          </a:r>
          <a:endParaRPr lang="en-US" sz="1800" kern="1200" dirty="0">
            <a:solidFill>
              <a:srgbClr val="C0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The quality of the red wine assortment needs to be further improved, but there is no clear definition of what a good wine is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91696" y="0"/>
        <a:ext cx="8670892" cy="991790"/>
      </dsp:txXfrm>
    </dsp:sp>
    <dsp:sp modelId="{F8158784-B72D-466C-A96B-7877D9B1F3D1}">
      <dsp:nvSpPr>
        <dsp:cNvPr id="0" name=""/>
        <dsp:cNvSpPr/>
      </dsp:nvSpPr>
      <dsp:spPr>
        <a:xfrm>
          <a:off x="206031" y="57868"/>
          <a:ext cx="1188717" cy="8096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174A4-5E40-4DB4-B10E-65F1DED00AE1}">
      <dsp:nvSpPr>
        <dsp:cNvPr id="0" name=""/>
        <dsp:cNvSpPr/>
      </dsp:nvSpPr>
      <dsp:spPr>
        <a:xfrm>
          <a:off x="0" y="1090969"/>
          <a:ext cx="10962589" cy="991790"/>
        </a:xfrm>
        <a:prstGeom prst="roundRect">
          <a:avLst>
            <a:gd name="adj" fmla="val 10000"/>
          </a:avLst>
        </a:prstGeom>
        <a:solidFill>
          <a:schemeClr val="bg1">
            <a:alpha val="70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Objectives</a:t>
          </a:r>
          <a:endParaRPr lang="en-US" sz="1800" kern="1200" dirty="0">
            <a:solidFill>
              <a:srgbClr val="C0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Understand and define what </a:t>
          </a:r>
          <a:r>
            <a:rPr lang="en-US" sz="1500" kern="1200" dirty="0" smtClean="0">
              <a:solidFill>
                <a:schemeClr val="tx1"/>
              </a:solidFill>
            </a:rPr>
            <a:t>constitutes </a:t>
          </a:r>
          <a:r>
            <a:rPr lang="en-US" sz="1500" kern="1200" dirty="0" smtClean="0">
              <a:solidFill>
                <a:schemeClr val="tx1"/>
              </a:solidFill>
            </a:rPr>
            <a:t>a good red wine (using wine rating as benchmark)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Provide recommendations for the assortment selection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91696" y="1090969"/>
        <a:ext cx="8670892" cy="991790"/>
      </dsp:txXfrm>
    </dsp:sp>
    <dsp:sp modelId="{B10DCF14-5612-4656-9359-275A02287174}">
      <dsp:nvSpPr>
        <dsp:cNvPr id="0" name=""/>
        <dsp:cNvSpPr/>
      </dsp:nvSpPr>
      <dsp:spPr>
        <a:xfrm>
          <a:off x="184807" y="1174736"/>
          <a:ext cx="1188717" cy="8096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DB26F-654E-402A-B6D2-86C74FDEA5E5}">
      <dsp:nvSpPr>
        <dsp:cNvPr id="0" name=""/>
        <dsp:cNvSpPr/>
      </dsp:nvSpPr>
      <dsp:spPr>
        <a:xfrm>
          <a:off x="0" y="2181938"/>
          <a:ext cx="10962589" cy="1233053"/>
        </a:xfrm>
        <a:prstGeom prst="roundRect">
          <a:avLst>
            <a:gd name="adj" fmla="val 10000"/>
          </a:avLst>
        </a:prstGeom>
        <a:solidFill>
          <a:schemeClr val="bg1">
            <a:alpha val="70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Data</a:t>
          </a:r>
          <a:endParaRPr lang="en-US" sz="1800" kern="1200" dirty="0">
            <a:solidFill>
              <a:srgbClr val="C0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1599 red wines samples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11 red wine features (characteristics)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Quality ratings on a scale from 3 to 8 (full scale is between 0 and 10 but there is no data for the other scores)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91696" y="2181938"/>
        <a:ext cx="8670892" cy="1233053"/>
      </dsp:txXfrm>
    </dsp:sp>
    <dsp:sp modelId="{3E194956-90C4-4AD1-8F4F-32C5713E6C6E}">
      <dsp:nvSpPr>
        <dsp:cNvPr id="0" name=""/>
        <dsp:cNvSpPr/>
      </dsp:nvSpPr>
      <dsp:spPr>
        <a:xfrm>
          <a:off x="193577" y="2387471"/>
          <a:ext cx="1188717" cy="8096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CB612-C227-4CFE-9198-9063DB7EE17A}">
      <dsp:nvSpPr>
        <dsp:cNvPr id="0" name=""/>
        <dsp:cNvSpPr/>
      </dsp:nvSpPr>
      <dsp:spPr>
        <a:xfrm>
          <a:off x="0" y="3514171"/>
          <a:ext cx="10962589" cy="1775047"/>
        </a:xfrm>
        <a:prstGeom prst="roundRect">
          <a:avLst>
            <a:gd name="adj" fmla="val 10000"/>
          </a:avLst>
        </a:prstGeom>
        <a:solidFill>
          <a:schemeClr val="bg1">
            <a:alpha val="7000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Approach</a:t>
          </a:r>
          <a:endParaRPr lang="en-US" sz="1800" kern="1200" dirty="0">
            <a:solidFill>
              <a:srgbClr val="C0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Perform exploratory data analysis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Explore and test different ML models that also provide model explanatory (i.e. feature importance)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Use the best performing model to understand the main contributing features and use it as a classifier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Explore additional ML/visualization techniques to get additional insights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Build an API for model consumption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291696" y="3514171"/>
        <a:ext cx="8670892" cy="1775047"/>
      </dsp:txXfrm>
    </dsp:sp>
    <dsp:sp modelId="{6BBE396A-6276-4C8A-AC22-1345451C4D50}">
      <dsp:nvSpPr>
        <dsp:cNvPr id="0" name=""/>
        <dsp:cNvSpPr/>
      </dsp:nvSpPr>
      <dsp:spPr>
        <a:xfrm>
          <a:off x="189938" y="4005038"/>
          <a:ext cx="1188717" cy="8096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A6A2-A9AE-4DBE-825A-BE543A5D3C32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3D97-7997-4470-B2D2-AC074C75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6119"/>
            <a:ext cx="10515600" cy="120323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What makes a good red wine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65236" y="3214197"/>
            <a:ext cx="7661527" cy="570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Analytical approach to understanding the drivers behind high wine reviews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424813" y="6036997"/>
            <a:ext cx="1767186" cy="332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Presenter: Hristo Hristov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68" y="6467183"/>
            <a:ext cx="941283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23-01-2024 </a:t>
            </a:r>
            <a:endParaRPr lang="en-US" sz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4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06" y="161230"/>
            <a:ext cx="10515600" cy="44098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Background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8524375"/>
              </p:ext>
            </p:extLst>
          </p:nvPr>
        </p:nvGraphicFramePr>
        <p:xfrm>
          <a:off x="792806" y="666750"/>
          <a:ext cx="10962589" cy="528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37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66688" y="4535262"/>
            <a:ext cx="11858624" cy="17104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06" y="161230"/>
            <a:ext cx="10515600" cy="44098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Exploratory data analysis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0" y="910864"/>
            <a:ext cx="2935605" cy="220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62" y="1112750"/>
            <a:ext cx="3749040" cy="281178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66688" y="691443"/>
            <a:ext cx="5624512" cy="37431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80100" y="654788"/>
            <a:ext cx="6145212" cy="37431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22968" y="702867"/>
            <a:ext cx="2665253" cy="3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ln w="0"/>
                <a:solidFill>
                  <a:srgbClr val="C00000"/>
                </a:solidFill>
              </a:rPr>
              <a:t>Target variable distribution</a:t>
            </a:r>
            <a:endParaRPr lang="en-US" sz="1700" dirty="0">
              <a:ln w="0"/>
              <a:solidFill>
                <a:srgbClr val="C000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6247" y="1219977"/>
            <a:ext cx="2409348" cy="985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ln w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284" y="3039047"/>
            <a:ext cx="554212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 w="0"/>
              </a:rPr>
              <a:t>3 distinct </a:t>
            </a:r>
            <a:r>
              <a:rPr lang="en-US" sz="1300" dirty="0" smtClean="0">
                <a:ln w="0"/>
              </a:rPr>
              <a:t>quality </a:t>
            </a:r>
            <a:r>
              <a:rPr lang="en-US" sz="1300" dirty="0">
                <a:ln w="0"/>
              </a:rPr>
              <a:t>groups – </a:t>
            </a:r>
            <a:r>
              <a:rPr lang="en-US" sz="1300" dirty="0" smtClean="0">
                <a:ln w="0"/>
              </a:rPr>
              <a:t>low (3, 4), </a:t>
            </a:r>
            <a:r>
              <a:rPr lang="en-US" sz="1300" dirty="0">
                <a:ln w="0"/>
              </a:rPr>
              <a:t>regular </a:t>
            </a:r>
            <a:r>
              <a:rPr lang="en-US" sz="1300" dirty="0" smtClean="0">
                <a:ln w="0"/>
              </a:rPr>
              <a:t>(5, 6) and high (7, 8)</a:t>
            </a:r>
            <a:endParaRPr lang="en-US" sz="1300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Sample </a:t>
            </a:r>
            <a:r>
              <a:rPr lang="en-US" sz="1300" dirty="0">
                <a:ln w="0"/>
              </a:rPr>
              <a:t>for </a:t>
            </a:r>
            <a:r>
              <a:rPr lang="en-US" sz="1300" dirty="0" smtClean="0">
                <a:ln w="0"/>
              </a:rPr>
              <a:t>‘low’ </a:t>
            </a:r>
            <a:r>
              <a:rPr lang="en-US" sz="1300" dirty="0">
                <a:ln w="0"/>
              </a:rPr>
              <a:t>quality is small and as this group is not the </a:t>
            </a:r>
            <a:r>
              <a:rPr lang="en-US" sz="1300" dirty="0" smtClean="0">
                <a:ln w="0"/>
              </a:rPr>
              <a:t>focus, it </a:t>
            </a:r>
            <a:r>
              <a:rPr lang="en-US" sz="1300" dirty="0">
                <a:ln w="0"/>
              </a:rPr>
              <a:t>would be grouped with </a:t>
            </a:r>
            <a:r>
              <a:rPr lang="en-US" sz="1300" dirty="0" smtClean="0">
                <a:ln w="0"/>
              </a:rPr>
              <a:t>‘regular’</a:t>
            </a:r>
            <a:endParaRPr lang="en-US" sz="1300" dirty="0" smtClean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The dataset is unbalanced</a:t>
            </a:r>
            <a:endParaRPr lang="en-US" sz="1300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 w="0"/>
              </a:rPr>
              <a:t>The exploratory was done for the original and bucketeized quality groups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347" y="1108948"/>
            <a:ext cx="2504642" cy="1915032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620079" y="733752"/>
            <a:ext cx="2665253" cy="3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ln w="0"/>
                <a:solidFill>
                  <a:srgbClr val="C00000"/>
                </a:solidFill>
              </a:rPr>
              <a:t>Correlation matrix</a:t>
            </a:r>
            <a:endParaRPr lang="en-US" sz="1700" dirty="0">
              <a:ln w="0"/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8573" y="1246552"/>
            <a:ext cx="253888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All features are numeric</a:t>
            </a:r>
          </a:p>
          <a:p>
            <a:endParaRPr lang="en-US" sz="1300" dirty="0" smtClean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No strong correlation between features</a:t>
            </a:r>
          </a:p>
          <a:p>
            <a:endParaRPr lang="en-US" sz="1300" dirty="0" smtClean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Alcohol, Volatile acidity, Citric acid and Sulphates suggest relation to the target variable</a:t>
            </a:r>
          </a:p>
          <a:p>
            <a:endParaRPr lang="en-US" sz="1300" dirty="0" smtClean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Correlation doesn’t take into account interaction between variables -&gt; machine learning modeling would be applied</a:t>
            </a:r>
            <a:endParaRPr lang="en-US" sz="1300" dirty="0">
              <a:ln w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0740" y="4815456"/>
            <a:ext cx="4058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</a:rPr>
              <a:t>Distribution of feature variables is not always normal -&gt; IQR for flagging outliers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</a:rPr>
              <a:t>Taking out the outliers from all variables leads to app. 30% reduction in the training data -&gt; will focus on potentially important features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n w="0"/>
              </a:rPr>
              <a:t>There will be 3 data sets used: original, w/o outliers and scaled</a:t>
            </a:r>
            <a:endParaRPr lang="en-US" sz="1100" dirty="0">
              <a:ln w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1276" y="4535262"/>
            <a:ext cx="3128883" cy="3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 smtClean="0">
                <a:ln w="0"/>
                <a:solidFill>
                  <a:srgbClr val="C00000"/>
                </a:solidFill>
              </a:rPr>
              <a:t>Outliers and feature distributions</a:t>
            </a:r>
            <a:endParaRPr lang="en-US" sz="1700" dirty="0">
              <a:ln w="0"/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850" y="4655800"/>
            <a:ext cx="1904608" cy="1470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5876" y="4661466"/>
            <a:ext cx="1901952" cy="14644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7985" y="4661466"/>
            <a:ext cx="1717719" cy="13851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5306" y="4654969"/>
            <a:ext cx="2304329" cy="15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06" y="161230"/>
            <a:ext cx="10515600" cy="44098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ML Model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440" y="744161"/>
            <a:ext cx="5624512" cy="20586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8831" y="994670"/>
            <a:ext cx="55421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5 types of explainable ML models were tested – Logistic regression, Decision Tree, Random Forest, GBM and GBM 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Grid search with 5-fold cross validation was done over the 3 data sets (80/20 split).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Overall more than 850 models were trained and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Random Forest was selected as the model with best performance. The focus is on the ‘high quality’ class (the minority class):</a:t>
            </a:r>
          </a:p>
          <a:p>
            <a:r>
              <a:rPr lang="en-US" sz="1300" dirty="0" smtClean="0">
                <a:ln w="0"/>
              </a:rPr>
              <a:t>       </a:t>
            </a:r>
            <a:r>
              <a:rPr lang="en-US" sz="1300" b="1" dirty="0" smtClean="0">
                <a:ln w="0"/>
              </a:rPr>
              <a:t>Precision: 0.80, Recall: 0.54, F1: 0.65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66764" y="742055"/>
            <a:ext cx="2665253" cy="3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ln w="0"/>
                <a:solidFill>
                  <a:srgbClr val="C00000"/>
                </a:solidFill>
              </a:rPr>
              <a:t>Training details</a:t>
            </a:r>
            <a:endParaRPr lang="en-US" sz="1700" dirty="0">
              <a:ln w="0"/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6441" y="4895023"/>
            <a:ext cx="11547560" cy="1312572"/>
            <a:chOff x="136441" y="4683034"/>
            <a:chExt cx="11547560" cy="1524561"/>
          </a:xfrm>
        </p:grpSpPr>
        <p:sp>
          <p:nvSpPr>
            <p:cNvPr id="13" name="Rounded Rectangle 12"/>
            <p:cNvSpPr/>
            <p:nvPr/>
          </p:nvSpPr>
          <p:spPr>
            <a:xfrm>
              <a:off x="136441" y="4683034"/>
              <a:ext cx="11547560" cy="152456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07798" y="4689436"/>
              <a:ext cx="1287233" cy="3168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700" dirty="0" smtClean="0">
                  <a:ln w="0"/>
                  <a:solidFill>
                    <a:srgbClr val="C00000"/>
                  </a:solidFill>
                </a:rPr>
                <a:t>Conclusion</a:t>
              </a:r>
              <a:endParaRPr lang="en-US" sz="17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831" y="4998865"/>
              <a:ext cx="11144250" cy="103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smtClean="0">
                  <a:ln w="0"/>
                </a:rPr>
                <a:t>Alcohol, Sulphates, Volatile acidity and Citric acid are the most important components that determine a red wine </a:t>
              </a:r>
              <a:r>
                <a:rPr lang="en-US" sz="1300" dirty="0" smtClean="0">
                  <a:ln w="0"/>
                </a:rPr>
                <a:t>rating</a:t>
              </a:r>
              <a:endParaRPr lang="en-US" sz="1300" dirty="0" smtClean="0">
                <a:ln w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smtClean="0">
                  <a:ln w="0"/>
                </a:rPr>
                <a:t>Their total contribution is app. 60</a:t>
              </a:r>
              <a:r>
                <a:rPr lang="en-US" sz="1300" dirty="0" smtClean="0">
                  <a:ln w="0"/>
                </a:rPr>
                <a:t>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smtClean="0">
                  <a:ln w="0"/>
                </a:rPr>
                <a:t>The other features also have predictive power and adding value to the overall performance of the model  </a:t>
              </a:r>
              <a:endParaRPr lang="en-US" sz="1300" dirty="0" smtClean="0">
                <a:ln w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smtClean="0">
                  <a:ln w="0"/>
                </a:rPr>
                <a:t>From data exploratory the relations are – </a:t>
              </a:r>
              <a:r>
                <a:rPr lang="en-US" sz="1300" b="1" dirty="0" smtClean="0">
                  <a:ln w="0"/>
                </a:rPr>
                <a:t>higher</a:t>
              </a:r>
              <a:r>
                <a:rPr lang="en-US" sz="1300" dirty="0" smtClean="0">
                  <a:ln w="0"/>
                </a:rPr>
                <a:t> </a:t>
              </a:r>
              <a:r>
                <a:rPr lang="en-US" sz="1300" dirty="0" smtClean="0">
                  <a:ln w="0"/>
                </a:rPr>
                <a:t>Alcohol, </a:t>
              </a:r>
              <a:r>
                <a:rPr lang="en-US" sz="1300" dirty="0" smtClean="0">
                  <a:ln w="0"/>
                </a:rPr>
                <a:t>Sulphates, Citric </a:t>
              </a:r>
              <a:r>
                <a:rPr lang="en-US" sz="1300" dirty="0" smtClean="0">
                  <a:ln w="0"/>
                </a:rPr>
                <a:t>Acid and </a:t>
              </a:r>
              <a:r>
                <a:rPr lang="en-US" sz="1300" b="1" dirty="0" smtClean="0">
                  <a:ln w="0"/>
                </a:rPr>
                <a:t>lower</a:t>
              </a:r>
              <a:r>
                <a:rPr lang="en-US" sz="1300" dirty="0" smtClean="0">
                  <a:ln w="0"/>
                </a:rPr>
                <a:t> </a:t>
              </a:r>
              <a:r>
                <a:rPr lang="en-US" sz="1300" dirty="0" smtClean="0">
                  <a:ln w="0"/>
                </a:rPr>
                <a:t>Volatile acidity, </a:t>
              </a:r>
              <a:r>
                <a:rPr lang="en-US" sz="1300" dirty="0" smtClean="0">
                  <a:ln w="0"/>
                </a:rPr>
                <a:t>can be associated </a:t>
              </a:r>
              <a:r>
                <a:rPr lang="en-US" sz="1300" dirty="0" smtClean="0">
                  <a:ln w="0"/>
                </a:rPr>
                <a:t>with </a:t>
              </a:r>
              <a:r>
                <a:rPr lang="en-US" sz="1300" dirty="0" smtClean="0">
                  <a:ln w="0"/>
                </a:rPr>
                <a:t>better scores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36440" y="2923489"/>
            <a:ext cx="5624512" cy="1889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74872" y="2944571"/>
            <a:ext cx="2665253" cy="31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 smtClean="0">
                <a:ln w="0"/>
                <a:solidFill>
                  <a:srgbClr val="C00000"/>
                </a:solidFill>
              </a:rPr>
              <a:t>Consideration</a:t>
            </a:r>
            <a:endParaRPr lang="en-US" sz="1700" dirty="0">
              <a:ln w="0"/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163" y="3294655"/>
            <a:ext cx="5432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 w="0"/>
              </a:rPr>
              <a:t>Macro Precision was used as a scoring function. The reasoning is that </a:t>
            </a:r>
            <a:r>
              <a:rPr lang="en-US" sz="1300" dirty="0" smtClean="0">
                <a:ln w="0"/>
              </a:rPr>
              <a:t>the cost of introducing a low quality wine in the assortment </a:t>
            </a:r>
            <a:r>
              <a:rPr lang="en-US" sz="1300" dirty="0" smtClean="0">
                <a:ln w="0"/>
              </a:rPr>
              <a:t>would be </a:t>
            </a:r>
            <a:r>
              <a:rPr lang="en-US" sz="1300" dirty="0" smtClean="0">
                <a:ln w="0"/>
              </a:rPr>
              <a:t>high. Good precision </a:t>
            </a:r>
            <a:r>
              <a:rPr lang="en-US" sz="1300" dirty="0" smtClean="0">
                <a:ln w="0"/>
              </a:rPr>
              <a:t>means </a:t>
            </a:r>
            <a:r>
              <a:rPr lang="en-US" sz="1300" dirty="0" smtClean="0">
                <a:ln w="0"/>
              </a:rPr>
              <a:t>that </a:t>
            </a:r>
            <a:r>
              <a:rPr lang="en-US" sz="1300" dirty="0" smtClean="0">
                <a:ln w="0"/>
              </a:rPr>
              <a:t>it’s </a:t>
            </a:r>
            <a:r>
              <a:rPr lang="en-US" sz="1300" dirty="0" smtClean="0">
                <a:ln w="0"/>
              </a:rPr>
              <a:t>not likely that a wine marked as </a:t>
            </a:r>
            <a:r>
              <a:rPr lang="en-US" sz="1300" dirty="0" smtClean="0">
                <a:ln w="0"/>
              </a:rPr>
              <a:t>‘high’ quality would turn out to be ‘regular/low’ quality. This would make even more sense if the goal is to add new wines in the assortment as the shelf space is limited and ideally it </a:t>
            </a:r>
            <a:r>
              <a:rPr lang="en-US" sz="1300" dirty="0" smtClean="0">
                <a:ln w="0"/>
              </a:rPr>
              <a:t>should be filled only with high quality wines</a:t>
            </a:r>
            <a:endParaRPr lang="en-US" sz="1300" dirty="0">
              <a:ln w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877" y="742054"/>
            <a:ext cx="5758124" cy="4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806" y="161230"/>
            <a:ext cx="10515600" cy="440981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Recommendations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4216" y="1496581"/>
            <a:ext cx="11875421" cy="25578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4216" y="4094220"/>
            <a:ext cx="11875421" cy="21513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2755" y="730817"/>
            <a:ext cx="10818341" cy="659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dirty="0">
                <a:ln w="0"/>
              </a:rPr>
              <a:t>Based on the comprehensive analysis there two potential </a:t>
            </a:r>
            <a:r>
              <a:rPr lang="en-US" sz="1300" dirty="0" smtClean="0">
                <a:ln w="0"/>
              </a:rPr>
              <a:t>actions: </a:t>
            </a:r>
            <a:endParaRPr lang="en-US" sz="1300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Option </a:t>
            </a:r>
            <a:r>
              <a:rPr lang="en-US" sz="1300" dirty="0">
                <a:ln w="0"/>
              </a:rPr>
              <a:t>1 is the recommended way </a:t>
            </a:r>
            <a:r>
              <a:rPr lang="en-US" sz="1300" dirty="0" smtClean="0">
                <a:ln w="0"/>
              </a:rPr>
              <a:t>forward as it provides </a:t>
            </a:r>
            <a:r>
              <a:rPr lang="en-US" sz="1300" dirty="0" smtClean="0">
                <a:ln w="0"/>
              </a:rPr>
              <a:t>very </a:t>
            </a:r>
            <a:r>
              <a:rPr lang="en-US" sz="1300" dirty="0" smtClean="0">
                <a:ln w="0"/>
              </a:rPr>
              <a:t>precise method to identify high quality red wines</a:t>
            </a:r>
            <a:endParaRPr lang="en-US" sz="1300" dirty="0">
              <a:ln w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 w="0"/>
              </a:rPr>
              <a:t>Option 2 can be used in case there are challenges with implementing Option 1 (e.g. difficulties with data </a:t>
            </a:r>
            <a:r>
              <a:rPr lang="en-US" sz="1300" dirty="0" smtClean="0">
                <a:ln w="0"/>
              </a:rPr>
              <a:t>collection, challenges with deployment…)</a:t>
            </a:r>
            <a:endParaRPr lang="en-US" sz="1300" dirty="0">
              <a:ln w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5318" y="2257698"/>
            <a:ext cx="5099374" cy="166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dirty="0">
                <a:ln w="0"/>
              </a:rPr>
              <a:t>The trained Random Forest model was specifically tuned to provide recommendations with high precision. The cut-off point (</a:t>
            </a:r>
            <a:r>
              <a:rPr lang="en-US" sz="1300" dirty="0" smtClean="0">
                <a:ln w="0"/>
              </a:rPr>
              <a:t>default </a:t>
            </a:r>
            <a:r>
              <a:rPr lang="en-US" sz="1300" b="1" dirty="0" smtClean="0">
                <a:ln w="0"/>
              </a:rPr>
              <a:t>0.5</a:t>
            </a:r>
            <a:r>
              <a:rPr lang="en-US" sz="1300" dirty="0">
                <a:ln w="0"/>
              </a:rPr>
              <a:t>) </a:t>
            </a:r>
            <a:r>
              <a:rPr lang="en-US" sz="1300" dirty="0" smtClean="0">
                <a:ln w="0"/>
              </a:rPr>
              <a:t>can be </a:t>
            </a:r>
            <a:r>
              <a:rPr lang="en-US" sz="1300" dirty="0">
                <a:ln w="0"/>
              </a:rPr>
              <a:t>further </a:t>
            </a:r>
            <a:r>
              <a:rPr lang="en-US" sz="1300" dirty="0" smtClean="0">
                <a:ln w="0"/>
              </a:rPr>
              <a:t>tuned </a:t>
            </a:r>
            <a:r>
              <a:rPr lang="en-US" sz="1300" dirty="0">
                <a:ln w="0"/>
              </a:rPr>
              <a:t>depending on the </a:t>
            </a:r>
            <a:r>
              <a:rPr lang="en-US" sz="1300" dirty="0" smtClean="0">
                <a:ln w="0"/>
              </a:rPr>
              <a:t>need</a:t>
            </a:r>
            <a:r>
              <a:rPr lang="en-US" sz="1300" dirty="0">
                <a:ln w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For </a:t>
            </a:r>
            <a:r>
              <a:rPr lang="en-US" sz="1300" dirty="0">
                <a:ln w="0"/>
              </a:rPr>
              <a:t>new wines that are to be added it could be increased to </a:t>
            </a:r>
            <a:r>
              <a:rPr lang="en-US" sz="1300" b="1" dirty="0" smtClean="0">
                <a:ln w="0"/>
              </a:rPr>
              <a:t>0.65</a:t>
            </a:r>
            <a:r>
              <a:rPr lang="en-US" sz="1300" dirty="0">
                <a:ln w="0"/>
              </a:rPr>
              <a:t> </a:t>
            </a:r>
            <a:r>
              <a:rPr lang="en-US" sz="1300" dirty="0" smtClean="0">
                <a:ln w="0"/>
              </a:rPr>
              <a:t>(P: 1.0, R: 0.4) This way any wine flagged as ‘high quality’ would almost certainly be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n w="0"/>
              </a:rPr>
              <a:t>For scoring existing assortment the threshold could be lowered to </a:t>
            </a:r>
            <a:r>
              <a:rPr lang="en-US" sz="1300" b="1" dirty="0" smtClean="0">
                <a:ln w="0"/>
              </a:rPr>
              <a:t>0.40</a:t>
            </a:r>
            <a:r>
              <a:rPr lang="en-US" sz="1300" dirty="0" smtClean="0">
                <a:ln w="0"/>
              </a:rPr>
              <a:t> (P:0.8, R:0.6</a:t>
            </a:r>
            <a:r>
              <a:rPr lang="en-US" sz="1300" dirty="0" smtClean="0">
                <a:ln w="0"/>
              </a:rPr>
              <a:t>) to </a:t>
            </a:r>
            <a:r>
              <a:rPr lang="en-US" sz="1300" dirty="0" smtClean="0">
                <a:ln w="0"/>
              </a:rPr>
              <a:t>reduce the change of omitting high quality wines that are already in the assortment.</a:t>
            </a:r>
            <a:endParaRPr lang="en-US" sz="1300" dirty="0">
              <a:ln w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628" y="4300402"/>
            <a:ext cx="4675059" cy="58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n w="0"/>
                <a:solidFill>
                  <a:srgbClr val="C00000"/>
                </a:solidFill>
              </a:rPr>
              <a:t>Option 2: Rule of thumb approach by analyzing a decision tree</a:t>
            </a:r>
            <a:endParaRPr lang="en-US" sz="1800" dirty="0">
              <a:ln w="0"/>
              <a:solidFill>
                <a:srgbClr val="C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6628" y="4648540"/>
            <a:ext cx="4785282" cy="1335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n w="0"/>
              </a:rPr>
              <a:t>Traversing the branches of a decision tree could uncover the pattern for distinguish a good red wine. This approach is taking into account the interaction between the different components  </a:t>
            </a:r>
            <a:endParaRPr lang="en-US" sz="1400" dirty="0">
              <a:ln w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406" y="4179691"/>
            <a:ext cx="2373539" cy="196544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45318" y="1702433"/>
            <a:ext cx="4675059" cy="58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n w="0"/>
                <a:solidFill>
                  <a:srgbClr val="C00000"/>
                </a:solidFill>
              </a:rPr>
              <a:t>Option 1: </a:t>
            </a:r>
            <a:r>
              <a:rPr lang="en-US" sz="1800" dirty="0" smtClean="0">
                <a:ln w="0"/>
                <a:solidFill>
                  <a:srgbClr val="C00000"/>
                </a:solidFill>
              </a:rPr>
              <a:t>Fully automated </a:t>
            </a:r>
            <a:r>
              <a:rPr lang="en-US" sz="1800" dirty="0" smtClean="0">
                <a:ln w="0"/>
                <a:solidFill>
                  <a:srgbClr val="C00000"/>
                </a:solidFill>
              </a:rPr>
              <a:t>ML model to label red wines. Model </a:t>
            </a:r>
            <a:r>
              <a:rPr lang="en-US" sz="1800" dirty="0" smtClean="0">
                <a:ln w="0"/>
                <a:solidFill>
                  <a:srgbClr val="C00000"/>
                </a:solidFill>
              </a:rPr>
              <a:t>is </a:t>
            </a:r>
            <a:r>
              <a:rPr lang="en-US" sz="1800" dirty="0" smtClean="0">
                <a:ln w="0"/>
                <a:solidFill>
                  <a:srgbClr val="C00000"/>
                </a:solidFill>
              </a:rPr>
              <a:t>exposed with </a:t>
            </a:r>
            <a:r>
              <a:rPr lang="en-US" sz="1800" dirty="0" smtClean="0">
                <a:ln w="0"/>
                <a:solidFill>
                  <a:srgbClr val="C00000"/>
                </a:solidFill>
              </a:rPr>
              <a:t>an API</a:t>
            </a:r>
            <a:endParaRPr lang="en-US" sz="1800" dirty="0">
              <a:ln w="0"/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606" y="1536334"/>
            <a:ext cx="5483061" cy="2438899"/>
          </a:xfrm>
          <a:prstGeom prst="rect">
            <a:avLst/>
          </a:prstGeom>
        </p:spPr>
      </p:pic>
      <p:sp>
        <p:nvSpPr>
          <p:cNvPr id="3" name="Vertical Scroll 2"/>
          <p:cNvSpPr/>
          <p:nvPr/>
        </p:nvSpPr>
        <p:spPr>
          <a:xfrm>
            <a:off x="9391314" y="4253546"/>
            <a:ext cx="2179782" cy="1844735"/>
          </a:xfrm>
          <a:prstGeom prst="vertic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24796" y="4476047"/>
            <a:ext cx="17173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n w="0"/>
                <a:solidFill>
                  <a:srgbClr val="C00000"/>
                </a:solidFill>
              </a:rPr>
              <a:t>A simple recipe for good red wine:</a:t>
            </a:r>
          </a:p>
          <a:p>
            <a:endParaRPr lang="en-US" sz="1000" dirty="0">
              <a:ln w="0"/>
            </a:endParaRPr>
          </a:p>
          <a:p>
            <a:r>
              <a:rPr lang="en-US" sz="1100" dirty="0">
                <a:ln w="0"/>
              </a:rPr>
              <a:t>Alcohol </a:t>
            </a:r>
            <a:r>
              <a:rPr lang="en-US" sz="1100" b="1" i="1" dirty="0">
                <a:ln w="0"/>
              </a:rPr>
              <a:t>higher</a:t>
            </a:r>
            <a:r>
              <a:rPr lang="en-US" sz="1100" i="1" dirty="0">
                <a:ln w="0"/>
              </a:rPr>
              <a:t> than </a:t>
            </a:r>
            <a:r>
              <a:rPr lang="en-US" sz="1100" b="1" dirty="0">
                <a:ln w="0"/>
              </a:rPr>
              <a:t>11.5</a:t>
            </a:r>
          </a:p>
          <a:p>
            <a:r>
              <a:rPr lang="en-US" sz="1100" dirty="0">
                <a:ln w="0"/>
              </a:rPr>
              <a:t>Sulphates </a:t>
            </a:r>
            <a:r>
              <a:rPr lang="en-US" sz="1100" b="1" i="1" dirty="0">
                <a:ln w="0"/>
              </a:rPr>
              <a:t>higher</a:t>
            </a:r>
            <a:r>
              <a:rPr lang="en-US" sz="1100" i="1" dirty="0">
                <a:ln w="0"/>
              </a:rPr>
              <a:t> than </a:t>
            </a:r>
            <a:r>
              <a:rPr lang="en-US" sz="1100" b="1" dirty="0">
                <a:ln w="0"/>
              </a:rPr>
              <a:t>0.6</a:t>
            </a:r>
          </a:p>
          <a:p>
            <a:r>
              <a:rPr lang="en-US" sz="1100" dirty="0">
                <a:ln w="0"/>
              </a:rPr>
              <a:t>(Optional) Free Sulfur dioxide </a:t>
            </a:r>
            <a:r>
              <a:rPr lang="en-US" sz="1100" b="1" i="1" dirty="0">
                <a:ln w="0"/>
              </a:rPr>
              <a:t>less</a:t>
            </a:r>
            <a:r>
              <a:rPr lang="en-US" sz="1100" i="1" dirty="0">
                <a:ln w="0"/>
              </a:rPr>
              <a:t> than  </a:t>
            </a:r>
            <a:r>
              <a:rPr lang="en-US" sz="1100" b="1" dirty="0">
                <a:ln w="0"/>
              </a:rPr>
              <a:t>13.6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59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898"/>
            <a:ext cx="12192000" cy="52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-1"/>
            <a:ext cx="11546681" cy="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6119"/>
            <a:ext cx="10515600" cy="120323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Thank you!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65236" y="3214197"/>
            <a:ext cx="7661527" cy="570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832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makes a good red wine</vt:lpstr>
      <vt:lpstr>Background</vt:lpstr>
      <vt:lpstr>Exploratory data analysis</vt:lpstr>
      <vt:lpstr>ML Model</vt:lpstr>
      <vt:lpstr>Recommendations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DiRa</dc:creator>
  <cp:lastModifiedBy>DiRa</cp:lastModifiedBy>
  <cp:revision>57</cp:revision>
  <dcterms:created xsi:type="dcterms:W3CDTF">2024-01-16T16:02:16Z</dcterms:created>
  <dcterms:modified xsi:type="dcterms:W3CDTF">2024-01-19T07:12:49Z</dcterms:modified>
</cp:coreProperties>
</file>