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9" r:id="rId4"/>
    <p:sldId id="281" r:id="rId5"/>
    <p:sldId id="276" r:id="rId6"/>
    <p:sldId id="280" r:id="rId7"/>
    <p:sldId id="282" r:id="rId8"/>
    <p:sldId id="272" r:id="rId9"/>
    <p:sldId id="283" r:id="rId10"/>
    <p:sldId id="278" r:id="rId11"/>
    <p:sldId id="284" r:id="rId12"/>
    <p:sldId id="277" r:id="rId13"/>
    <p:sldId id="259" r:id="rId14"/>
    <p:sldId id="275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 autoAdjust="0"/>
  </p:normalViewPr>
  <p:slideViewPr>
    <p:cSldViewPr snapToGrid="0">
      <p:cViewPr varScale="1">
        <p:scale>
          <a:sx n="73" d="100"/>
          <a:sy n="73" d="100"/>
        </p:scale>
        <p:origin x="75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5367-D7F6-45B2-A116-EA915C4B1310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EF7E1-8BAB-469F-9B96-5370EF40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1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7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Use </a:t>
            </a:r>
            <a:r>
              <a:rPr lang="en-US" dirty="0" err="1"/>
              <a:t>SlugInMVCApplication</a:t>
            </a:r>
            <a:r>
              <a:rPr lang="en-US" dirty="0"/>
              <a:t>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orian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6230" y="579952"/>
            <a:ext cx="996445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Performance, tips and tricks </a:t>
            </a:r>
          </a:p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every web developers</a:t>
            </a:r>
            <a:endParaRPr lang="en-US" sz="66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396" y="3287340"/>
            <a:ext cx="1041703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CF2"/>
                </a:solidFill>
              </a:rPr>
              <a:t>Abhimanyu Kumar Vatsa</a:t>
            </a:r>
          </a:p>
          <a:p>
            <a:pPr algn="ctr"/>
            <a:endParaRPr lang="en-US" sz="900" dirty="0">
              <a:solidFill>
                <a:srgbClr val="00BCF2"/>
              </a:solidFill>
            </a:endParaRPr>
          </a:p>
          <a:p>
            <a:pPr algn="ctr"/>
            <a:r>
              <a:rPr lang="en-US" dirty="0">
                <a:solidFill>
                  <a:srgbClr val="00BCF2"/>
                </a:solidFill>
              </a:rPr>
              <a:t>Microsoft MVP (5 Times), Author, Speaker, Blogger</a:t>
            </a:r>
          </a:p>
          <a:p>
            <a:pPr algn="ctr"/>
            <a:endParaRPr lang="en-US" dirty="0">
              <a:solidFill>
                <a:srgbClr val="00BCF2"/>
              </a:solidFill>
              <a:hlinkClick r:id="rId2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hlinkClick r:id="rId2"/>
              </a:rPr>
              <a:t>http://www.itorian.com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itorian@live.in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29574" y="3983822"/>
            <a:ext cx="6257772" cy="0"/>
          </a:xfrm>
          <a:prstGeom prst="line">
            <a:avLst/>
          </a:prstGeom>
          <a:ln>
            <a:solidFill>
              <a:srgbClr val="00BCF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711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CDN after Bundling and Minification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2104" y="1713851"/>
            <a:ext cx="104369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CDN would allow users to get static content (</a:t>
            </a:r>
            <a:r>
              <a:rPr lang="en-US" sz="2800" dirty="0" err="1"/>
              <a:t>css</a:t>
            </a:r>
            <a:r>
              <a:rPr lang="en-US" sz="2800" dirty="0"/>
              <a:t>, </a:t>
            </a:r>
            <a:r>
              <a:rPr lang="en-US" sz="2800" dirty="0" err="1"/>
              <a:t>js</a:t>
            </a:r>
            <a:r>
              <a:rPr lang="en-US" sz="2800" dirty="0"/>
              <a:t>, images files) from closer source.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Consider using your CDN for all the static files, this releases huge load from server.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C# Corner uses CDN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Stack-Overflow uses CDN</a:t>
            </a:r>
          </a:p>
        </p:txBody>
      </p:sp>
    </p:spTree>
    <p:extLst>
      <p:ext uri="{BB962C8B-B14F-4D97-AF65-F5344CB8AC3E}">
        <p14:creationId xmlns:p14="http://schemas.microsoft.com/office/powerpoint/2010/main" val="265622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71142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CDN after Bundling and Minification - Demo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6910" y="3511233"/>
            <a:ext cx="11904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sample project from Knorish project to generate bundle file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6674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mode vs Release mode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2751" y="1673664"/>
            <a:ext cx="10471919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In Debug Mode your DLL has debug information inside of it (source code, variable names, symbolic information and other similar stuff).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Debug Mode creates PDB file to store debug information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In Release Mode your DLL lack of debug information makes it smaller and probably performs better due to its smaller footprint.</a:t>
            </a:r>
          </a:p>
        </p:txBody>
      </p:sp>
    </p:spTree>
    <p:extLst>
      <p:ext uri="{BB962C8B-B14F-4D97-AF65-F5344CB8AC3E}">
        <p14:creationId xmlns:p14="http://schemas.microsoft.com/office/powerpoint/2010/main" val="172547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white spaces from rendered HTML in MVC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220" y="2239171"/>
            <a:ext cx="103903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505050"/>
                </a:solidFill>
                <a:latin typeface="Segoe UI" panose="020B0502040204020203" pitchFamily="34" charset="0"/>
              </a:rPr>
              <a:t>I minify the JavaScript, CSS files and bundle them, use image sprite, lossless image optimize using Web Essentials to enhance web application performance.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505050"/>
                </a:solidFill>
                <a:latin typeface="Segoe UI" panose="020B0502040204020203" pitchFamily="34" charset="0"/>
              </a:rPr>
              <a:t>But minifying HTML is equally important but there is more difficulties. There are very few tools for that. Most of them integrates in the rendering pipeline.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505050"/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505050"/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505050"/>
                </a:solidFill>
                <a:latin typeface="Segoe UI" panose="020B0502040204020203" pitchFamily="34" charset="0"/>
              </a:rPr>
              <a:t>C# Corner website, azure.microsoft.com uses this feature.</a:t>
            </a:r>
          </a:p>
        </p:txBody>
      </p:sp>
    </p:spTree>
    <p:extLst>
      <p:ext uri="{BB962C8B-B14F-4D97-AF65-F5344CB8AC3E}">
        <p14:creationId xmlns:p14="http://schemas.microsoft.com/office/powerpoint/2010/main" val="77053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Slug based URL in MVC - for SEO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Need to write this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104" y="6209995"/>
            <a:ext cx="484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https://github.com/itorian/SlugInMVCApplication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75689" y="3289955"/>
            <a:ext cx="100364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ActionResult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Index(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slug)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course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CourseExtension.GetCourse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(course ==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Redirect(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"~/error/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noactivecourse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redirect on slug based </a:t>
            </a:r>
            <a:r>
              <a:rPr lang="en-GB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url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(slug))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slug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course.Course.Slug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RedirectToRoute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CourseRoute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{ id = id, slug = slug 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View(course);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544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Code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Need to </a:t>
            </a:r>
            <a:r>
              <a:rPr lang="en-US">
                <a:solidFill>
                  <a:srgbClr val="505050"/>
                </a:solidFill>
                <a:latin typeface="Segoe UI" panose="020B0502040204020203" pitchFamily="34" charset="0"/>
              </a:rPr>
              <a:t>write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6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005" y="3013501"/>
            <a:ext cx="36636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3903" y="1608281"/>
            <a:ext cx="907389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505050"/>
                </a:solidFill>
                <a:latin typeface="Segoe UI" panose="020B0502040204020203" pitchFamily="34" charset="0"/>
              </a:rPr>
              <a:t>Application Insight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505050"/>
                </a:solidFill>
                <a:latin typeface="Segoe UI" panose="020B0502040204020203" pitchFamily="34" charset="0"/>
              </a:rPr>
              <a:t>Web Essentials - a tool for every web developers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505050"/>
                </a:solidFill>
                <a:latin typeface="Segoe UI" panose="020B0502040204020203" pitchFamily="34" charset="0"/>
              </a:rPr>
              <a:t>Using CDN after Bundling and </a:t>
            </a:r>
            <a:r>
              <a:rPr lang="en-US" sz="2800" dirty="0" err="1">
                <a:solidFill>
                  <a:srgbClr val="505050"/>
                </a:solidFill>
                <a:latin typeface="Segoe UI" panose="020B0502040204020203" pitchFamily="34" charset="0"/>
              </a:rPr>
              <a:t>Minification</a:t>
            </a:r>
            <a:endParaRPr lang="en-US" sz="2800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505050"/>
                </a:solidFill>
                <a:latin typeface="Segoe UI" panose="020B0502040204020203" pitchFamily="34" charset="0"/>
              </a:rPr>
              <a:t>Debug mode vs Release mode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505050"/>
                </a:solidFill>
                <a:latin typeface="Segoe UI" panose="020B0502040204020203" pitchFamily="34" charset="0"/>
              </a:rPr>
              <a:t>Removing white space from rendered HTML in MVC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505050"/>
                </a:solidFill>
                <a:latin typeface="Segoe UI" panose="020B0502040204020203" pitchFamily="34" charset="0"/>
              </a:rPr>
              <a:t>Slug is great for SEO, Stack-Overflow way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505050"/>
                </a:solidFill>
                <a:latin typeface="Segoe UI" panose="020B0502040204020203" pitchFamily="34" charset="0"/>
              </a:rPr>
              <a:t>Visual Studio Code Analysis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505050"/>
                </a:solidFill>
                <a:latin typeface="Segoe UI" panose="020B0502040204020203" pitchFamily="34" charset="0"/>
              </a:rPr>
              <a:t>Q&amp;A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9939" y="2875417"/>
            <a:ext cx="10649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Before deploying your app on production or staging we should always look at every possible way to improve performance and monitor how your app doing online.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72" y="771045"/>
            <a:ext cx="6992533" cy="18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6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5290" y="1490007"/>
            <a:ext cx="106316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Gain actionable insights of your application through application performance management and instant analytics</a:t>
            </a:r>
          </a:p>
          <a:p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Detect and diagnose exceptions and application performance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Monitor Azure websites or container hosted or shared hosted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Seamlessly integrate with your DevOps pipeline using Visual Studio Team Services, GitHub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Get started from within Visual Studio or </a:t>
            </a:r>
            <a:r>
              <a:rPr lang="en-US" sz="2800" dirty="0"/>
              <a:t>monitor existing apps</a:t>
            </a:r>
          </a:p>
        </p:txBody>
      </p:sp>
    </p:spTree>
    <p:extLst>
      <p:ext uri="{BB962C8B-B14F-4D97-AF65-F5344CB8AC3E}">
        <p14:creationId xmlns:p14="http://schemas.microsoft.com/office/powerpoint/2010/main" val="157667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Track Exceptions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67345" y="2160522"/>
            <a:ext cx="1064440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AttributeUsage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AttributeTargets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AttributeTargets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Inherited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AllowMultiple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AiHandleErrorAttribute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HandleErrorAttribute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OnException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ExceptionContext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filterContext.HttpContext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filterContext.HttpContext.IsCustomErrorEnabled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TelemetryClient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ai.InstrumentationKey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 = ""; //configured this globally in </a:t>
            </a:r>
            <a:r>
              <a:rPr lang="en-GB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Application_Start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ai.TrackException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.OnException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917540" y="1407907"/>
            <a:ext cx="8103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Install NuGet package: </a:t>
            </a:r>
            <a:r>
              <a:rPr lang="en-US" sz="2000" dirty="0" err="1">
                <a:latin typeface="Consolas" panose="020B0609020204030204" pitchFamily="49" charset="0"/>
              </a:rPr>
              <a:t>Microsoft.ApplicationInsights.Web</a:t>
            </a: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2000" dirty="0"/>
              <a:t>Use below code to track application exceptions</a:t>
            </a:r>
          </a:p>
        </p:txBody>
      </p:sp>
    </p:spTree>
    <p:extLst>
      <p:ext uri="{BB962C8B-B14F-4D97-AF65-F5344CB8AC3E}">
        <p14:creationId xmlns:p14="http://schemas.microsoft.com/office/powerpoint/2010/main" val="26440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Track Page Views 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6394" y="1940452"/>
            <a:ext cx="109885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window.appInsights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(config)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(config) { t[config]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arguments;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t.queue.push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 { t[config].apply(t,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}) } }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 = { config: config }, u = document, e = window, o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"script"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AuthenticatedUserContext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h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"stop"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l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 = l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v = l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"Page"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y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u.createElement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(o), r, f;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y.src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config.url ||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"https://az416426.vo.msecnd.net/scripts/a/ai.0.js"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u.getElementsByTagName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(o)[0].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parentNode.appendChild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(y);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t.cookie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u.cookie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(p) {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[],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t.version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"1.0"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r = 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"Exception"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"Metric"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PageView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"Dependency"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r.pop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s),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"clear"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s),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 + a),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 + a),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 + v),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 + v),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"flush"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config.disableExceptionTracking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(r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onerror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r), f = e[r], e[r]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= f &amp;&amp; f(config,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!== !0 &amp;&amp; t[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r](config,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o), s }), 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}({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instrumentationKey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12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@Microsoft.ApplicationInsights.Extensibility.</a:t>
            </a:r>
            <a:r>
              <a:rPr lang="en-US" sz="1200" b="1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TelemetryConfiguration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.Active.InstrumentationKey</a:t>
            </a:r>
            <a:r>
              <a:rPr lang="en-US" sz="12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window.appInsights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appInsights.trackPageView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36394" y="5613364"/>
            <a:ext cx="10583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iKey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get_it_from_azure_portal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936394" y="6012847"/>
            <a:ext cx="11007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TelemetryConfiguration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.Active.InstrumentationKey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WebConfigurationManager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iKey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17540" y="1407907"/>
            <a:ext cx="10681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Code to track page views and dependency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2104" y="5090770"/>
            <a:ext cx="8103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2.  Use below code in </a:t>
            </a:r>
            <a:r>
              <a:rPr lang="en-US" sz="2000" dirty="0" err="1"/>
              <a:t>web.config</a:t>
            </a:r>
            <a:r>
              <a:rPr lang="en-US" sz="2000" dirty="0"/>
              <a:t> and </a:t>
            </a:r>
            <a:r>
              <a:rPr lang="en-US" sz="2000" dirty="0" err="1"/>
              <a:t>Global.asax</a:t>
            </a:r>
            <a:r>
              <a:rPr lang="en-US" sz="2000" dirty="0"/>
              <a:t> | </a:t>
            </a:r>
            <a:r>
              <a:rPr lang="en-US" sz="2000" dirty="0" err="1"/>
              <a:t>Application_Start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761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Demo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1423" y="2631791"/>
            <a:ext cx="10001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505050"/>
                </a:solidFill>
                <a:latin typeface="Segoe UI" panose="020B0502040204020203" pitchFamily="34" charset="0"/>
              </a:rPr>
              <a:t>Bundle &amp; Minification - </a:t>
            </a:r>
            <a:r>
              <a:rPr lang="en-US" sz="1400" dirty="0">
                <a:solidFill>
                  <a:srgbClr val="505050"/>
                </a:solidFill>
                <a:latin typeface="Segoe UI" panose="020B0502040204020203" pitchFamily="34" charset="0"/>
              </a:rPr>
              <a:t>https://marketplace.visualstudio.com/items?itemName=MadsKristensen.BundlerMinifier</a:t>
            </a:r>
            <a:endParaRPr lang="en-US" sz="2000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505050"/>
                </a:solidFill>
                <a:latin typeface="Segoe UI" panose="020B0502040204020203" pitchFamily="34" charset="0"/>
              </a:rPr>
              <a:t>Image Optimizer - </a:t>
            </a:r>
            <a:r>
              <a:rPr lang="en-US" sz="1400" dirty="0">
                <a:solidFill>
                  <a:srgbClr val="505050"/>
                </a:solidFill>
                <a:latin typeface="Segoe UI" panose="020B0502040204020203" pitchFamily="34" charset="0"/>
              </a:rPr>
              <a:t>https://marketplace.visualstudio.com/items?itemName=MadsKristensen.ImageOptimizer</a:t>
            </a:r>
            <a:endParaRPr lang="en-US" sz="2000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505050"/>
                </a:solidFill>
                <a:latin typeface="Segoe UI" panose="020B0502040204020203" pitchFamily="34" charset="0"/>
              </a:rPr>
              <a:t>Image Sprites - </a:t>
            </a:r>
            <a:r>
              <a:rPr lang="en-US" sz="1400" dirty="0">
                <a:solidFill>
                  <a:srgbClr val="505050"/>
                </a:solidFill>
                <a:latin typeface="Segoe UI" panose="020B0502040204020203" pitchFamily="34" charset="0"/>
              </a:rPr>
              <a:t>https://marketplace.visualstudio.com/items?itemName=MadsKristensen.ImageSprites</a:t>
            </a:r>
            <a:endParaRPr lang="en-US" sz="2000" dirty="0">
              <a:solidFill>
                <a:srgbClr val="505050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31" y="2586855"/>
            <a:ext cx="529092" cy="529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84" y="3507060"/>
            <a:ext cx="501440" cy="501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46" y="4453805"/>
            <a:ext cx="457235" cy="4572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6892" y="1395593"/>
            <a:ext cx="9648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Extends Visual Studio that makes your life as a developer easier.</a:t>
            </a:r>
          </a:p>
        </p:txBody>
      </p:sp>
    </p:spTree>
    <p:extLst>
      <p:ext uri="{BB962C8B-B14F-4D97-AF65-F5344CB8AC3E}">
        <p14:creationId xmlns:p14="http://schemas.microsoft.com/office/powerpoint/2010/main" val="32907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 - Demo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1231</Words>
  <Application>Microsoft Office PowerPoint</Application>
  <PresentationFormat>Widescreen</PresentationFormat>
  <Paragraphs>119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 Vatsa</cp:lastModifiedBy>
  <cp:revision>64</cp:revision>
  <dcterms:created xsi:type="dcterms:W3CDTF">2016-11-29T16:06:43Z</dcterms:created>
  <dcterms:modified xsi:type="dcterms:W3CDTF">2017-01-11T17:42:25Z</dcterms:modified>
</cp:coreProperties>
</file>