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"/>
  </p:notesMasterIdLst>
  <p:sldIdLst>
    <p:sldId id="402" r:id="rId2"/>
    <p:sldId id="40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7FBF3"/>
    <a:srgbClr val="E7F4D8"/>
    <a:srgbClr val="FFC1C1"/>
    <a:srgbClr val="FFE89F"/>
    <a:srgbClr val="B8E08C"/>
    <a:srgbClr val="6196FF"/>
    <a:srgbClr val="A3FFCD"/>
    <a:srgbClr val="DDE8FF"/>
    <a:srgbClr val="D1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2449" autoAdjust="0"/>
  </p:normalViewPr>
  <p:slideViewPr>
    <p:cSldViewPr snapToGrid="0">
      <p:cViewPr varScale="1">
        <p:scale>
          <a:sx n="67" d="100"/>
          <a:sy n="67" d="100"/>
        </p:scale>
        <p:origin x="47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E630-9589-4525-8778-371E7C9D7572}" type="datetimeFigureOut">
              <a:rPr lang="es-CO" smtClean="0"/>
              <a:t>14/07/2021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06E67-73E6-4DEB-930C-97F77513AD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24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1.</a:t>
            </a:r>
            <a:r>
              <a:rPr lang="es-CO" baseline="0" dirty="0"/>
              <a:t> Simple de Desarrollar: </a:t>
            </a:r>
            <a:r>
              <a:rPr lang="es-CO" sz="1200" dirty="0">
                <a:solidFill>
                  <a:srgbClr val="707070"/>
                </a:solidFill>
                <a:latin typeface="+mn-lt"/>
              </a:rPr>
              <a:t>las IDEs o entornos de desarrollo contribuyen a eso porque están preparadas para manejar una única aplicación.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06E67-73E6-4DEB-930C-97F77513AD1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42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8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8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22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24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11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6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2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1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746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926B4-8EFE-46AC-99FC-9E62067C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915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F76CD-6DB6-446B-B380-18E70187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95EED1-F4E2-44B0-AA6C-AB14FEB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6D905A-33E8-4738-95B4-13B2FEB5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A271BB-5D22-45CE-8005-9131B3E7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47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94AD9-40CA-4E75-AAFF-50F933D3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F587DA-DF24-4C05-9E99-EAF1EE16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0FF817-6986-4EF8-9A37-5BB905D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B6535-64E9-4983-A023-AFBE7E51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66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>
          <a:xfrm>
            <a:off x="9322836" y="555145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FC63775C-CC76-4620-BB16-9D1B6EEF97F0}" type="datetimeFigureOut">
              <a:rPr lang="es-ES" smtClean="0"/>
              <a:pPr/>
              <a:t>14/07/2021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164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diapositi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6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6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9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1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666" r:id="rId18"/>
    <p:sldLayoutId id="2147483667" r:id="rId19"/>
    <p:sldLayoutId id="2147483668" r:id="rId20"/>
    <p:sldLayoutId id="2147483649" r:id="rId21"/>
    <p:sldLayoutId id="2147483650" r:id="rId22"/>
    <p:sldLayoutId id="2147483652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ángulo redondeado 95"/>
          <p:cNvSpPr/>
          <p:nvPr/>
        </p:nvSpPr>
        <p:spPr>
          <a:xfrm flipH="1">
            <a:off x="2696255" y="3365500"/>
            <a:ext cx="2160000" cy="2527300"/>
          </a:xfrm>
          <a:prstGeom prst="roundRect">
            <a:avLst>
              <a:gd name="adj" fmla="val 6084"/>
            </a:avLst>
          </a:prstGeom>
          <a:solidFill>
            <a:srgbClr val="006666">
              <a:alpha val="30000"/>
            </a:srgb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100" b="1" dirty="0"/>
              <a:t>Microservicios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9246" y="256233"/>
            <a:ext cx="24449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Microservicios</a:t>
            </a:r>
            <a:endParaRPr lang="pt-BR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3" name="Grupo 102"/>
          <p:cNvGrpSpPr>
            <a:grpSpLocks noChangeAspect="1"/>
          </p:cNvGrpSpPr>
          <p:nvPr/>
        </p:nvGrpSpPr>
        <p:grpSpPr>
          <a:xfrm>
            <a:off x="1520129" y="1708230"/>
            <a:ext cx="533022" cy="526285"/>
            <a:chOff x="954296" y="3102645"/>
            <a:chExt cx="387170" cy="360000"/>
          </a:xfrm>
        </p:grpSpPr>
        <p:pic>
          <p:nvPicPr>
            <p:cNvPr id="104" name="Picture 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25654E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54296" y="3102645"/>
              <a:ext cx="387170" cy="360000"/>
            </a:xfrm>
            <a:prstGeom prst="rect">
              <a:avLst/>
            </a:prstGeom>
          </p:spPr>
        </p:pic>
        <p:sp>
          <p:nvSpPr>
            <p:cNvPr id="105" name="CuadroTexto 104"/>
            <p:cNvSpPr txBox="1"/>
            <p:nvPr/>
          </p:nvSpPr>
          <p:spPr>
            <a:xfrm>
              <a:off x="978560" y="3128963"/>
              <a:ext cx="343526" cy="19079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s-CO" sz="800" b="1" dirty="0">
                  <a:solidFill>
                    <a:schemeClr val="tx2">
                      <a:lumMod val="50000"/>
                    </a:schemeClr>
                  </a:solidFill>
                </a:rPr>
                <a:t>Cliente</a:t>
              </a:r>
            </a:p>
            <a:p>
              <a:pPr algn="ctr"/>
              <a:r>
                <a:rPr lang="es-CO" sz="600" b="1" dirty="0">
                  <a:solidFill>
                    <a:schemeClr val="tx2">
                      <a:lumMod val="50000"/>
                    </a:schemeClr>
                  </a:solidFill>
                </a:rPr>
                <a:t>Web</a:t>
              </a:r>
            </a:p>
          </p:txBody>
        </p:sp>
      </p:grpSp>
      <p:grpSp>
        <p:nvGrpSpPr>
          <p:cNvPr id="114" name="Grupo 113"/>
          <p:cNvGrpSpPr>
            <a:grpSpLocks noChangeAspect="1"/>
          </p:cNvGrpSpPr>
          <p:nvPr/>
        </p:nvGrpSpPr>
        <p:grpSpPr>
          <a:xfrm>
            <a:off x="1162875" y="1752087"/>
            <a:ext cx="264176" cy="438571"/>
            <a:chOff x="725032" y="2245862"/>
            <a:chExt cx="577849" cy="858520"/>
          </a:xfrm>
        </p:grpSpPr>
        <p:pic>
          <p:nvPicPr>
            <p:cNvPr id="115" name="Picture 7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25654E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25032" y="2245862"/>
              <a:ext cx="577849" cy="858520"/>
            </a:xfrm>
            <a:prstGeom prst="rect">
              <a:avLst/>
            </a:prstGeom>
          </p:spPr>
        </p:pic>
        <p:sp>
          <p:nvSpPr>
            <p:cNvPr id="116" name="CuadroTexto 115"/>
            <p:cNvSpPr txBox="1"/>
            <p:nvPr/>
          </p:nvSpPr>
          <p:spPr>
            <a:xfrm>
              <a:off x="783132" y="2422270"/>
              <a:ext cx="470783" cy="50641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s-CO" sz="500" b="1" dirty="0">
                  <a:solidFill>
                    <a:schemeClr val="tx2">
                      <a:lumMod val="50000"/>
                    </a:schemeClr>
                  </a:solidFill>
                </a:rPr>
                <a:t>App</a:t>
              </a:r>
            </a:p>
            <a:p>
              <a:pPr algn="ctr"/>
              <a:r>
                <a:rPr lang="es-CO" sz="500" b="1" dirty="0">
                  <a:solidFill>
                    <a:schemeClr val="tx2">
                      <a:lumMod val="50000"/>
                    </a:schemeClr>
                  </a:solidFill>
                </a:rPr>
                <a:t>Móvil</a:t>
              </a:r>
            </a:p>
          </p:txBody>
        </p:sp>
      </p:grpSp>
      <p:sp>
        <p:nvSpPr>
          <p:cNvPr id="117" name="193 Rectángulo redondeado"/>
          <p:cNvSpPr>
            <a:spLocks/>
          </p:cNvSpPr>
          <p:nvPr/>
        </p:nvSpPr>
        <p:spPr>
          <a:xfrm>
            <a:off x="3086686" y="1615709"/>
            <a:ext cx="1379138" cy="726273"/>
          </a:xfrm>
          <a:prstGeom prst="roundRect">
            <a:avLst/>
          </a:prstGeom>
          <a:solidFill>
            <a:srgbClr val="006666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lt1"/>
                </a:solidFill>
              </a:rPr>
              <a:t>Microservicios</a:t>
            </a:r>
          </a:p>
        </p:txBody>
      </p:sp>
      <p:sp>
        <p:nvSpPr>
          <p:cNvPr id="2" name="Cilindro 1"/>
          <p:cNvSpPr/>
          <p:nvPr/>
        </p:nvSpPr>
        <p:spPr>
          <a:xfrm>
            <a:off x="5591972" y="1696818"/>
            <a:ext cx="556614" cy="564055"/>
          </a:xfrm>
          <a:prstGeom prst="can">
            <a:avLst/>
          </a:prstGeom>
          <a:solidFill>
            <a:srgbClr val="003B3A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CO" sz="600" b="1" dirty="0"/>
              <a:t>Base de Datos</a:t>
            </a:r>
          </a:p>
          <a:p>
            <a:pPr algn="ctr"/>
            <a:r>
              <a:rPr lang="es-CO" sz="600" b="1" dirty="0"/>
              <a:t>Aplicación</a:t>
            </a:r>
          </a:p>
        </p:txBody>
      </p:sp>
      <p:cxnSp>
        <p:nvCxnSpPr>
          <p:cNvPr id="119" name="40 Conector angular"/>
          <p:cNvCxnSpPr>
            <a:stCxn id="8" idx="3"/>
            <a:endCxn id="117" idx="1"/>
          </p:cNvCxnSpPr>
          <p:nvPr/>
        </p:nvCxnSpPr>
        <p:spPr>
          <a:xfrm>
            <a:off x="2187886" y="1978845"/>
            <a:ext cx="898800" cy="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9" name="40 Conector angular"/>
          <p:cNvCxnSpPr>
            <a:stCxn id="117" idx="3"/>
            <a:endCxn id="2" idx="2"/>
          </p:cNvCxnSpPr>
          <p:nvPr/>
        </p:nvCxnSpPr>
        <p:spPr>
          <a:xfrm>
            <a:off x="4465824" y="1978846"/>
            <a:ext cx="1126148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8" name="Rectángulo 7"/>
          <p:cNvSpPr/>
          <p:nvPr/>
        </p:nvSpPr>
        <p:spPr>
          <a:xfrm>
            <a:off x="967874" y="1489029"/>
            <a:ext cx="1220012" cy="979632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Flecha arriba 58"/>
          <p:cNvSpPr/>
          <p:nvPr/>
        </p:nvSpPr>
        <p:spPr>
          <a:xfrm flipV="1">
            <a:off x="3524712" y="2528658"/>
            <a:ext cx="503086" cy="531161"/>
          </a:xfrm>
          <a:prstGeom prst="upArrow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 flipH="1" flipV="1">
            <a:off x="482445" y="1280749"/>
            <a:ext cx="6164540" cy="487875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3" name="Grupo 72"/>
          <p:cNvGrpSpPr>
            <a:grpSpLocks noChangeAspect="1"/>
          </p:cNvGrpSpPr>
          <p:nvPr/>
        </p:nvGrpSpPr>
        <p:grpSpPr>
          <a:xfrm>
            <a:off x="1520129" y="4256152"/>
            <a:ext cx="533022" cy="526285"/>
            <a:chOff x="954296" y="3102645"/>
            <a:chExt cx="387170" cy="360000"/>
          </a:xfrm>
        </p:grpSpPr>
        <p:pic>
          <p:nvPicPr>
            <p:cNvPr id="74" name="Picture 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25654E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54296" y="3102645"/>
              <a:ext cx="387170" cy="360000"/>
            </a:xfrm>
            <a:prstGeom prst="rect">
              <a:avLst/>
            </a:prstGeom>
          </p:spPr>
        </p:pic>
        <p:sp>
          <p:nvSpPr>
            <p:cNvPr id="75" name="CuadroTexto 74"/>
            <p:cNvSpPr txBox="1"/>
            <p:nvPr/>
          </p:nvSpPr>
          <p:spPr>
            <a:xfrm>
              <a:off x="978560" y="3128963"/>
              <a:ext cx="343526" cy="19079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s-CO" sz="800" b="1" dirty="0">
                  <a:solidFill>
                    <a:schemeClr val="tx2">
                      <a:lumMod val="50000"/>
                    </a:schemeClr>
                  </a:solidFill>
                </a:rPr>
                <a:t>Cliente</a:t>
              </a:r>
            </a:p>
            <a:p>
              <a:pPr algn="ctr"/>
              <a:r>
                <a:rPr lang="es-CO" sz="600" b="1" dirty="0">
                  <a:solidFill>
                    <a:schemeClr val="tx2">
                      <a:lumMod val="50000"/>
                    </a:schemeClr>
                  </a:solidFill>
                </a:rPr>
                <a:t>Web</a:t>
              </a:r>
            </a:p>
          </p:txBody>
        </p:sp>
      </p:grpSp>
      <p:grpSp>
        <p:nvGrpSpPr>
          <p:cNvPr id="76" name="Grupo 75"/>
          <p:cNvGrpSpPr>
            <a:grpSpLocks noChangeAspect="1"/>
          </p:cNvGrpSpPr>
          <p:nvPr/>
        </p:nvGrpSpPr>
        <p:grpSpPr>
          <a:xfrm>
            <a:off x="1162875" y="4300009"/>
            <a:ext cx="264176" cy="438571"/>
            <a:chOff x="725032" y="2245862"/>
            <a:chExt cx="577849" cy="858520"/>
          </a:xfrm>
        </p:grpSpPr>
        <p:pic>
          <p:nvPicPr>
            <p:cNvPr id="77" name="Picture 7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25654E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725032" y="2245862"/>
              <a:ext cx="577849" cy="858520"/>
            </a:xfrm>
            <a:prstGeom prst="rect">
              <a:avLst/>
            </a:prstGeom>
          </p:spPr>
        </p:pic>
        <p:sp>
          <p:nvSpPr>
            <p:cNvPr id="78" name="CuadroTexto 77"/>
            <p:cNvSpPr txBox="1"/>
            <p:nvPr/>
          </p:nvSpPr>
          <p:spPr>
            <a:xfrm>
              <a:off x="783132" y="2422270"/>
              <a:ext cx="470783" cy="50641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s-CO" sz="500" b="1" dirty="0">
                  <a:solidFill>
                    <a:schemeClr val="tx2">
                      <a:lumMod val="50000"/>
                    </a:schemeClr>
                  </a:solidFill>
                </a:rPr>
                <a:t>App</a:t>
              </a:r>
            </a:p>
            <a:p>
              <a:pPr algn="ctr"/>
              <a:r>
                <a:rPr lang="es-CO" sz="500" b="1" dirty="0">
                  <a:solidFill>
                    <a:schemeClr val="tx2">
                      <a:lumMod val="50000"/>
                    </a:schemeClr>
                  </a:solidFill>
                </a:rPr>
                <a:t>Móvil</a:t>
              </a:r>
            </a:p>
          </p:txBody>
        </p:sp>
      </p:grpSp>
      <p:sp>
        <p:nvSpPr>
          <p:cNvPr id="79" name="Cilindro 78"/>
          <p:cNvSpPr/>
          <p:nvPr/>
        </p:nvSpPr>
        <p:spPr>
          <a:xfrm>
            <a:off x="5591972" y="4237267"/>
            <a:ext cx="556614" cy="564055"/>
          </a:xfrm>
          <a:prstGeom prst="can">
            <a:avLst/>
          </a:prstGeom>
          <a:solidFill>
            <a:srgbClr val="003B3A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CO" sz="600" b="1" dirty="0"/>
              <a:t>Base de Datos</a:t>
            </a:r>
          </a:p>
          <a:p>
            <a:pPr algn="ctr"/>
            <a:r>
              <a:rPr lang="es-CO" sz="600" b="1" dirty="0"/>
              <a:t>Aplicación</a:t>
            </a:r>
          </a:p>
        </p:txBody>
      </p:sp>
      <p:cxnSp>
        <p:nvCxnSpPr>
          <p:cNvPr id="80" name="40 Conector angular"/>
          <p:cNvCxnSpPr/>
          <p:nvPr/>
        </p:nvCxnSpPr>
        <p:spPr>
          <a:xfrm>
            <a:off x="2187886" y="4519294"/>
            <a:ext cx="508369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81" name="40 Conector angular"/>
          <p:cNvCxnSpPr>
            <a:endCxn id="79" idx="2"/>
          </p:cNvCxnSpPr>
          <p:nvPr/>
        </p:nvCxnSpPr>
        <p:spPr>
          <a:xfrm>
            <a:off x="4856255" y="4519294"/>
            <a:ext cx="735717" cy="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82" name="Rectángulo 81"/>
          <p:cNvSpPr/>
          <p:nvPr/>
        </p:nvSpPr>
        <p:spPr>
          <a:xfrm>
            <a:off x="967874" y="4029478"/>
            <a:ext cx="1220012" cy="979632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ángulo 93"/>
          <p:cNvSpPr/>
          <p:nvPr/>
        </p:nvSpPr>
        <p:spPr>
          <a:xfrm>
            <a:off x="7070065" y="1758368"/>
            <a:ext cx="4067227" cy="36009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sz="1400" b="1" dirty="0">
                <a:solidFill>
                  <a:srgbClr val="002060"/>
                </a:solidFill>
              </a:rPr>
              <a:t>¿Qué son los microservicios?</a:t>
            </a:r>
          </a:p>
          <a:p>
            <a:pPr algn="just"/>
            <a:endParaRPr lang="es-CO" sz="1200" b="1" dirty="0">
              <a:solidFill>
                <a:srgbClr val="4E4242"/>
              </a:solidFill>
            </a:endParaRPr>
          </a:p>
          <a:p>
            <a:pPr algn="just"/>
            <a:r>
              <a:rPr lang="es-CO" sz="1200" dirty="0"/>
              <a:t>Son una arquitectura y un enfoque sobre la escritura de software en el que las aplicaciones se dividen en componentes más pequeños e independientes entre sí. </a:t>
            </a:r>
          </a:p>
          <a:p>
            <a:pPr algn="just"/>
            <a:endParaRPr lang="es-CO" sz="1200" dirty="0"/>
          </a:p>
          <a:p>
            <a:pPr algn="just"/>
            <a:r>
              <a:rPr lang="es-CO" sz="1200" dirty="0"/>
              <a:t>A diferencia de un enfoque tradicional y monolítico sobre las aplicaciones, en el que todo se crea en una única pieza, los microservicios están separados y funcionan conjuntamente para llevar a cabo las mismas tareas. Cada uno de estos componentes, o procesos, son los microservicios. </a:t>
            </a:r>
          </a:p>
          <a:p>
            <a:pPr algn="just"/>
            <a:endParaRPr lang="es-CO" sz="1200" dirty="0"/>
          </a:p>
          <a:p>
            <a:pPr algn="just"/>
            <a:r>
              <a:rPr lang="es-CO" sz="1200" dirty="0"/>
              <a:t>Este enfoque sobre el desarrollo de software valora la granularidad por ser liviana y la capacidad de compartir un proceso similar en varias aplicaciones.</a:t>
            </a: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501" y="3818644"/>
            <a:ext cx="1800000" cy="19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6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D340CA98-1762-401A-B218-5DDE36A6CB89}"/>
              </a:ext>
            </a:extLst>
          </p:cNvPr>
          <p:cNvSpPr/>
          <p:nvPr/>
        </p:nvSpPr>
        <p:spPr>
          <a:xfrm>
            <a:off x="528639" y="894873"/>
            <a:ext cx="5229224" cy="141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3DEC05-519C-42E9-9617-F13FAF6C2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3" y="878741"/>
            <a:ext cx="8361588" cy="50682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25AEA32-E2FA-4B32-870B-403F68C85779}"/>
              </a:ext>
            </a:extLst>
          </p:cNvPr>
          <p:cNvSpPr txBox="1"/>
          <p:nvPr/>
        </p:nvSpPr>
        <p:spPr>
          <a:xfrm>
            <a:off x="9072562" y="474473"/>
            <a:ext cx="2962275" cy="620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ejercicio se realizó en tres capas: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en Angular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web 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C++, en visual estudio, es la capa que recibe información del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valida usuarios con sistema de token, si es un usuario valido, y solicita con la consulta de información del usuario a la base de datos, mediante un sistema REST.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base de datos(Data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que esta en Back, en este caso un SQL server local que es consultada por el API.</a:t>
            </a: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6E9E3E-6AC3-47E1-B5CD-A37F621E3037}"/>
              </a:ext>
            </a:extLst>
          </p:cNvPr>
          <p:cNvSpPr txBox="1"/>
          <p:nvPr/>
        </p:nvSpPr>
        <p:spPr>
          <a:xfrm>
            <a:off x="5315113" y="1143000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21E4ED-C847-48B7-BBBB-C34940710B0D}"/>
              </a:ext>
            </a:extLst>
          </p:cNvPr>
          <p:cNvSpPr txBox="1"/>
          <p:nvPr/>
        </p:nvSpPr>
        <p:spPr>
          <a:xfrm>
            <a:off x="3814763" y="3157538"/>
            <a:ext cx="113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B2FF51-F9F1-43AB-89B8-A7200A67208E}"/>
              </a:ext>
            </a:extLst>
          </p:cNvPr>
          <p:cNvSpPr txBox="1"/>
          <p:nvPr/>
        </p:nvSpPr>
        <p:spPr>
          <a:xfrm>
            <a:off x="3814763" y="4957763"/>
            <a:ext cx="44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937274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115816</TotalTime>
  <Words>251</Words>
  <Application>Microsoft Office PowerPoint</Application>
  <PresentationFormat>Panorámica</PresentationFormat>
  <Paragraphs>31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Verdana</vt:lpstr>
      <vt:lpstr>Wingdings 3</vt:lpstr>
      <vt:lpstr>Espiral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Nancy Astrid Chávez Castro</dc:creator>
  <cp:lastModifiedBy>Carlos Quintero</cp:lastModifiedBy>
  <cp:revision>684</cp:revision>
  <dcterms:created xsi:type="dcterms:W3CDTF">2018-01-10T20:56:24Z</dcterms:created>
  <dcterms:modified xsi:type="dcterms:W3CDTF">2021-07-15T03:42:28Z</dcterms:modified>
</cp:coreProperties>
</file>