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1" r:id="rId3"/>
    <p:sldId id="258" r:id="rId4"/>
    <p:sldId id="264" r:id="rId5"/>
    <p:sldId id="262" r:id="rId6"/>
    <p:sldId id="260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5108"/>
    <a:srgbClr val="E4B8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47AD57-70F6-B428-FFDE-103A80606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5CFE8B2-0078-8163-D132-8F3005D1A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F115BF-B0A1-1470-0ACA-56663E1EC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6BC5-3DAC-4251-BF5D-192E8881373E}" type="datetimeFigureOut">
              <a:rPr kumimoji="1" lang="ja-JP" altLang="en-US" smtClean="0"/>
              <a:t>2023/10/24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99705B-FBEE-608E-2A39-3DD6A858D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C3BCFD-40A8-0C02-E557-C9D086F5E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A802-99B6-4D3E-A097-39FA4D5B3C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5669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4685CC-A466-419B-9801-ABE0FEC17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818515E-B150-CF29-5F92-721D2079B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6CC4FF-07C1-4FA1-A161-F490CD0C7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6BC5-3DAC-4251-BF5D-192E8881373E}" type="datetimeFigureOut">
              <a:rPr kumimoji="1" lang="ja-JP" altLang="en-US" smtClean="0"/>
              <a:t>2023/10/24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3BDD82-CD79-9CC5-1746-F01937FD7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D22CB7-ADFE-204C-9F00-EE248A2FA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A802-99B6-4D3E-A097-39FA4D5B3C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2530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139A36F-EC5A-DFDF-485E-52735DB9F0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7080051-E649-22BB-3894-8D8555C75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B08094-AC7F-160F-B5D0-0585F46A2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6BC5-3DAC-4251-BF5D-192E8881373E}" type="datetimeFigureOut">
              <a:rPr kumimoji="1" lang="ja-JP" altLang="en-US" smtClean="0"/>
              <a:t>2023/10/24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6AD414-0DFD-5142-8F4C-D30A07A33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7BA5EF-7FF2-1B0C-9C06-D675D7AA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A802-99B6-4D3E-A097-39FA4D5B3C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10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BD93F7-FB88-6DC5-6389-ABB8B6A3D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27EBBE-DA77-C429-6978-6CAB40362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8662B9-7D7C-BE04-E67C-420371A83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6BC5-3DAC-4251-BF5D-192E8881373E}" type="datetimeFigureOut">
              <a:rPr kumimoji="1" lang="ja-JP" altLang="en-US" smtClean="0"/>
              <a:t>2023/10/24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60B036-C61F-4AF4-04C1-8358044D3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E0EB70-F8ED-8FA7-6381-D33AF0B9B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A802-99B6-4D3E-A097-39FA4D5B3C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0448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3841BD-3D7E-CA21-F226-2DCB8C202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692AFC0-5A29-C4BE-3336-DEE8E7333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0D7B40-FA1E-164E-BF65-F6ADBE523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6BC5-3DAC-4251-BF5D-192E8881373E}" type="datetimeFigureOut">
              <a:rPr kumimoji="1" lang="ja-JP" altLang="en-US" smtClean="0"/>
              <a:t>2023/10/24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5306AB-673B-C935-7F84-6D5513DDF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E368BC-215A-8252-51D6-CC1920DC3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A802-99B6-4D3E-A097-39FA4D5B3C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540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82A3E8-FDAC-1A1B-C6E0-A0D5E0465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E9B1EA-AA9F-6212-65CC-028C8D7E8B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9B33733-43EC-0395-2357-E68852671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EC10224-48F9-C29C-CB6B-0B0659507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6BC5-3DAC-4251-BF5D-192E8881373E}" type="datetimeFigureOut">
              <a:rPr kumimoji="1" lang="ja-JP" altLang="en-US" smtClean="0"/>
              <a:t>2023/10/24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04CF713-0484-F1C9-0FDF-486920DDC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038BF5D-0D67-FAD8-014C-BA5BEF5F7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A802-99B6-4D3E-A097-39FA4D5B3C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4256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48FAC2-1038-B2BC-27EA-EB562746D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BAD5DA5-D71E-CFBF-36A9-88A2DCE2C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82C3955-02E6-4454-D4E3-7FBF5F6A9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8B1E480-1D58-44C2-C3C2-13FEDAA64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4016CE9-0A1A-5D51-C3D4-1CF9C0D598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6562AF0-F7CB-8E07-FCB9-6EE440DFD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6BC5-3DAC-4251-BF5D-192E8881373E}" type="datetimeFigureOut">
              <a:rPr kumimoji="1" lang="ja-JP" altLang="en-US" smtClean="0"/>
              <a:t>2023/10/24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24C90CF-333D-4D42-BA0C-963EBE37C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5295C49-4B3E-F592-D7C2-4B861094F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A802-99B6-4D3E-A097-39FA4D5B3C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6468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81CF8B-6D84-4FB1-1E43-1CE58B166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E847687-C9AC-53D1-C850-8BFB3644D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6BC5-3DAC-4251-BF5D-192E8881373E}" type="datetimeFigureOut">
              <a:rPr kumimoji="1" lang="ja-JP" altLang="en-US" smtClean="0"/>
              <a:t>2023/10/24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8C4D31C-9097-26CD-38EF-221C4488A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15D277F-83B1-3E93-32C2-EF3D0A2F2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A802-99B6-4D3E-A097-39FA4D5B3C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7437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996EBC4-F9FA-5140-183A-82EB108CB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6BC5-3DAC-4251-BF5D-192E8881373E}" type="datetimeFigureOut">
              <a:rPr kumimoji="1" lang="ja-JP" altLang="en-US" smtClean="0"/>
              <a:t>2023/10/24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759537C-0F4B-B693-4491-A3C7163C1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9082FBE-8740-5696-13C8-162E6A497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A802-99B6-4D3E-A097-39FA4D5B3C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6758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32C4C7-FDCA-4E5F-DBCB-AFF7AA30E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2F7A82-4D0C-42D4-C121-D5ED211DF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50DAB75-27E0-DCD4-2616-73DE3C266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EB5646-CB1A-02BA-9493-478EBC1EF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6BC5-3DAC-4251-BF5D-192E8881373E}" type="datetimeFigureOut">
              <a:rPr kumimoji="1" lang="ja-JP" altLang="en-US" smtClean="0"/>
              <a:t>2023/10/24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45C307F-9CB2-6E4C-F1DB-F20742EAD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33D04B5-4F05-4003-FC40-9642DD19D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A802-99B6-4D3E-A097-39FA4D5B3C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8985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BE5CE8-3950-F823-6930-8DC377486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260E172-FED1-81BE-0A87-07A14C7DE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6ABB9AD-BCB0-5E7D-15C8-6A010BFBF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7170805-682F-2E11-1017-BF7EC66DF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6BC5-3DAC-4251-BF5D-192E8881373E}" type="datetimeFigureOut">
              <a:rPr kumimoji="1" lang="ja-JP" altLang="en-US" smtClean="0"/>
              <a:t>2023/10/24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F57FD81-C868-5208-5C0B-966076E7E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13C2FC-37BA-24DB-50BF-357B053FC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A802-99B6-4D3E-A097-39FA4D5B3C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5313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ADD10E8-1F54-DE70-F1BD-3B9E6CEAD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F901F2-E084-1898-F5F2-6550D134E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E8CD87-EDA9-5EE9-8D8A-B8121B3CDB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06BC5-3DAC-4251-BF5D-192E8881373E}" type="datetimeFigureOut">
              <a:rPr kumimoji="1" lang="ja-JP" altLang="en-US" smtClean="0"/>
              <a:t>2023/10/24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D45780-9FA5-539A-881F-3AD88C28B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7F264E-821E-D678-9350-4C4897A998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9A802-99B6-4D3E-A097-39FA4D5B3C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62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49B4B9-A5FE-7B5E-D2E9-FB0D4D43E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デモ用ファイルの分析イメージ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DA09574-A4CF-AC6C-122E-9272810B6151}"/>
              </a:ext>
            </a:extLst>
          </p:cNvPr>
          <p:cNvSpPr txBox="1"/>
          <p:nvPr/>
        </p:nvSpPr>
        <p:spPr>
          <a:xfrm>
            <a:off x="771466" y="5258932"/>
            <a:ext cx="10649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「勉強時間」「スマホ時間」「睡眠時間」の間に</a:t>
            </a:r>
            <a:r>
              <a:rPr kumimoji="1" lang="en-US" altLang="ja-JP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【</a:t>
            </a:r>
            <a:r>
              <a:rPr kumimoji="1" lang="ja-JP" altLang="en-US" sz="2400" dirty="0">
                <a:solidFill>
                  <a:srgbClr val="FF0000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相関関係</a:t>
            </a:r>
            <a:r>
              <a:rPr kumimoji="1" lang="en-US" altLang="ja-JP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】</a:t>
            </a:r>
            <a:r>
              <a:rPr kumimoji="1" lang="ja-JP" altLang="en-US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があるのか？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8B17575-5F00-8EAD-7175-2950408CAAFD}"/>
              </a:ext>
            </a:extLst>
          </p:cNvPr>
          <p:cNvSpPr txBox="1"/>
          <p:nvPr/>
        </p:nvSpPr>
        <p:spPr>
          <a:xfrm>
            <a:off x="8424955" y="5918754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を統計の力で確かめます</a:t>
            </a:r>
          </a:p>
        </p:txBody>
      </p: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E3F56188-8F6F-70ED-35BB-4747F5D97156}"/>
              </a:ext>
            </a:extLst>
          </p:cNvPr>
          <p:cNvGrpSpPr/>
          <p:nvPr/>
        </p:nvGrpSpPr>
        <p:grpSpPr>
          <a:xfrm>
            <a:off x="2833072" y="2085049"/>
            <a:ext cx="6525857" cy="2163600"/>
            <a:chOff x="1659330" y="2085049"/>
            <a:chExt cx="6525857" cy="2163600"/>
          </a:xfrm>
        </p:grpSpPr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D65C6F24-9BC1-5442-157A-C54D340E6699}"/>
                </a:ext>
              </a:extLst>
            </p:cNvPr>
            <p:cNvGrpSpPr/>
            <p:nvPr/>
          </p:nvGrpSpPr>
          <p:grpSpPr>
            <a:xfrm>
              <a:off x="1659330" y="2085322"/>
              <a:ext cx="2719517" cy="2163055"/>
              <a:chOff x="1659330" y="1992029"/>
              <a:chExt cx="2719517" cy="2163055"/>
            </a:xfrm>
          </p:grpSpPr>
          <p:grpSp>
            <p:nvGrpSpPr>
              <p:cNvPr id="28" name="グループ化 27">
                <a:extLst>
                  <a:ext uri="{FF2B5EF4-FFF2-40B4-BE49-F238E27FC236}">
                    <a16:creationId xmlns:a16="http://schemas.microsoft.com/office/drawing/2014/main" id="{9FFC14E0-0FDB-EA45-2534-998D85D93196}"/>
                  </a:ext>
                </a:extLst>
              </p:cNvPr>
              <p:cNvGrpSpPr/>
              <p:nvPr/>
            </p:nvGrpSpPr>
            <p:grpSpPr>
              <a:xfrm>
                <a:off x="1659330" y="2452468"/>
                <a:ext cx="2719517" cy="1702616"/>
                <a:chOff x="1127068" y="2300760"/>
                <a:chExt cx="2719517" cy="1702616"/>
              </a:xfrm>
            </p:grpSpPr>
            <p:grpSp>
              <p:nvGrpSpPr>
                <p:cNvPr id="5" name="グループ化 4">
                  <a:extLst>
                    <a:ext uri="{FF2B5EF4-FFF2-40B4-BE49-F238E27FC236}">
                      <a16:creationId xmlns:a16="http://schemas.microsoft.com/office/drawing/2014/main" id="{00F8323A-2676-399D-BA93-4E33103A9745}"/>
                    </a:ext>
                  </a:extLst>
                </p:cNvPr>
                <p:cNvGrpSpPr/>
                <p:nvPr/>
              </p:nvGrpSpPr>
              <p:grpSpPr>
                <a:xfrm>
                  <a:off x="1127068" y="2300760"/>
                  <a:ext cx="2120978" cy="1057133"/>
                  <a:chOff x="1962149" y="1845734"/>
                  <a:chExt cx="3290889" cy="1857375"/>
                </a:xfrm>
              </p:grpSpPr>
              <p:pic>
                <p:nvPicPr>
                  <p:cNvPr id="6" name="Picture 2" descr="「人」の画像検索結果">
                    <a:extLst>
                      <a:ext uri="{FF2B5EF4-FFF2-40B4-BE49-F238E27FC236}">
                        <a16:creationId xmlns:a16="http://schemas.microsoft.com/office/drawing/2014/main" id="{BA633E58-D454-6A5F-5670-E7700980EEF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duotone>
                      <a:schemeClr val="accent1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324350" y="1845734"/>
                    <a:ext cx="928688" cy="185737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7" name="Picture 2" descr="「人」の画像検索結果">
                    <a:extLst>
                      <a:ext uri="{FF2B5EF4-FFF2-40B4-BE49-F238E27FC236}">
                        <a16:creationId xmlns:a16="http://schemas.microsoft.com/office/drawing/2014/main" id="{7C24299A-0FC4-F2CC-D08B-9D99733479D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duotone>
                      <a:schemeClr val="accent1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962149" y="1845734"/>
                    <a:ext cx="928688" cy="185737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8" name="Picture 2" descr="「人」の画像検索結果">
                    <a:extLst>
                      <a:ext uri="{FF2B5EF4-FFF2-40B4-BE49-F238E27FC236}">
                        <a16:creationId xmlns:a16="http://schemas.microsoft.com/office/drawing/2014/main" id="{4A57A76A-6A6C-606C-C083-51E7F600681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duotone>
                      <a:schemeClr val="accent1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143249" y="1845734"/>
                    <a:ext cx="928688" cy="185737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3" name="グループ化 2">
                  <a:extLst>
                    <a:ext uri="{FF2B5EF4-FFF2-40B4-BE49-F238E27FC236}">
                      <a16:creationId xmlns:a16="http://schemas.microsoft.com/office/drawing/2014/main" id="{14D8D737-6CFB-0D68-01BD-C0D0489D278F}"/>
                    </a:ext>
                  </a:extLst>
                </p:cNvPr>
                <p:cNvGrpSpPr/>
                <p:nvPr/>
              </p:nvGrpSpPr>
              <p:grpSpPr>
                <a:xfrm>
                  <a:off x="1426337" y="2623502"/>
                  <a:ext cx="2120978" cy="1057133"/>
                  <a:chOff x="1962149" y="1845734"/>
                  <a:chExt cx="3290889" cy="1857375"/>
                </a:xfrm>
              </p:grpSpPr>
              <p:pic>
                <p:nvPicPr>
                  <p:cNvPr id="4" name="Picture 2" descr="「人」の画像検索結果">
                    <a:extLst>
                      <a:ext uri="{FF2B5EF4-FFF2-40B4-BE49-F238E27FC236}">
                        <a16:creationId xmlns:a16="http://schemas.microsoft.com/office/drawing/2014/main" id="{1E0C78A2-3875-DAB4-3556-FF71386B701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duotone>
                      <a:schemeClr val="accent1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324350" y="1845734"/>
                    <a:ext cx="928688" cy="185737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2" name="Picture 2" descr="「人」の画像検索結果">
                    <a:extLst>
                      <a:ext uri="{FF2B5EF4-FFF2-40B4-BE49-F238E27FC236}">
                        <a16:creationId xmlns:a16="http://schemas.microsoft.com/office/drawing/2014/main" id="{73840281-AE9E-F603-8A6E-DC4C10B676F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duotone>
                      <a:schemeClr val="accent1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962149" y="1845734"/>
                    <a:ext cx="928688" cy="185737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3" name="Picture 2" descr="「人」の画像検索結果">
                    <a:extLst>
                      <a:ext uri="{FF2B5EF4-FFF2-40B4-BE49-F238E27FC236}">
                        <a16:creationId xmlns:a16="http://schemas.microsoft.com/office/drawing/2014/main" id="{A6731882-296A-E0D8-70DB-DE655BDB8CA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duotone>
                      <a:schemeClr val="accent1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143249" y="1845734"/>
                    <a:ext cx="928688" cy="185737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23" name="グループ化 22">
                  <a:extLst>
                    <a:ext uri="{FF2B5EF4-FFF2-40B4-BE49-F238E27FC236}">
                      <a16:creationId xmlns:a16="http://schemas.microsoft.com/office/drawing/2014/main" id="{6690752A-9183-A221-5927-E7968925678E}"/>
                    </a:ext>
                  </a:extLst>
                </p:cNvPr>
                <p:cNvGrpSpPr/>
                <p:nvPr/>
              </p:nvGrpSpPr>
              <p:grpSpPr>
                <a:xfrm>
                  <a:off x="1725607" y="2946243"/>
                  <a:ext cx="2120978" cy="1057133"/>
                  <a:chOff x="1962149" y="1845734"/>
                  <a:chExt cx="3290889" cy="1857375"/>
                </a:xfrm>
              </p:grpSpPr>
              <p:pic>
                <p:nvPicPr>
                  <p:cNvPr id="24" name="Picture 2" descr="「人」の画像検索結果">
                    <a:extLst>
                      <a:ext uri="{FF2B5EF4-FFF2-40B4-BE49-F238E27FC236}">
                        <a16:creationId xmlns:a16="http://schemas.microsoft.com/office/drawing/2014/main" id="{D1FE6954-F16D-6B34-69FA-04A68D2B3FE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duotone>
                      <a:schemeClr val="accent1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324350" y="1845734"/>
                    <a:ext cx="928688" cy="185737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5" name="Picture 2" descr="「人」の画像検索結果">
                    <a:extLst>
                      <a:ext uri="{FF2B5EF4-FFF2-40B4-BE49-F238E27FC236}">
                        <a16:creationId xmlns:a16="http://schemas.microsoft.com/office/drawing/2014/main" id="{A8788D92-A8EA-7252-06AC-7BD79E0148E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duotone>
                      <a:schemeClr val="accent1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962149" y="1845734"/>
                    <a:ext cx="928688" cy="185737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6" name="Picture 2" descr="「人」の画像検索結果">
                    <a:extLst>
                      <a:ext uri="{FF2B5EF4-FFF2-40B4-BE49-F238E27FC236}">
                        <a16:creationId xmlns:a16="http://schemas.microsoft.com/office/drawing/2014/main" id="{7CA99BF7-8A1D-0223-EE69-AB8CAD951B0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duotone>
                      <a:schemeClr val="accent1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143249" y="1845734"/>
                    <a:ext cx="928688" cy="185737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3D4A6C73-6974-3ED2-22E4-A4B52878E1A3}"/>
                  </a:ext>
                </a:extLst>
              </p:cNvPr>
              <p:cNvSpPr txBox="1"/>
              <p:nvPr/>
            </p:nvSpPr>
            <p:spPr>
              <a:xfrm>
                <a:off x="2557138" y="1992029"/>
                <a:ext cx="8723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>
                    <a:latin typeface="UD デジタル 教科書体 NP-R" panose="02020400000000000000" pitchFamily="18" charset="-128"/>
                    <a:ea typeface="UD デジタル 教科書体 NP-R" panose="02020400000000000000" pitchFamily="18" charset="-128"/>
                  </a:rPr>
                  <a:t>100</a:t>
                </a:r>
                <a:r>
                  <a:rPr kumimoji="1" lang="ja-JP" altLang="en-US" dirty="0">
                    <a:latin typeface="UD デジタル 教科書体 NP-R" panose="02020400000000000000" pitchFamily="18" charset="-128"/>
                    <a:ea typeface="UD デジタル 教科書体 NP-R" panose="02020400000000000000" pitchFamily="18" charset="-128"/>
                  </a:rPr>
                  <a:t>人</a:t>
                </a:r>
              </a:p>
            </p:txBody>
          </p:sp>
        </p:grpSp>
        <p:grpSp>
          <p:nvGrpSpPr>
            <p:cNvPr id="32" name="グループ化 31">
              <a:extLst>
                <a:ext uri="{FF2B5EF4-FFF2-40B4-BE49-F238E27FC236}">
                  <a16:creationId xmlns:a16="http://schemas.microsoft.com/office/drawing/2014/main" id="{6158C57A-FA75-0EDC-51CC-768E56041319}"/>
                </a:ext>
              </a:extLst>
            </p:cNvPr>
            <p:cNvGrpSpPr/>
            <p:nvPr/>
          </p:nvGrpSpPr>
          <p:grpSpPr>
            <a:xfrm>
              <a:off x="5467187" y="2085049"/>
              <a:ext cx="2718000" cy="2163600"/>
              <a:chOff x="5467188" y="2178070"/>
              <a:chExt cx="2345967" cy="2017413"/>
            </a:xfrm>
          </p:grpSpPr>
          <p:sp>
            <p:nvSpPr>
              <p:cNvPr id="22" name="矢印: 右 3">
                <a:extLst>
                  <a:ext uri="{FF2B5EF4-FFF2-40B4-BE49-F238E27FC236}">
                    <a16:creationId xmlns:a16="http://schemas.microsoft.com/office/drawing/2014/main" id="{DFC8A49D-5A91-C04D-1A76-FA9F65210892}"/>
                  </a:ext>
                </a:extLst>
              </p:cNvPr>
              <p:cNvSpPr/>
              <p:nvPr/>
            </p:nvSpPr>
            <p:spPr>
              <a:xfrm>
                <a:off x="5467190" y="2178070"/>
                <a:ext cx="2345965" cy="443815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400" dirty="0">
                    <a:latin typeface="UD デジタル 教科書体 NP-R" panose="02020400000000000000" pitchFamily="18" charset="-128"/>
                    <a:ea typeface="UD デジタル 教科書体 NP-R" panose="02020400000000000000" pitchFamily="18" charset="-128"/>
                  </a:rPr>
                  <a:t>勉強時間</a:t>
                </a:r>
                <a:endParaRPr kumimoji="1" lang="ja-JP" altLang="en-US" sz="2400" dirty="0">
                  <a:latin typeface="UD デジタル 教科書体 NP-R" panose="02020400000000000000" pitchFamily="18" charset="-128"/>
                  <a:ea typeface="UD デジタル 教科書体 NP-R" panose="02020400000000000000" pitchFamily="18" charset="-128"/>
                </a:endParaRPr>
              </a:p>
            </p:txBody>
          </p:sp>
          <p:sp>
            <p:nvSpPr>
              <p:cNvPr id="30" name="矢印: 右 3">
                <a:extLst>
                  <a:ext uri="{FF2B5EF4-FFF2-40B4-BE49-F238E27FC236}">
                    <a16:creationId xmlns:a16="http://schemas.microsoft.com/office/drawing/2014/main" id="{6F5DA6FF-5C1F-71A4-8352-42E0FDD47EE9}"/>
                  </a:ext>
                </a:extLst>
              </p:cNvPr>
              <p:cNvSpPr/>
              <p:nvPr/>
            </p:nvSpPr>
            <p:spPr>
              <a:xfrm>
                <a:off x="5467189" y="2964869"/>
                <a:ext cx="2345965" cy="443815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400" dirty="0">
                    <a:latin typeface="UD デジタル 教科書体 NP-R" panose="02020400000000000000" pitchFamily="18" charset="-128"/>
                    <a:ea typeface="UD デジタル 教科書体 NP-R" panose="02020400000000000000" pitchFamily="18" charset="-128"/>
                  </a:rPr>
                  <a:t>スマホ時間</a:t>
                </a:r>
                <a:endParaRPr kumimoji="1" lang="ja-JP" altLang="en-US" sz="2400" dirty="0">
                  <a:latin typeface="UD デジタル 教科書体 NP-R" panose="02020400000000000000" pitchFamily="18" charset="-128"/>
                  <a:ea typeface="UD デジタル 教科書体 NP-R" panose="02020400000000000000" pitchFamily="18" charset="-128"/>
                </a:endParaRPr>
              </a:p>
            </p:txBody>
          </p:sp>
          <p:sp>
            <p:nvSpPr>
              <p:cNvPr id="31" name="矢印: 右 3">
                <a:extLst>
                  <a:ext uri="{FF2B5EF4-FFF2-40B4-BE49-F238E27FC236}">
                    <a16:creationId xmlns:a16="http://schemas.microsoft.com/office/drawing/2014/main" id="{8780AAC3-4FCE-3DE7-863C-52D47945E012}"/>
                  </a:ext>
                </a:extLst>
              </p:cNvPr>
              <p:cNvSpPr/>
              <p:nvPr/>
            </p:nvSpPr>
            <p:spPr>
              <a:xfrm>
                <a:off x="5467188" y="3751668"/>
                <a:ext cx="2345965" cy="443815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400" dirty="0">
                    <a:latin typeface="UD デジタル 教科書体 NP-R" panose="02020400000000000000" pitchFamily="18" charset="-128"/>
                    <a:ea typeface="UD デジタル 教科書体 NP-R" panose="02020400000000000000" pitchFamily="18" charset="-128"/>
                  </a:rPr>
                  <a:t>睡眠時間</a:t>
                </a:r>
                <a:endParaRPr kumimoji="1" lang="ja-JP" altLang="en-US" sz="2400" dirty="0">
                  <a:latin typeface="UD デジタル 教科書体 NP-R" panose="02020400000000000000" pitchFamily="18" charset="-128"/>
                  <a:ea typeface="UD デジタル 教科書体 NP-R" panose="02020400000000000000" pitchFamily="18" charset="-128"/>
                </a:endParaRPr>
              </a:p>
            </p:txBody>
          </p:sp>
        </p:grpSp>
      </p:grpSp>
      <p:sp>
        <p:nvSpPr>
          <p:cNvPr id="35" name="左中かっこ 34">
            <a:extLst>
              <a:ext uri="{FF2B5EF4-FFF2-40B4-BE49-F238E27FC236}">
                <a16:creationId xmlns:a16="http://schemas.microsoft.com/office/drawing/2014/main" id="{78EEEF8E-F9AC-0524-CC67-76C29D0F802F}"/>
              </a:ext>
            </a:extLst>
          </p:cNvPr>
          <p:cNvSpPr/>
          <p:nvPr/>
        </p:nvSpPr>
        <p:spPr>
          <a:xfrm>
            <a:off x="5741536" y="2153973"/>
            <a:ext cx="478406" cy="2091103"/>
          </a:xfrm>
          <a:prstGeom prst="leftBrac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2752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49B4B9-A5FE-7B5E-D2E9-FB0D4D43E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デモ用ファイルの分析イメージ</a:t>
            </a:r>
            <a:endParaRPr kumimoji="1" lang="ja-JP" altLang="en-US" dirty="0"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7415C521-0EA9-9335-A2F5-8FAEE0122BC9}"/>
              </a:ext>
            </a:extLst>
          </p:cNvPr>
          <p:cNvGrpSpPr/>
          <p:nvPr/>
        </p:nvGrpSpPr>
        <p:grpSpPr>
          <a:xfrm>
            <a:off x="2607732" y="1784093"/>
            <a:ext cx="6978439" cy="800100"/>
            <a:chOff x="3194917" y="3635169"/>
            <a:chExt cx="6978439" cy="800100"/>
          </a:xfrm>
          <a:solidFill>
            <a:srgbClr val="2683C6"/>
          </a:solidFill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B6B4D673-7154-D94A-76C8-93D18853E6A4}"/>
                </a:ext>
              </a:extLst>
            </p:cNvPr>
            <p:cNvSpPr/>
            <p:nvPr/>
          </p:nvSpPr>
          <p:spPr>
            <a:xfrm>
              <a:off x="3194917" y="3635169"/>
              <a:ext cx="1945698" cy="8001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solidFill>
                    <a:schemeClr val="bg1"/>
                  </a:solidFill>
                  <a:latin typeface="UD デジタル 教科書体 NP-R" panose="02020400000000000000" pitchFamily="18" charset="-128"/>
                  <a:ea typeface="UD デジタル 教科書体 NP-R" panose="02020400000000000000" pitchFamily="18" charset="-128"/>
                </a:rPr>
                <a:t>A</a:t>
              </a:r>
              <a:r>
                <a:rPr lang="ja-JP" altLang="en-US" sz="2400" dirty="0">
                  <a:solidFill>
                    <a:schemeClr val="bg1"/>
                  </a:solidFill>
                  <a:latin typeface="UD デジタル 教科書体 NP-R" panose="02020400000000000000" pitchFamily="18" charset="-128"/>
                  <a:ea typeface="UD デジタル 教科書体 NP-R" panose="02020400000000000000" pitchFamily="18" charset="-128"/>
                </a:rPr>
                <a:t>組</a:t>
              </a:r>
              <a:endParaRPr kumimoji="1" lang="ja-JP" altLang="en-US" sz="2400" dirty="0"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endParaRP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D1EB95B-D27E-E7B8-B09C-DA181797CCA8}"/>
                </a:ext>
              </a:extLst>
            </p:cNvPr>
            <p:cNvSpPr/>
            <p:nvPr/>
          </p:nvSpPr>
          <p:spPr>
            <a:xfrm>
              <a:off x="8225756" y="3635169"/>
              <a:ext cx="1947600" cy="800100"/>
            </a:xfrm>
            <a:prstGeom prst="rect">
              <a:avLst/>
            </a:prstGeom>
            <a:solidFill>
              <a:srgbClr val="BE510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solidFill>
                    <a:schemeClr val="bg1"/>
                  </a:solidFill>
                  <a:latin typeface="UD デジタル 教科書体 NP-R" panose="02020400000000000000" pitchFamily="18" charset="-128"/>
                  <a:ea typeface="UD デジタル 教科書体 NP-R" panose="02020400000000000000" pitchFamily="18" charset="-128"/>
                </a:rPr>
                <a:t>B</a:t>
              </a:r>
              <a:r>
                <a:rPr lang="ja-JP" altLang="en-US" sz="2400" dirty="0">
                  <a:solidFill>
                    <a:schemeClr val="bg1"/>
                  </a:solidFill>
                  <a:latin typeface="UD デジタル 教科書体 NP-R" panose="02020400000000000000" pitchFamily="18" charset="-128"/>
                  <a:ea typeface="UD デジタル 教科書体 NP-R" panose="02020400000000000000" pitchFamily="18" charset="-128"/>
                </a:rPr>
                <a:t>組</a:t>
              </a:r>
              <a:endParaRPr kumimoji="1" lang="ja-JP" altLang="en-US" sz="2400" dirty="0"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endParaRP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D68061F6-C2B8-53C0-592E-2CFC18D2115D}"/>
              </a:ext>
            </a:extLst>
          </p:cNvPr>
          <p:cNvGrpSpPr/>
          <p:nvPr/>
        </p:nvGrpSpPr>
        <p:grpSpPr>
          <a:xfrm>
            <a:off x="2519139" y="2990958"/>
            <a:ext cx="7153722" cy="1057133"/>
            <a:chOff x="1905359" y="2990958"/>
            <a:chExt cx="7153722" cy="1057133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00F8323A-2676-399D-BA93-4E33103A9745}"/>
                </a:ext>
              </a:extLst>
            </p:cNvPr>
            <p:cNvGrpSpPr/>
            <p:nvPr/>
          </p:nvGrpSpPr>
          <p:grpSpPr>
            <a:xfrm>
              <a:off x="1905359" y="2990958"/>
              <a:ext cx="2120978" cy="1057133"/>
              <a:chOff x="1962149" y="1845734"/>
              <a:chExt cx="3290889" cy="1857375"/>
            </a:xfrm>
          </p:grpSpPr>
          <p:pic>
            <p:nvPicPr>
              <p:cNvPr id="6" name="Picture 2" descr="「人」の画像検索結果">
                <a:extLst>
                  <a:ext uri="{FF2B5EF4-FFF2-40B4-BE49-F238E27FC236}">
                    <a16:creationId xmlns:a16="http://schemas.microsoft.com/office/drawing/2014/main" id="{BA633E58-D454-6A5F-5670-E7700980EEF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24350" y="1845734"/>
                <a:ext cx="928688" cy="18573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2" descr="「人」の画像検索結果">
                <a:extLst>
                  <a:ext uri="{FF2B5EF4-FFF2-40B4-BE49-F238E27FC236}">
                    <a16:creationId xmlns:a16="http://schemas.microsoft.com/office/drawing/2014/main" id="{7C24299A-0FC4-F2CC-D08B-9D99733479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62149" y="1845734"/>
                <a:ext cx="928688" cy="18573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2" descr="「人」の画像検索結果">
                <a:extLst>
                  <a:ext uri="{FF2B5EF4-FFF2-40B4-BE49-F238E27FC236}">
                    <a16:creationId xmlns:a16="http://schemas.microsoft.com/office/drawing/2014/main" id="{4A57A76A-6A6C-606C-C083-51E7F60068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43249" y="1845734"/>
                <a:ext cx="928688" cy="18573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AA6D4A71-6DDC-31B3-80EB-8243E8CBAF78}"/>
                </a:ext>
              </a:extLst>
            </p:cNvPr>
            <p:cNvGrpSpPr/>
            <p:nvPr/>
          </p:nvGrpSpPr>
          <p:grpSpPr>
            <a:xfrm>
              <a:off x="6938103" y="2990958"/>
              <a:ext cx="2120978" cy="1057133"/>
              <a:chOff x="1962149" y="1845734"/>
              <a:chExt cx="3290889" cy="1857375"/>
            </a:xfrm>
          </p:grpSpPr>
          <p:pic>
            <p:nvPicPr>
              <p:cNvPr id="15" name="Picture 2" descr="「人」の画像検索結果">
                <a:extLst>
                  <a:ext uri="{FF2B5EF4-FFF2-40B4-BE49-F238E27FC236}">
                    <a16:creationId xmlns:a16="http://schemas.microsoft.com/office/drawing/2014/main" id="{EDFC6CE8-6A6F-F139-4E1C-CE035845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24350" y="1845734"/>
                <a:ext cx="928688" cy="18573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2" descr="「人」の画像検索結果">
                <a:extLst>
                  <a:ext uri="{FF2B5EF4-FFF2-40B4-BE49-F238E27FC236}">
                    <a16:creationId xmlns:a16="http://schemas.microsoft.com/office/drawing/2014/main" id="{30F19EF6-5181-241A-30C9-F8864E64B76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62149" y="1845734"/>
                <a:ext cx="928688" cy="18573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2" descr="「人」の画像検索結果">
                <a:extLst>
                  <a:ext uri="{FF2B5EF4-FFF2-40B4-BE49-F238E27FC236}">
                    <a16:creationId xmlns:a16="http://schemas.microsoft.com/office/drawing/2014/main" id="{C2A0D167-4831-3C97-8F82-E7785287CE7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43249" y="1845734"/>
                <a:ext cx="928688" cy="18573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9" name="右中かっこ 18">
            <a:extLst>
              <a:ext uri="{FF2B5EF4-FFF2-40B4-BE49-F238E27FC236}">
                <a16:creationId xmlns:a16="http://schemas.microsoft.com/office/drawing/2014/main" id="{92BEE314-9AAF-C1AF-9479-7929B5FFA586}"/>
              </a:ext>
            </a:extLst>
          </p:cNvPr>
          <p:cNvSpPr/>
          <p:nvPr/>
        </p:nvSpPr>
        <p:spPr>
          <a:xfrm rot="5400000">
            <a:off x="5897344" y="1732962"/>
            <a:ext cx="397310" cy="5841099"/>
          </a:xfrm>
          <a:prstGeom prst="righ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DA09574-A4CF-AC6C-122E-9272810B6151}"/>
              </a:ext>
            </a:extLst>
          </p:cNvPr>
          <p:cNvSpPr txBox="1"/>
          <p:nvPr/>
        </p:nvSpPr>
        <p:spPr>
          <a:xfrm>
            <a:off x="617577" y="5258932"/>
            <a:ext cx="10956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A</a:t>
            </a:r>
            <a:r>
              <a:rPr lang="ja-JP" altLang="en-US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組・</a:t>
            </a:r>
            <a:r>
              <a:rPr lang="en-US" altLang="ja-JP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B</a:t>
            </a:r>
            <a:r>
              <a:rPr lang="ja-JP" altLang="en-US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組</a:t>
            </a:r>
            <a:r>
              <a:rPr kumimoji="1" lang="ja-JP" altLang="en-US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間で「英・国・数の点数」に</a:t>
            </a:r>
            <a:r>
              <a:rPr kumimoji="1" lang="en-US" altLang="ja-JP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【</a:t>
            </a:r>
            <a:r>
              <a:rPr kumimoji="1" lang="ja-JP" altLang="en-US" sz="2400" dirty="0">
                <a:solidFill>
                  <a:srgbClr val="FF0000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偶然ではない差</a:t>
            </a:r>
            <a:r>
              <a:rPr kumimoji="1" lang="en-US" altLang="ja-JP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】</a:t>
            </a:r>
            <a:r>
              <a:rPr kumimoji="1" lang="ja-JP" altLang="en-US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が生まれるのか？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8B17575-5F00-8EAD-7175-2950408CAAFD}"/>
              </a:ext>
            </a:extLst>
          </p:cNvPr>
          <p:cNvSpPr txBox="1"/>
          <p:nvPr/>
        </p:nvSpPr>
        <p:spPr>
          <a:xfrm>
            <a:off x="8424955" y="5918754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を統計の力で確かめます</a:t>
            </a:r>
          </a:p>
        </p:txBody>
      </p:sp>
      <p:sp>
        <p:nvSpPr>
          <p:cNvPr id="22" name="矢印: 右 3">
            <a:extLst>
              <a:ext uri="{FF2B5EF4-FFF2-40B4-BE49-F238E27FC236}">
                <a16:creationId xmlns:a16="http://schemas.microsoft.com/office/drawing/2014/main" id="{DFC8A49D-5A91-C04D-1A76-FA9F65210892}"/>
              </a:ext>
            </a:extLst>
          </p:cNvPr>
          <p:cNvSpPr/>
          <p:nvPr/>
        </p:nvSpPr>
        <p:spPr>
          <a:xfrm>
            <a:off x="4856461" y="3987789"/>
            <a:ext cx="2345965" cy="44381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英・国・数の点数</a:t>
            </a:r>
            <a:endParaRPr kumimoji="1" lang="ja-JP" altLang="en-US" dirty="0"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3070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49B4B9-A5FE-7B5E-D2E9-FB0D4D43E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デモ用ファイルの分析イメージ</a:t>
            </a:r>
            <a:endParaRPr kumimoji="1" lang="ja-JP" altLang="en-US" dirty="0"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7415C521-0EA9-9335-A2F5-8FAEE0122BC9}"/>
              </a:ext>
            </a:extLst>
          </p:cNvPr>
          <p:cNvGrpSpPr/>
          <p:nvPr/>
        </p:nvGrpSpPr>
        <p:grpSpPr>
          <a:xfrm>
            <a:off x="2607732" y="1784093"/>
            <a:ext cx="6978439" cy="800100"/>
            <a:chOff x="3194917" y="3635169"/>
            <a:chExt cx="6978439" cy="800100"/>
          </a:xfrm>
          <a:solidFill>
            <a:srgbClr val="2683C6"/>
          </a:solidFill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B6B4D673-7154-D94A-76C8-93D18853E6A4}"/>
                </a:ext>
              </a:extLst>
            </p:cNvPr>
            <p:cNvSpPr/>
            <p:nvPr/>
          </p:nvSpPr>
          <p:spPr>
            <a:xfrm>
              <a:off x="3194917" y="3635169"/>
              <a:ext cx="1945698" cy="8001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dirty="0">
                  <a:solidFill>
                    <a:schemeClr val="bg1"/>
                  </a:solidFill>
                  <a:latin typeface="UD デジタル 教科書体 NP-R" panose="02020400000000000000" pitchFamily="18" charset="-128"/>
                  <a:ea typeface="UD デジタル 教科書体 NP-R" panose="02020400000000000000" pitchFamily="18" charset="-128"/>
                </a:rPr>
                <a:t>前期</a:t>
              </a: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D1EB95B-D27E-E7B8-B09C-DA181797CCA8}"/>
                </a:ext>
              </a:extLst>
            </p:cNvPr>
            <p:cNvSpPr/>
            <p:nvPr/>
          </p:nvSpPr>
          <p:spPr>
            <a:xfrm>
              <a:off x="8225756" y="3635169"/>
              <a:ext cx="1947600" cy="800100"/>
            </a:xfrm>
            <a:prstGeom prst="rect">
              <a:avLst/>
            </a:prstGeom>
            <a:solidFill>
              <a:srgbClr val="BE510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dirty="0">
                  <a:solidFill>
                    <a:schemeClr val="bg1"/>
                  </a:solidFill>
                  <a:latin typeface="UD デジタル 教科書体 NP-R" panose="02020400000000000000" pitchFamily="18" charset="-128"/>
                  <a:ea typeface="UD デジタル 教科書体 NP-R" panose="02020400000000000000" pitchFamily="18" charset="-128"/>
                </a:rPr>
                <a:t>後期</a:t>
              </a: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D68061F6-C2B8-53C0-592E-2CFC18D2115D}"/>
              </a:ext>
            </a:extLst>
          </p:cNvPr>
          <p:cNvGrpSpPr/>
          <p:nvPr/>
        </p:nvGrpSpPr>
        <p:grpSpPr>
          <a:xfrm>
            <a:off x="2519139" y="2990958"/>
            <a:ext cx="7153722" cy="1057133"/>
            <a:chOff x="1905359" y="2990958"/>
            <a:chExt cx="7153722" cy="1057133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00F8323A-2676-399D-BA93-4E33103A9745}"/>
                </a:ext>
              </a:extLst>
            </p:cNvPr>
            <p:cNvGrpSpPr/>
            <p:nvPr/>
          </p:nvGrpSpPr>
          <p:grpSpPr>
            <a:xfrm>
              <a:off x="1905359" y="2990958"/>
              <a:ext cx="2120978" cy="1057133"/>
              <a:chOff x="1962149" y="1845734"/>
              <a:chExt cx="3290889" cy="1857375"/>
            </a:xfrm>
          </p:grpSpPr>
          <p:pic>
            <p:nvPicPr>
              <p:cNvPr id="6" name="Picture 2" descr="「人」の画像検索結果">
                <a:extLst>
                  <a:ext uri="{FF2B5EF4-FFF2-40B4-BE49-F238E27FC236}">
                    <a16:creationId xmlns:a16="http://schemas.microsoft.com/office/drawing/2014/main" id="{BA633E58-D454-6A5F-5670-E7700980EEF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24350" y="1845734"/>
                <a:ext cx="928688" cy="18573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2" descr="「人」の画像検索結果">
                <a:extLst>
                  <a:ext uri="{FF2B5EF4-FFF2-40B4-BE49-F238E27FC236}">
                    <a16:creationId xmlns:a16="http://schemas.microsoft.com/office/drawing/2014/main" id="{7C24299A-0FC4-F2CC-D08B-9D99733479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62149" y="1845734"/>
                <a:ext cx="928688" cy="18573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2" descr="「人」の画像検索結果">
                <a:extLst>
                  <a:ext uri="{FF2B5EF4-FFF2-40B4-BE49-F238E27FC236}">
                    <a16:creationId xmlns:a16="http://schemas.microsoft.com/office/drawing/2014/main" id="{4A57A76A-6A6C-606C-C083-51E7F60068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43249" y="1845734"/>
                <a:ext cx="928688" cy="18573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AA6D4A71-6DDC-31B3-80EB-8243E8CBAF78}"/>
                </a:ext>
              </a:extLst>
            </p:cNvPr>
            <p:cNvGrpSpPr/>
            <p:nvPr/>
          </p:nvGrpSpPr>
          <p:grpSpPr>
            <a:xfrm>
              <a:off x="6938103" y="2990958"/>
              <a:ext cx="2120978" cy="1057133"/>
              <a:chOff x="1962149" y="1845734"/>
              <a:chExt cx="3290889" cy="1857375"/>
            </a:xfrm>
          </p:grpSpPr>
          <p:pic>
            <p:nvPicPr>
              <p:cNvPr id="15" name="Picture 2" descr="「人」の画像検索結果">
                <a:extLst>
                  <a:ext uri="{FF2B5EF4-FFF2-40B4-BE49-F238E27FC236}">
                    <a16:creationId xmlns:a16="http://schemas.microsoft.com/office/drawing/2014/main" id="{EDFC6CE8-6A6F-F139-4E1C-CE035845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24350" y="1845734"/>
                <a:ext cx="928688" cy="18573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2" descr="「人」の画像検索結果">
                <a:extLst>
                  <a:ext uri="{FF2B5EF4-FFF2-40B4-BE49-F238E27FC236}">
                    <a16:creationId xmlns:a16="http://schemas.microsoft.com/office/drawing/2014/main" id="{30F19EF6-5181-241A-30C9-F8864E64B76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62149" y="1845734"/>
                <a:ext cx="928688" cy="18573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2" descr="「人」の画像検索結果">
                <a:extLst>
                  <a:ext uri="{FF2B5EF4-FFF2-40B4-BE49-F238E27FC236}">
                    <a16:creationId xmlns:a16="http://schemas.microsoft.com/office/drawing/2014/main" id="{C2A0D167-4831-3C97-8F82-E7785287CE7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43249" y="1845734"/>
                <a:ext cx="928688" cy="18573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9" name="右中かっこ 18">
            <a:extLst>
              <a:ext uri="{FF2B5EF4-FFF2-40B4-BE49-F238E27FC236}">
                <a16:creationId xmlns:a16="http://schemas.microsoft.com/office/drawing/2014/main" id="{92BEE314-9AAF-C1AF-9479-7929B5FFA586}"/>
              </a:ext>
            </a:extLst>
          </p:cNvPr>
          <p:cNvSpPr/>
          <p:nvPr/>
        </p:nvSpPr>
        <p:spPr>
          <a:xfrm rot="5400000">
            <a:off x="5897344" y="1732962"/>
            <a:ext cx="397310" cy="5841099"/>
          </a:xfrm>
          <a:prstGeom prst="righ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DA09574-A4CF-AC6C-122E-9272810B6151}"/>
              </a:ext>
            </a:extLst>
          </p:cNvPr>
          <p:cNvSpPr txBox="1"/>
          <p:nvPr/>
        </p:nvSpPr>
        <p:spPr>
          <a:xfrm>
            <a:off x="1079242" y="5258932"/>
            <a:ext cx="10033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前期</a:t>
            </a:r>
            <a:r>
              <a:rPr kumimoji="1" lang="ja-JP" altLang="en-US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と後期で「英国数の点数」に</a:t>
            </a:r>
            <a:r>
              <a:rPr kumimoji="1" lang="en-US" altLang="ja-JP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【</a:t>
            </a:r>
            <a:r>
              <a:rPr kumimoji="1" lang="ja-JP" altLang="en-US" sz="2400" dirty="0">
                <a:solidFill>
                  <a:srgbClr val="FF0000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偶然ではない差</a:t>
            </a:r>
            <a:r>
              <a:rPr kumimoji="1" lang="en-US" altLang="ja-JP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】</a:t>
            </a:r>
            <a:r>
              <a:rPr kumimoji="1" lang="ja-JP" altLang="en-US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が生まれるのか？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8B17575-5F00-8EAD-7175-2950408CAAFD}"/>
              </a:ext>
            </a:extLst>
          </p:cNvPr>
          <p:cNvSpPr txBox="1"/>
          <p:nvPr/>
        </p:nvSpPr>
        <p:spPr>
          <a:xfrm>
            <a:off x="7638571" y="5921604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を統計の力で確かめます</a:t>
            </a:r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4D1E1B04-FCE8-7E48-8501-AD3FADA88D33}"/>
              </a:ext>
            </a:extLst>
          </p:cNvPr>
          <p:cNvSpPr/>
          <p:nvPr/>
        </p:nvSpPr>
        <p:spPr>
          <a:xfrm>
            <a:off x="10230088" y="2867689"/>
            <a:ext cx="1664199" cy="1053874"/>
          </a:xfrm>
          <a:prstGeom prst="wedgeRectCallout">
            <a:avLst>
              <a:gd name="adj1" fmla="val -66380"/>
              <a:gd name="adj2" fmla="val 2368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前期と</a:t>
            </a:r>
            <a:endParaRPr kumimoji="1" lang="en-US" altLang="ja-JP" dirty="0"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pPr algn="ctr"/>
            <a:r>
              <a:rPr kumimoji="1" lang="ja-JP" altLang="en-US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同一人物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DFC8A49D-5A91-C04D-1A76-FA9F65210892}"/>
              </a:ext>
            </a:extLst>
          </p:cNvPr>
          <p:cNvSpPr/>
          <p:nvPr/>
        </p:nvSpPr>
        <p:spPr>
          <a:xfrm>
            <a:off x="4923017" y="2610665"/>
            <a:ext cx="2345965" cy="76058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英・国・数の特訓</a:t>
            </a:r>
            <a:endParaRPr kumimoji="1" lang="ja-JP" altLang="en-US" dirty="0"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7785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49B4B9-A5FE-7B5E-D2E9-FB0D4D43E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デモ用ファイルの分析イメージ</a:t>
            </a:r>
            <a:endParaRPr kumimoji="1" lang="ja-JP" altLang="en-US" dirty="0"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DA09574-A4CF-AC6C-122E-9272810B6151}"/>
              </a:ext>
            </a:extLst>
          </p:cNvPr>
          <p:cNvSpPr txBox="1"/>
          <p:nvPr/>
        </p:nvSpPr>
        <p:spPr>
          <a:xfrm>
            <a:off x="925355" y="5251081"/>
            <a:ext cx="10341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40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「血液型」と</a:t>
            </a:r>
            <a:r>
              <a:rPr kumimoji="1" lang="ja-JP" altLang="en-US" sz="240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「好きな食べ物」の度数に</a:t>
            </a:r>
            <a:r>
              <a:rPr kumimoji="1" lang="en-US" altLang="ja-JP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【</a:t>
            </a:r>
            <a:r>
              <a:rPr kumimoji="1" lang="ja-JP" altLang="en-US" sz="2400">
                <a:solidFill>
                  <a:srgbClr val="FF0000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偶然ではない差</a:t>
            </a:r>
            <a:r>
              <a:rPr kumimoji="1" lang="en-US" altLang="ja-JP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】</a:t>
            </a:r>
            <a:r>
              <a:rPr lang="ja-JP" altLang="en-US" sz="240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はあ</a:t>
            </a:r>
            <a:r>
              <a:rPr kumimoji="1" lang="ja-JP" altLang="en-US" sz="240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る</a:t>
            </a:r>
            <a:r>
              <a:rPr kumimoji="1" lang="ja-JP" altLang="en-US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のか？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8B17575-5F00-8EAD-7175-2950408CAAFD}"/>
              </a:ext>
            </a:extLst>
          </p:cNvPr>
          <p:cNvSpPr txBox="1"/>
          <p:nvPr/>
        </p:nvSpPr>
        <p:spPr>
          <a:xfrm>
            <a:off x="7638571" y="5921604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を統計の力で確かめます</a:t>
            </a:r>
          </a:p>
        </p:txBody>
      </p:sp>
      <p:pic>
        <p:nvPicPr>
          <p:cNvPr id="13" name="図 12" descr="グラフ, 棒グラフ&#10;&#10;自動的に生成された説明">
            <a:extLst>
              <a:ext uri="{FF2B5EF4-FFF2-40B4-BE49-F238E27FC236}">
                <a16:creationId xmlns:a16="http://schemas.microsoft.com/office/drawing/2014/main" id="{A4704FE3-3864-3FF3-8F98-699582CFC1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20"/>
          <a:stretch/>
        </p:blipFill>
        <p:spPr>
          <a:xfrm>
            <a:off x="297713" y="1277241"/>
            <a:ext cx="7491250" cy="3981691"/>
          </a:xfrm>
          <a:prstGeom prst="rect">
            <a:avLst/>
          </a:prstGeom>
        </p:spPr>
      </p:pic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4D1E1B04-FCE8-7E48-8501-AD3FADA88D33}"/>
              </a:ext>
            </a:extLst>
          </p:cNvPr>
          <p:cNvSpPr/>
          <p:nvPr/>
        </p:nvSpPr>
        <p:spPr>
          <a:xfrm>
            <a:off x="8996855" y="1087640"/>
            <a:ext cx="2356945" cy="1053874"/>
          </a:xfrm>
          <a:prstGeom prst="wedgeRectCallout">
            <a:avLst>
              <a:gd name="adj1" fmla="val -67012"/>
              <a:gd name="adj2" fmla="val 4063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黄色のセルは</a:t>
            </a:r>
            <a:endParaRPr kumimoji="1" lang="en-US" altLang="ja-JP" dirty="0"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pPr algn="ctr"/>
            <a:r>
              <a:rPr kumimoji="1" lang="ja-JP" altLang="en-US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度数が有意に</a:t>
            </a:r>
            <a:endParaRPr kumimoji="1" lang="en-US" altLang="ja-JP" dirty="0"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pPr algn="ctr"/>
            <a:r>
              <a:rPr kumimoji="1" lang="ja-JP" altLang="en-US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高い</a:t>
            </a:r>
            <a:r>
              <a:rPr kumimoji="1" lang="en-US" altLang="ja-JP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or</a:t>
            </a:r>
            <a:r>
              <a:rPr kumimoji="1" lang="ja-JP" altLang="en-US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低い</a:t>
            </a:r>
            <a:endParaRPr kumimoji="1" lang="ja-JP" altLang="en-US" dirty="0"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pic>
        <p:nvPicPr>
          <p:cNvPr id="23" name="図 22" descr="テーブル&#10;&#10;中程度の精度で自動的に生成された説明">
            <a:extLst>
              <a:ext uri="{FF2B5EF4-FFF2-40B4-BE49-F238E27FC236}">
                <a16:creationId xmlns:a16="http://schemas.microsoft.com/office/drawing/2014/main" id="{DE2CCD32-0E67-D2FD-F3E6-201B970DB2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078" y="2412702"/>
            <a:ext cx="3386302" cy="212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081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49B4B9-A5FE-7B5E-D2E9-FB0D4D43E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変数設定の注意点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DA09574-A4CF-AC6C-122E-9272810B6151}"/>
              </a:ext>
            </a:extLst>
          </p:cNvPr>
          <p:cNvSpPr txBox="1"/>
          <p:nvPr/>
        </p:nvSpPr>
        <p:spPr>
          <a:xfrm>
            <a:off x="2925902" y="5588116"/>
            <a:ext cx="63401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独立変数には</a:t>
            </a:r>
            <a:r>
              <a:rPr lang="ja-JP" altLang="en-US" sz="2400" dirty="0">
                <a:solidFill>
                  <a:srgbClr val="FF0000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群分けできるもの（文字列）</a:t>
            </a:r>
            <a:r>
              <a:rPr lang="ja-JP" altLang="en-US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を</a:t>
            </a:r>
            <a:endParaRPr lang="en-US" altLang="ja-JP" sz="2400" dirty="0"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r>
              <a:rPr lang="ja-JP" altLang="en-US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従属変数には</a:t>
            </a:r>
            <a:r>
              <a:rPr lang="ja-JP" altLang="en-US" sz="2400" dirty="0">
                <a:solidFill>
                  <a:srgbClr val="FF0000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数値データを選択</a:t>
            </a:r>
            <a:r>
              <a:rPr lang="ja-JP" altLang="en-US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してください</a:t>
            </a:r>
            <a:endParaRPr kumimoji="1" lang="ja-JP" altLang="en-US" sz="2400" dirty="0"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46163D08-5478-B062-95CF-B86666108A34}"/>
              </a:ext>
            </a:extLst>
          </p:cNvPr>
          <p:cNvSpPr/>
          <p:nvPr/>
        </p:nvSpPr>
        <p:spPr>
          <a:xfrm>
            <a:off x="2875547" y="3525253"/>
            <a:ext cx="324853" cy="4812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F7245A35-0E4D-79FA-DA33-31306FAB3FA5}"/>
              </a:ext>
            </a:extLst>
          </p:cNvPr>
          <p:cNvSpPr/>
          <p:nvPr/>
        </p:nvSpPr>
        <p:spPr>
          <a:xfrm>
            <a:off x="4207042" y="3525252"/>
            <a:ext cx="324853" cy="4812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下 22">
            <a:extLst>
              <a:ext uri="{FF2B5EF4-FFF2-40B4-BE49-F238E27FC236}">
                <a16:creationId xmlns:a16="http://schemas.microsoft.com/office/drawing/2014/main" id="{8036FC92-8F22-0445-E3FB-29F6C564B3A8}"/>
              </a:ext>
            </a:extLst>
          </p:cNvPr>
          <p:cNvSpPr/>
          <p:nvPr/>
        </p:nvSpPr>
        <p:spPr>
          <a:xfrm>
            <a:off x="5542459" y="3525252"/>
            <a:ext cx="324853" cy="4812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178" y="1676155"/>
            <a:ext cx="8011643" cy="35056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正方形/長方形 3"/>
          <p:cNvSpPr/>
          <p:nvPr/>
        </p:nvSpPr>
        <p:spPr>
          <a:xfrm>
            <a:off x="2235975" y="3182112"/>
            <a:ext cx="333489" cy="3157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2226324" y="4389120"/>
            <a:ext cx="2305571" cy="3788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カギ線コネクタ 5"/>
          <p:cNvCxnSpPr>
            <a:endCxn id="4" idx="1"/>
          </p:cNvCxnSpPr>
          <p:nvPr/>
        </p:nvCxnSpPr>
        <p:spPr>
          <a:xfrm rot="16200000" flipV="1">
            <a:off x="1347702" y="4228239"/>
            <a:ext cx="2466474" cy="689927"/>
          </a:xfrm>
          <a:prstGeom prst="bentConnector4">
            <a:avLst>
              <a:gd name="adj1" fmla="val 458"/>
              <a:gd name="adj2" fmla="val 164943"/>
            </a:avLst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カギ線コネクタ 13"/>
          <p:cNvCxnSpPr>
            <a:endCxn id="9" idx="1"/>
          </p:cNvCxnSpPr>
          <p:nvPr/>
        </p:nvCxnSpPr>
        <p:spPr>
          <a:xfrm rot="16200000" flipV="1">
            <a:off x="1788423" y="5016433"/>
            <a:ext cx="1575381" cy="699577"/>
          </a:xfrm>
          <a:prstGeom prst="bentConnector4">
            <a:avLst>
              <a:gd name="adj1" fmla="val -1286"/>
              <a:gd name="adj2" fmla="val 211102"/>
            </a:avLst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622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49B4B9-A5FE-7B5E-D2E9-FB0D4D43E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変数設定の注意点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DA09574-A4CF-AC6C-122E-9272810B6151}"/>
              </a:ext>
            </a:extLst>
          </p:cNvPr>
          <p:cNvSpPr txBox="1"/>
          <p:nvPr/>
        </p:nvSpPr>
        <p:spPr>
          <a:xfrm>
            <a:off x="2464237" y="5258932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観測値、測定値が</a:t>
            </a:r>
            <a:r>
              <a:rPr lang="ja-JP" altLang="en-US" sz="2400" dirty="0">
                <a:solidFill>
                  <a:srgbClr val="FF0000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対になる順番で選択</a:t>
            </a:r>
            <a:r>
              <a:rPr lang="ja-JP" altLang="en-US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してください</a:t>
            </a:r>
            <a:endParaRPr kumimoji="1" lang="ja-JP" altLang="en-US" sz="2400" dirty="0"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00630CF3-C7EF-F0E8-611A-E85AFD3BD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279" y="1891695"/>
            <a:ext cx="7539441" cy="28443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矢印: 下 12">
            <a:extLst>
              <a:ext uri="{FF2B5EF4-FFF2-40B4-BE49-F238E27FC236}">
                <a16:creationId xmlns:a16="http://schemas.microsoft.com/office/drawing/2014/main" id="{46163D08-5478-B062-95CF-B86666108A34}"/>
              </a:ext>
            </a:extLst>
          </p:cNvPr>
          <p:cNvSpPr/>
          <p:nvPr/>
        </p:nvSpPr>
        <p:spPr>
          <a:xfrm>
            <a:off x="2875547" y="3525253"/>
            <a:ext cx="324853" cy="4812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F7245A35-0E4D-79FA-DA33-31306FAB3FA5}"/>
              </a:ext>
            </a:extLst>
          </p:cNvPr>
          <p:cNvSpPr/>
          <p:nvPr/>
        </p:nvSpPr>
        <p:spPr>
          <a:xfrm>
            <a:off x="4207042" y="3525252"/>
            <a:ext cx="324853" cy="4812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下 22">
            <a:extLst>
              <a:ext uri="{FF2B5EF4-FFF2-40B4-BE49-F238E27FC236}">
                <a16:creationId xmlns:a16="http://schemas.microsoft.com/office/drawing/2014/main" id="{8036FC92-8F22-0445-E3FB-29F6C564B3A8}"/>
              </a:ext>
            </a:extLst>
          </p:cNvPr>
          <p:cNvSpPr/>
          <p:nvPr/>
        </p:nvSpPr>
        <p:spPr>
          <a:xfrm>
            <a:off x="5542459" y="3525252"/>
            <a:ext cx="324853" cy="4812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9988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226</Words>
  <Application>Microsoft Macintosh PowerPoint</Application>
  <PresentationFormat>ワイド画面</PresentationFormat>
  <Paragraphs>32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UD デジタル 教科書体 NP-R</vt:lpstr>
      <vt:lpstr>游ゴシック</vt:lpstr>
      <vt:lpstr>游ゴシック Light</vt:lpstr>
      <vt:lpstr>Arial</vt:lpstr>
      <vt:lpstr>Office テーマ</vt:lpstr>
      <vt:lpstr>デモ用ファイルの分析イメージ</vt:lpstr>
      <vt:lpstr>デモ用ファイルの分析イメージ</vt:lpstr>
      <vt:lpstr>デモ用ファイルの分析イメージ</vt:lpstr>
      <vt:lpstr>デモ用ファイルの分析イメージ</vt:lpstr>
      <vt:lpstr>変数設定の注意点</vt:lpstr>
      <vt:lpstr>変数設定の注意点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デモ用ファイル分析のイメージ</dc:title>
  <dc:creator>伊藤大貴</dc:creator>
  <cp:lastModifiedBy>omzh_t_伊藤大貴</cp:lastModifiedBy>
  <cp:revision>10</cp:revision>
  <dcterms:created xsi:type="dcterms:W3CDTF">2022-08-21T03:14:28Z</dcterms:created>
  <dcterms:modified xsi:type="dcterms:W3CDTF">2023-10-24T12:22:56Z</dcterms:modified>
</cp:coreProperties>
</file>