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58" r:id="rId4"/>
    <p:sldId id="264" r:id="rId5"/>
    <p:sldId id="265" r:id="rId6"/>
    <p:sldId id="262" r:id="rId7"/>
    <p:sldId id="260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5108"/>
    <a:srgbClr val="E4B8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96" d="100"/>
          <a:sy n="96" d="100"/>
        </p:scale>
        <p:origin x="1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47AD57-70F6-B428-FFDE-103A80606E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CFE8B2-0078-8163-D132-8F3005D1A3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BF115BF-B0A1-1470-0ACA-56663E1E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99705B-FBEE-608E-2A39-3DD6A858D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C3BCFD-40A8-0C02-E557-C9D086F5E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566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4685CC-A466-419B-9801-ABE0FEC17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818515E-B150-CF29-5F92-721D2079B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6CC4FF-07C1-4FA1-A161-F490CD0C7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63BDD82-CD79-9CC5-1746-F01937FD7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D22CB7-ADFE-204C-9F00-EE248A2F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2530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139A36F-EC5A-DFDF-485E-52735DB9F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7080051-E649-22BB-3894-8D8555C75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2B08094-AC7F-160F-B5D0-0585F46A2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6AD414-0DFD-5142-8F4C-D30A07A3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7BA5EF-7FF2-1B0C-9C06-D675D7AA7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109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BD93F7-FB88-6DC5-6389-ABB8B6A3D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E27EBBE-DA77-C429-6978-6CAB4036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8662B9-7D7C-BE04-E67C-420371A8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60B036-C61F-4AF4-04C1-8358044D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2E0EB70-F8ED-8FA7-6381-D33AF0B9B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04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3841BD-3D7E-CA21-F226-2DCB8C202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2AFC0-5A29-C4BE-3336-DEE8E7333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D7B40-FA1E-164E-BF65-F6ADBE523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5306AB-673B-C935-7F84-6D5513DDF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E368BC-215A-8252-51D6-CC1920DC3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40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82A3E8-FDAC-1A1B-C6E0-A0D5E0465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E9B1EA-AA9F-6212-65CC-028C8D7E8B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9B33733-43EC-0395-2357-E68852671D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C10224-48F9-C29C-CB6B-0B065950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04CF713-0484-F1C9-0FDF-486920DDC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38BF5D-0D67-FAD8-014C-BA5BEF5F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25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48FAC2-1038-B2BC-27EA-EB562746D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BAD5DA5-D71E-CFBF-36A9-88A2DCE2C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82C3955-02E6-4454-D4E3-7FBF5F6A9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8B1E480-1D58-44C2-C3C2-13FEDAA64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94016CE9-0A1A-5D51-C3D4-1CF9C0D59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6562AF0-F7CB-8E07-FCB9-6EE440DFD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24C90CF-333D-4D42-BA0C-963EBE37C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5295C49-4B3E-F592-D7C2-4B86109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468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81CF8B-6D84-4FB1-1E43-1CE58B16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847687-C9AC-53D1-C850-8BFB3644D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C4D31C-9097-26CD-38EF-221C4488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5D277F-83B1-3E93-32C2-EF3D0A2F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7437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96EBC4-F9FA-5140-183A-82EB108CB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759537C-0F4B-B693-4491-A3C7163C1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082FBE-8740-5696-13C8-162E6A49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675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32C4C7-FDCA-4E5F-DBCB-AFF7AA30E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2F7A82-4D0C-42D4-C121-D5ED211DF8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0DAB75-27E0-DCD4-2616-73DE3C266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FEB5646-CB1A-02BA-9493-478EBC1EF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45C307F-9CB2-6E4C-F1DB-F20742EAD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3D04B5-4F05-4003-FC40-9642DD19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985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BE5CE8-3950-F823-6930-8DC377486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260E172-FED1-81BE-0A87-07A14C7DE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ABB9AD-BCB0-5E7D-15C8-6A010BFBF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7170805-682F-2E11-1017-BF7EC66DF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57FD81-C868-5208-5C0B-966076E7E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313C2FC-37BA-24DB-50BF-357B053F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1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ADD10E8-1F54-DE70-F1BD-3B9E6CEA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901F2-E084-1898-F5F2-6550D134E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1E8CD87-EDA9-5EE9-8D8A-B8121B3CD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06BC5-3DAC-4251-BF5D-192E8881373E}" type="datetimeFigureOut">
              <a:rPr kumimoji="1" lang="ja-JP" altLang="en-US" smtClean="0"/>
              <a:t>2023/10/26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45780-9FA5-539A-881F-3AD88C28B2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7F264E-821E-D678-9350-4C4897A998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9A802-99B6-4D3E-A097-39FA4D5B3C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629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71466" y="5258932"/>
            <a:ext cx="10649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「勉強時間」「スマホ時間」「睡眠時間」の間に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相関関係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があるのか？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3F56188-8F6F-70ED-35BB-4747F5D97156}"/>
              </a:ext>
            </a:extLst>
          </p:cNvPr>
          <p:cNvGrpSpPr/>
          <p:nvPr/>
        </p:nvGrpSpPr>
        <p:grpSpPr>
          <a:xfrm>
            <a:off x="2833072" y="2085049"/>
            <a:ext cx="6525857" cy="2163600"/>
            <a:chOff x="1659330" y="2085049"/>
            <a:chExt cx="6525857" cy="2163600"/>
          </a:xfrm>
        </p:grpSpPr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65C6F24-9BC1-5442-157A-C54D340E6699}"/>
                </a:ext>
              </a:extLst>
            </p:cNvPr>
            <p:cNvGrpSpPr/>
            <p:nvPr/>
          </p:nvGrpSpPr>
          <p:grpSpPr>
            <a:xfrm>
              <a:off x="1659330" y="2085322"/>
              <a:ext cx="2719517" cy="2163055"/>
              <a:chOff x="1659330" y="1992029"/>
              <a:chExt cx="2719517" cy="2163055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9FFC14E0-0FDB-EA45-2534-998D85D93196}"/>
                  </a:ext>
                </a:extLst>
              </p:cNvPr>
              <p:cNvGrpSpPr/>
              <p:nvPr/>
            </p:nvGrpSpPr>
            <p:grpSpPr>
              <a:xfrm>
                <a:off x="1659330" y="2452468"/>
                <a:ext cx="2719517" cy="1702616"/>
                <a:chOff x="1127068" y="2300760"/>
                <a:chExt cx="2719517" cy="1702616"/>
              </a:xfrm>
            </p:grpSpPr>
            <p:grpSp>
              <p:nvGrpSpPr>
                <p:cNvPr id="5" name="グループ化 4">
                  <a:extLst>
                    <a:ext uri="{FF2B5EF4-FFF2-40B4-BE49-F238E27FC236}">
                      <a16:creationId xmlns:a16="http://schemas.microsoft.com/office/drawing/2014/main" id="{00F8323A-2676-399D-BA93-4E33103A9745}"/>
                    </a:ext>
                  </a:extLst>
                </p:cNvPr>
                <p:cNvGrpSpPr/>
                <p:nvPr/>
              </p:nvGrpSpPr>
              <p:grpSpPr>
                <a:xfrm>
                  <a:off x="1127068" y="2300760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6" name="Picture 2" descr="「人」の画像検索結果">
                    <a:extLst>
                      <a:ext uri="{FF2B5EF4-FFF2-40B4-BE49-F238E27FC236}">
                        <a16:creationId xmlns:a16="http://schemas.microsoft.com/office/drawing/2014/main" id="{BA633E58-D454-6A5F-5670-E7700980EEF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7" name="Picture 2" descr="「人」の画像検索結果">
                    <a:extLst>
                      <a:ext uri="{FF2B5EF4-FFF2-40B4-BE49-F238E27FC236}">
                        <a16:creationId xmlns:a16="http://schemas.microsoft.com/office/drawing/2014/main" id="{7C24299A-0FC4-F2CC-D08B-9D99733479D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8" name="Picture 2" descr="「人」の画像検索結果">
                    <a:extLst>
                      <a:ext uri="{FF2B5EF4-FFF2-40B4-BE49-F238E27FC236}">
                        <a16:creationId xmlns:a16="http://schemas.microsoft.com/office/drawing/2014/main" id="{4A57A76A-6A6C-606C-C083-51E7F6006814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3" name="グループ化 2">
                  <a:extLst>
                    <a:ext uri="{FF2B5EF4-FFF2-40B4-BE49-F238E27FC236}">
                      <a16:creationId xmlns:a16="http://schemas.microsoft.com/office/drawing/2014/main" id="{14D8D737-6CFB-0D68-01BD-C0D0489D278F}"/>
                    </a:ext>
                  </a:extLst>
                </p:cNvPr>
                <p:cNvGrpSpPr/>
                <p:nvPr/>
              </p:nvGrpSpPr>
              <p:grpSpPr>
                <a:xfrm>
                  <a:off x="1426337" y="2623502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4" name="Picture 2" descr="「人」の画像検索結果">
                    <a:extLst>
                      <a:ext uri="{FF2B5EF4-FFF2-40B4-BE49-F238E27FC236}">
                        <a16:creationId xmlns:a16="http://schemas.microsoft.com/office/drawing/2014/main" id="{1E0C78A2-3875-DAB4-3556-FF71386B7011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2" name="Picture 2" descr="「人」の画像検索結果">
                    <a:extLst>
                      <a:ext uri="{FF2B5EF4-FFF2-40B4-BE49-F238E27FC236}">
                        <a16:creationId xmlns:a16="http://schemas.microsoft.com/office/drawing/2014/main" id="{73840281-AE9E-F603-8A6E-DC4C10B676F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13" name="Picture 2" descr="「人」の画像検索結果">
                    <a:extLst>
                      <a:ext uri="{FF2B5EF4-FFF2-40B4-BE49-F238E27FC236}">
                        <a16:creationId xmlns:a16="http://schemas.microsoft.com/office/drawing/2014/main" id="{A6731882-296A-E0D8-70DB-DE655BDB8CA2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  <p:grpSp>
              <p:nvGrpSpPr>
                <p:cNvPr id="23" name="グループ化 22">
                  <a:extLst>
                    <a:ext uri="{FF2B5EF4-FFF2-40B4-BE49-F238E27FC236}">
                      <a16:creationId xmlns:a16="http://schemas.microsoft.com/office/drawing/2014/main" id="{6690752A-9183-A221-5927-E7968925678E}"/>
                    </a:ext>
                  </a:extLst>
                </p:cNvPr>
                <p:cNvGrpSpPr/>
                <p:nvPr/>
              </p:nvGrpSpPr>
              <p:grpSpPr>
                <a:xfrm>
                  <a:off x="1725607" y="2946243"/>
                  <a:ext cx="2120978" cy="1057133"/>
                  <a:chOff x="1962149" y="1845734"/>
                  <a:chExt cx="3290889" cy="1857375"/>
                </a:xfrm>
              </p:grpSpPr>
              <p:pic>
                <p:nvPicPr>
                  <p:cNvPr id="24" name="Picture 2" descr="「人」の画像検索結果">
                    <a:extLst>
                      <a:ext uri="{FF2B5EF4-FFF2-40B4-BE49-F238E27FC236}">
                        <a16:creationId xmlns:a16="http://schemas.microsoft.com/office/drawing/2014/main" id="{D1FE6954-F16D-6B34-69FA-04A68D2B3FEB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4324350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5" name="Picture 2" descr="「人」の画像検索結果">
                    <a:extLst>
                      <a:ext uri="{FF2B5EF4-FFF2-40B4-BE49-F238E27FC236}">
                        <a16:creationId xmlns:a16="http://schemas.microsoft.com/office/drawing/2014/main" id="{A8788D92-A8EA-7252-06AC-7BD79E0148E9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19621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  <p:pic>
                <p:nvPicPr>
                  <p:cNvPr id="26" name="Picture 2" descr="「人」の画像検索結果">
                    <a:extLst>
                      <a:ext uri="{FF2B5EF4-FFF2-40B4-BE49-F238E27FC236}">
                        <a16:creationId xmlns:a16="http://schemas.microsoft.com/office/drawing/2014/main" id="{7CA99BF7-8A1D-0223-EE69-AB8CAD951B0A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>
                  <a:blip r:embed="rId2" cstate="print">
                    <a:duotone>
                      <a:schemeClr val="accent1">
                        <a:shade val="45000"/>
                        <a:satMod val="135000"/>
                      </a:schemeClr>
                      <a:prstClr val="white"/>
                    </a:duotone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p:blipFill>
                <p:spPr bwMode="auto">
                  <a:xfrm>
                    <a:off x="3143249" y="1845734"/>
                    <a:ext cx="928688" cy="1857375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3D4A6C73-6974-3ED2-22E4-A4B52878E1A3}"/>
                  </a:ext>
                </a:extLst>
              </p:cNvPr>
              <p:cNvSpPr txBox="1"/>
              <p:nvPr/>
            </p:nvSpPr>
            <p:spPr>
              <a:xfrm>
                <a:off x="2557138" y="1992029"/>
                <a:ext cx="87235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100</a:t>
                </a:r>
                <a:r>
                  <a:rPr kumimoji="1" lang="ja-JP" altLang="en-US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人</a:t>
                </a:r>
              </a:p>
            </p:txBody>
          </p:sp>
        </p:grpSp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6158C57A-FA75-0EDC-51CC-768E56041319}"/>
                </a:ext>
              </a:extLst>
            </p:cNvPr>
            <p:cNvGrpSpPr/>
            <p:nvPr/>
          </p:nvGrpSpPr>
          <p:grpSpPr>
            <a:xfrm>
              <a:off x="5467187" y="2085049"/>
              <a:ext cx="2718000" cy="2163600"/>
              <a:chOff x="5467188" y="2178070"/>
              <a:chExt cx="2345967" cy="2017413"/>
            </a:xfrm>
          </p:grpSpPr>
          <p:sp>
            <p:nvSpPr>
              <p:cNvPr id="22" name="矢印: 右 3">
                <a:extLst>
                  <a:ext uri="{FF2B5EF4-FFF2-40B4-BE49-F238E27FC236}">
                    <a16:creationId xmlns:a16="http://schemas.microsoft.com/office/drawing/2014/main" id="{DFC8A49D-5A91-C04D-1A76-FA9F65210892}"/>
                  </a:ext>
                </a:extLst>
              </p:cNvPr>
              <p:cNvSpPr/>
              <p:nvPr/>
            </p:nvSpPr>
            <p:spPr>
              <a:xfrm>
                <a:off x="5467190" y="2178070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勉強時間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0" name="矢印: 右 3">
                <a:extLst>
                  <a:ext uri="{FF2B5EF4-FFF2-40B4-BE49-F238E27FC236}">
                    <a16:creationId xmlns:a16="http://schemas.microsoft.com/office/drawing/2014/main" id="{6F5DA6FF-5C1F-71A4-8352-42E0FDD47EE9}"/>
                  </a:ext>
                </a:extLst>
              </p:cNvPr>
              <p:cNvSpPr/>
              <p:nvPr/>
            </p:nvSpPr>
            <p:spPr>
              <a:xfrm>
                <a:off x="5467189" y="2964869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スマホ時間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  <p:sp>
            <p:nvSpPr>
              <p:cNvPr id="31" name="矢印: 右 3">
                <a:extLst>
                  <a:ext uri="{FF2B5EF4-FFF2-40B4-BE49-F238E27FC236}">
                    <a16:creationId xmlns:a16="http://schemas.microsoft.com/office/drawing/2014/main" id="{8780AAC3-4FCE-3DE7-863C-52D47945E012}"/>
                  </a:ext>
                </a:extLst>
              </p:cNvPr>
              <p:cNvSpPr/>
              <p:nvPr/>
            </p:nvSpPr>
            <p:spPr>
              <a:xfrm>
                <a:off x="5467188" y="3751668"/>
                <a:ext cx="2345965" cy="443815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ja-JP" altLang="en-US" sz="2400" dirty="0">
                    <a:latin typeface="UD デジタル 教科書体 NP-R" panose="02020400000000000000" pitchFamily="18" charset="-128"/>
                    <a:ea typeface="UD デジタル 教科書体 NP-R" panose="02020400000000000000" pitchFamily="18" charset="-128"/>
                  </a:rPr>
                  <a:t>睡眠時間</a:t>
                </a:r>
                <a:endParaRPr kumimoji="1" lang="ja-JP" altLang="en-US" sz="2400" dirty="0"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endParaRPr>
              </a:p>
            </p:txBody>
          </p:sp>
        </p:grpSp>
      </p:grpSp>
      <p:sp>
        <p:nvSpPr>
          <p:cNvPr id="35" name="左中かっこ 34">
            <a:extLst>
              <a:ext uri="{FF2B5EF4-FFF2-40B4-BE49-F238E27FC236}">
                <a16:creationId xmlns:a16="http://schemas.microsoft.com/office/drawing/2014/main" id="{78EEEF8E-F9AC-0524-CC67-76C29D0F802F}"/>
              </a:ext>
            </a:extLst>
          </p:cNvPr>
          <p:cNvSpPr/>
          <p:nvPr/>
        </p:nvSpPr>
        <p:spPr>
          <a:xfrm>
            <a:off x="5741536" y="2153973"/>
            <a:ext cx="478406" cy="2091103"/>
          </a:xfrm>
          <a:prstGeom prst="lef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752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A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B</a:t>
              </a:r>
              <a:r>
                <a:rPr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組</a:t>
              </a:r>
              <a:endParaRPr kumimoji="1" lang="ja-JP" altLang="en-US" sz="2400" dirty="0">
                <a:solidFill>
                  <a:schemeClr val="bg1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617577" y="5258932"/>
            <a:ext cx="10956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A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組・</a:t>
            </a:r>
            <a:r>
              <a:rPr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B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組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間で「英・国・数の点数」に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8424955" y="591875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22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856461" y="3987789"/>
            <a:ext cx="2345965" cy="44381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英・国・数の点数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13070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415C521-0EA9-9335-A2F5-8FAEE0122BC9}"/>
              </a:ext>
            </a:extLst>
          </p:cNvPr>
          <p:cNvGrpSpPr/>
          <p:nvPr/>
        </p:nvGrpSpPr>
        <p:grpSpPr>
          <a:xfrm>
            <a:off x="2607732" y="1784093"/>
            <a:ext cx="6978439" cy="800100"/>
            <a:chOff x="3194917" y="3635169"/>
            <a:chExt cx="6978439" cy="800100"/>
          </a:xfrm>
          <a:solidFill>
            <a:srgbClr val="2683C6"/>
          </a:solidFill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B6B4D673-7154-D94A-76C8-93D18853E6A4}"/>
                </a:ext>
              </a:extLst>
            </p:cNvPr>
            <p:cNvSpPr/>
            <p:nvPr/>
          </p:nvSpPr>
          <p:spPr>
            <a:xfrm>
              <a:off x="3194917" y="3635169"/>
              <a:ext cx="1945698" cy="800100"/>
            </a:xfrm>
            <a:prstGeom prst="rect">
              <a:avLst/>
            </a:prstGeom>
            <a:solidFill>
              <a:srgbClr val="0070C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前期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D1EB95B-D27E-E7B8-B09C-DA181797CCA8}"/>
                </a:ext>
              </a:extLst>
            </p:cNvPr>
            <p:cNvSpPr/>
            <p:nvPr/>
          </p:nvSpPr>
          <p:spPr>
            <a:xfrm>
              <a:off x="8225756" y="3635169"/>
              <a:ext cx="1947600" cy="800100"/>
            </a:xfrm>
            <a:prstGeom prst="rect">
              <a:avLst/>
            </a:prstGeom>
            <a:solidFill>
              <a:srgbClr val="BE5108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 dirty="0">
                  <a:solidFill>
                    <a:schemeClr val="bg1"/>
                  </a:solidFill>
                  <a:latin typeface="UD デジタル 教科書体 NP-R" panose="02020400000000000000" pitchFamily="18" charset="-128"/>
                  <a:ea typeface="UD デジタル 教科書体 NP-R" panose="02020400000000000000" pitchFamily="18" charset="-128"/>
                </a:rPr>
                <a:t>後期</a:t>
              </a: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D68061F6-C2B8-53C0-592E-2CFC18D2115D}"/>
              </a:ext>
            </a:extLst>
          </p:cNvPr>
          <p:cNvGrpSpPr/>
          <p:nvPr/>
        </p:nvGrpSpPr>
        <p:grpSpPr>
          <a:xfrm>
            <a:off x="2519139" y="2990958"/>
            <a:ext cx="7153722" cy="1057133"/>
            <a:chOff x="1905359" y="2990958"/>
            <a:chExt cx="7153722" cy="1057133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00F8323A-2676-399D-BA93-4E33103A9745}"/>
                </a:ext>
              </a:extLst>
            </p:cNvPr>
            <p:cNvGrpSpPr/>
            <p:nvPr/>
          </p:nvGrpSpPr>
          <p:grpSpPr>
            <a:xfrm>
              <a:off x="1905359" y="2990958"/>
              <a:ext cx="2120978" cy="1057133"/>
              <a:chOff x="1962149" y="1845734"/>
              <a:chExt cx="3290889" cy="1857375"/>
            </a:xfrm>
          </p:grpSpPr>
          <p:pic>
            <p:nvPicPr>
              <p:cNvPr id="6" name="Picture 2" descr="「人」の画像検索結果">
                <a:extLst>
                  <a:ext uri="{FF2B5EF4-FFF2-40B4-BE49-F238E27FC236}">
                    <a16:creationId xmlns:a16="http://schemas.microsoft.com/office/drawing/2014/main" id="{BA633E58-D454-6A5F-5670-E7700980EEF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「人」の画像検索結果">
                <a:extLst>
                  <a:ext uri="{FF2B5EF4-FFF2-40B4-BE49-F238E27FC236}">
                    <a16:creationId xmlns:a16="http://schemas.microsoft.com/office/drawing/2014/main" id="{7C24299A-0FC4-F2CC-D08B-9D99733479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「人」の画像検索結果">
                <a:extLst>
                  <a:ext uri="{FF2B5EF4-FFF2-40B4-BE49-F238E27FC236}">
                    <a16:creationId xmlns:a16="http://schemas.microsoft.com/office/drawing/2014/main" id="{4A57A76A-6A6C-606C-C083-51E7F60068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AA6D4A71-6DDC-31B3-80EB-8243E8CBAF78}"/>
                </a:ext>
              </a:extLst>
            </p:cNvPr>
            <p:cNvGrpSpPr/>
            <p:nvPr/>
          </p:nvGrpSpPr>
          <p:grpSpPr>
            <a:xfrm>
              <a:off x="6938103" y="2990958"/>
              <a:ext cx="2120978" cy="1057133"/>
              <a:chOff x="1962149" y="1845734"/>
              <a:chExt cx="3290889" cy="1857375"/>
            </a:xfrm>
          </p:grpSpPr>
          <p:pic>
            <p:nvPicPr>
              <p:cNvPr id="15" name="Picture 2" descr="「人」の画像検索結果">
                <a:extLst>
                  <a:ext uri="{FF2B5EF4-FFF2-40B4-BE49-F238E27FC236}">
                    <a16:creationId xmlns:a16="http://schemas.microsoft.com/office/drawing/2014/main" id="{EDFC6CE8-6A6F-F139-4E1C-CE035845B52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24350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6" name="Picture 2" descr="「人」の画像検索結果">
                <a:extLst>
                  <a:ext uri="{FF2B5EF4-FFF2-40B4-BE49-F238E27FC236}">
                    <a16:creationId xmlns:a16="http://schemas.microsoft.com/office/drawing/2014/main" id="{30F19EF6-5181-241A-30C9-F8864E64B76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621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7" name="Picture 2" descr="「人」の画像検索結果">
                <a:extLst>
                  <a:ext uri="{FF2B5EF4-FFF2-40B4-BE49-F238E27FC236}">
                    <a16:creationId xmlns:a16="http://schemas.microsoft.com/office/drawing/2014/main" id="{C2A0D167-4831-3C97-8F82-E7785287CE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43249" y="1845734"/>
                <a:ext cx="928688" cy="185737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92BEE314-9AAF-C1AF-9479-7929B5FFA586}"/>
              </a:ext>
            </a:extLst>
          </p:cNvPr>
          <p:cNvSpPr/>
          <p:nvPr/>
        </p:nvSpPr>
        <p:spPr>
          <a:xfrm rot="5400000">
            <a:off x="5897344" y="1732962"/>
            <a:ext cx="397310" cy="5841099"/>
          </a:xfrm>
          <a:prstGeom prst="rightBrac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1079242" y="5258932"/>
            <a:ext cx="100335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と後期で「英国数の点数」に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が生まれるのか？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10230088" y="2867689"/>
            <a:ext cx="1664199" cy="1053874"/>
          </a:xfrm>
          <a:prstGeom prst="wedgeRectCallout">
            <a:avLst>
              <a:gd name="adj1" fmla="val -66380"/>
              <a:gd name="adj2" fmla="val 2368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前期と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同一人物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FC8A49D-5A91-C04D-1A76-FA9F65210892}"/>
              </a:ext>
            </a:extLst>
          </p:cNvPr>
          <p:cNvSpPr/>
          <p:nvPr/>
        </p:nvSpPr>
        <p:spPr>
          <a:xfrm>
            <a:off x="4923017" y="2610665"/>
            <a:ext cx="2345965" cy="7605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英・国・数の特訓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0778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925355" y="5251081"/>
            <a:ext cx="10341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「血液型」と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「好きな食べ物」の度数に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【</a:t>
            </a:r>
            <a:r>
              <a:rPr kumimoji="1" lang="ja-JP" altLang="en-US" sz="240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偶然ではない差</a:t>
            </a:r>
            <a:r>
              <a:rPr kumimoji="1" lang="en-US" altLang="ja-JP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】</a:t>
            </a:r>
            <a:r>
              <a:rPr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はあ</a:t>
            </a:r>
            <a:r>
              <a:rPr kumimoji="1" lang="ja-JP" altLang="en-US" sz="240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る</a:t>
            </a:r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のか？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8B17575-5F00-8EAD-7175-2950408CAAFD}"/>
              </a:ext>
            </a:extLst>
          </p:cNvPr>
          <p:cNvSpPr txBox="1"/>
          <p:nvPr/>
        </p:nvSpPr>
        <p:spPr>
          <a:xfrm>
            <a:off x="7638571" y="5921604"/>
            <a:ext cx="3570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を統計の力で確かめます</a:t>
            </a:r>
          </a:p>
        </p:txBody>
      </p:sp>
      <p:pic>
        <p:nvPicPr>
          <p:cNvPr id="13" name="図 12" descr="グラフ, 棒グラフ&#10;&#10;自動的に生成された説明">
            <a:extLst>
              <a:ext uri="{FF2B5EF4-FFF2-40B4-BE49-F238E27FC236}">
                <a16:creationId xmlns:a16="http://schemas.microsoft.com/office/drawing/2014/main" id="{A4704FE3-3864-3FF3-8F98-699582CFC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320"/>
          <a:stretch/>
        </p:blipFill>
        <p:spPr>
          <a:xfrm>
            <a:off x="297713" y="1277241"/>
            <a:ext cx="7491250" cy="3981691"/>
          </a:xfrm>
          <a:prstGeom prst="rect">
            <a:avLst/>
          </a:prstGeom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4D1E1B04-FCE8-7E48-8501-AD3FADA88D33}"/>
              </a:ext>
            </a:extLst>
          </p:cNvPr>
          <p:cNvSpPr/>
          <p:nvPr/>
        </p:nvSpPr>
        <p:spPr>
          <a:xfrm>
            <a:off x="8996855" y="1087640"/>
            <a:ext cx="2356945" cy="1053874"/>
          </a:xfrm>
          <a:prstGeom prst="wedgeRectCallout">
            <a:avLst>
              <a:gd name="adj1" fmla="val -67012"/>
              <a:gd name="adj2" fmla="val 4063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黄色のセルは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度数が有意に</a:t>
            </a:r>
            <a:endParaRPr kumimoji="1" lang="en-US" altLang="ja-JP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高い</a:t>
            </a:r>
            <a:r>
              <a:rPr kumimoji="1" lang="en-US" altLang="ja-JP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or</a:t>
            </a:r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低い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23" name="図 22" descr="テーブル&#10;&#10;中程度の精度で自動的に生成された説明">
            <a:extLst>
              <a:ext uri="{FF2B5EF4-FFF2-40B4-BE49-F238E27FC236}">
                <a16:creationId xmlns:a16="http://schemas.microsoft.com/office/drawing/2014/main" id="{DE2CCD32-0E67-D2FD-F3E6-201B970DB2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078" y="2412702"/>
            <a:ext cx="3386302" cy="212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8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デモ用ファイルの分析イメージ</a:t>
            </a:r>
            <a:endParaRPr kumimoji="1" lang="ja-JP" altLang="en-US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7997829" y="5121872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400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テキストデータから、</a:t>
            </a:r>
            <a:endParaRPr lang="en-US" altLang="ja-JP" sz="2400" dirty="0" smtClean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pPr algn="ctr"/>
            <a:r>
              <a:rPr lang="ja-JP" altLang="en-US" sz="2400" dirty="0" smtClean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特徴点を抽出</a:t>
            </a:r>
            <a:r>
              <a:rPr lang="ja-JP" altLang="en-US" sz="2400" dirty="0" smtClean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します</a:t>
            </a:r>
            <a:endParaRPr lang="en-US" altLang="ja-JP" sz="2400" dirty="0" smtClean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187375"/>
              </p:ext>
            </p:extLst>
          </p:nvPr>
        </p:nvGraphicFramePr>
        <p:xfrm>
          <a:off x="623128" y="1740927"/>
          <a:ext cx="5827367" cy="1710932"/>
        </p:xfrm>
        <a:graphic>
          <a:graphicData uri="http://schemas.openxmlformats.org/drawingml/2006/table">
            <a:tbl>
              <a:tblPr/>
              <a:tblGrid>
                <a:gridCol w="426467">
                  <a:extLst>
                    <a:ext uri="{9D8B030D-6E8A-4147-A177-3AD203B41FA5}">
                      <a16:colId xmlns:a16="http://schemas.microsoft.com/office/drawing/2014/main" val="3630389729"/>
                    </a:ext>
                  </a:extLst>
                </a:gridCol>
                <a:gridCol w="657978">
                  <a:extLst>
                    <a:ext uri="{9D8B030D-6E8A-4147-A177-3AD203B41FA5}">
                      <a16:colId xmlns:a16="http://schemas.microsoft.com/office/drawing/2014/main" val="2744532177"/>
                    </a:ext>
                  </a:extLst>
                </a:gridCol>
                <a:gridCol w="4742922">
                  <a:extLst>
                    <a:ext uri="{9D8B030D-6E8A-4147-A177-3AD203B41FA5}">
                      <a16:colId xmlns:a16="http://schemas.microsoft.com/office/drawing/2014/main" val="933318160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学年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部活動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ja-JP" alt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今年の抱負</a:t>
                      </a:r>
                    </a:p>
                  </a:txBody>
                  <a:tcPr marL="9525" marR="9525" marT="9525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1126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所属無し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今年は時間を大切にする、専門の本を読みながらつもりです。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86808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今年はもっと勉強に励む、リラックスする時間も確保しつもりです。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6339884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私の目標は読書の習慣をつける、そのために毎日のルーチンを見直しします。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6070732"/>
                  </a:ext>
                </a:extLst>
              </a:tr>
              <a:tr h="171450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altLang="ja-JP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…</a:t>
                      </a:r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vert="eaVert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ja-JP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ＭＳ Ｐゴシック" panose="020B0600070205080204" pitchFamily="50" charset="-128"/>
                        <a:ea typeface="ＭＳ Ｐゴシック" panose="020B0600070205080204" pitchFamily="50" charset="-128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9435723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私の目標は部活動での成果を出す、そのために自分自身を常に挑戦</a:t>
                      </a:r>
                      <a:r>
                        <a:rPr lang="ja-JP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しします</a:t>
                      </a:r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574623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２年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所属無し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私の目標は読書の習慣をつける、そのために専門の本を読みながらします。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9489456"/>
                  </a:ext>
                </a:extLst>
              </a:tr>
              <a:tr h="299327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１年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今年は部活動での成果を出す、仲間と協力しつもりです。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0731994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３年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文化部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ja-JP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ＭＳ Ｐゴシック" panose="020B0600070205080204" pitchFamily="50" charset="-128"/>
                          <a:ea typeface="ＭＳ Ｐゴシック" panose="020B0600070205080204" pitchFamily="50" charset="-128"/>
                        </a:rPr>
                        <a:t>私の目標は家族との時間を大切にする、そのためにアドバイスを求めします。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66130369"/>
                  </a:ext>
                </a:extLst>
              </a:tr>
            </a:tbl>
          </a:graphicData>
        </a:graphic>
      </p:graphicFrame>
      <p:pic>
        <p:nvPicPr>
          <p:cNvPr id="1026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5745" y="1436327"/>
            <a:ext cx="4755860" cy="247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図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550" b="5941"/>
          <a:stretch/>
        </p:blipFill>
        <p:spPr>
          <a:xfrm>
            <a:off x="838200" y="4132258"/>
            <a:ext cx="5367146" cy="2536228"/>
          </a:xfrm>
          <a:prstGeom prst="rect">
            <a:avLst/>
          </a:prstGeom>
        </p:spPr>
      </p:pic>
      <p:sp>
        <p:nvSpPr>
          <p:cNvPr id="6" name="下矢印 5"/>
          <p:cNvSpPr/>
          <p:nvPr/>
        </p:nvSpPr>
        <p:spPr>
          <a:xfrm>
            <a:off x="3188941" y="3593611"/>
            <a:ext cx="695739" cy="3876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/>
          <p:cNvSpPr/>
          <p:nvPr/>
        </p:nvSpPr>
        <p:spPr>
          <a:xfrm>
            <a:off x="6598485" y="2352884"/>
            <a:ext cx="447260" cy="4870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9520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925902" y="5588116"/>
            <a:ext cx="63401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独立変数には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群分けできるもの（文字列）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を</a:t>
            </a:r>
            <a:endParaRPr lang="en-US" altLang="ja-JP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従属変数には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数値データを選択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178" y="1676155"/>
            <a:ext cx="8011643" cy="350568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/>
          <p:cNvSpPr/>
          <p:nvPr/>
        </p:nvSpPr>
        <p:spPr>
          <a:xfrm>
            <a:off x="2235975" y="3182112"/>
            <a:ext cx="333489" cy="3157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2226324" y="4389120"/>
            <a:ext cx="2305571" cy="3788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カギ線コネクタ 5"/>
          <p:cNvCxnSpPr>
            <a:endCxn id="4" idx="1"/>
          </p:cNvCxnSpPr>
          <p:nvPr/>
        </p:nvCxnSpPr>
        <p:spPr>
          <a:xfrm rot="16200000" flipV="1">
            <a:off x="1347702" y="4228239"/>
            <a:ext cx="2466474" cy="689927"/>
          </a:xfrm>
          <a:prstGeom prst="bentConnector4">
            <a:avLst>
              <a:gd name="adj1" fmla="val 458"/>
              <a:gd name="adj2" fmla="val 164943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カギ線コネクタ 13"/>
          <p:cNvCxnSpPr>
            <a:endCxn id="9" idx="1"/>
          </p:cNvCxnSpPr>
          <p:nvPr/>
        </p:nvCxnSpPr>
        <p:spPr>
          <a:xfrm rot="16200000" flipV="1">
            <a:off x="1788423" y="5016433"/>
            <a:ext cx="1575381" cy="699577"/>
          </a:xfrm>
          <a:prstGeom prst="bentConnector4">
            <a:avLst>
              <a:gd name="adj1" fmla="val -1286"/>
              <a:gd name="adj2" fmla="val 211102"/>
            </a:avLst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622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49B4B9-A5FE-7B5E-D2E9-FB0D4D43E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変数設定の注意点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DA09574-A4CF-AC6C-122E-9272810B6151}"/>
              </a:ext>
            </a:extLst>
          </p:cNvPr>
          <p:cNvSpPr txBox="1"/>
          <p:nvPr/>
        </p:nvSpPr>
        <p:spPr>
          <a:xfrm>
            <a:off x="2464237" y="5258932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観測値、測定値が</a:t>
            </a:r>
            <a:r>
              <a:rPr lang="ja-JP" altLang="en-US" sz="2400" dirty="0">
                <a:solidFill>
                  <a:srgbClr val="FF0000"/>
                </a:solidFill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対になる順番で選択</a:t>
            </a:r>
            <a:r>
              <a:rPr lang="ja-JP" altLang="en-US" sz="2400" dirty="0">
                <a:latin typeface="UD デジタル 教科書体 NP-R" panose="02020400000000000000" pitchFamily="18" charset="-128"/>
                <a:ea typeface="UD デジタル 教科書体 NP-R" panose="02020400000000000000" pitchFamily="18" charset="-128"/>
              </a:rPr>
              <a:t>してください</a:t>
            </a:r>
            <a:endParaRPr kumimoji="1" lang="ja-JP" altLang="en-US" sz="2400" dirty="0">
              <a:latin typeface="UD デジタル 教科書体 NP-R" panose="02020400000000000000" pitchFamily="18" charset="-128"/>
              <a:ea typeface="UD デジタル 教科書体 NP-R" panose="02020400000000000000" pitchFamily="18" charset="-128"/>
            </a:endParaRPr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00630CF3-C7EF-F0E8-611A-E85AFD3BD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6279" y="1891695"/>
            <a:ext cx="7539441" cy="2844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矢印: 下 12">
            <a:extLst>
              <a:ext uri="{FF2B5EF4-FFF2-40B4-BE49-F238E27FC236}">
                <a16:creationId xmlns:a16="http://schemas.microsoft.com/office/drawing/2014/main" id="{46163D08-5478-B062-95CF-B86666108A34}"/>
              </a:ext>
            </a:extLst>
          </p:cNvPr>
          <p:cNvSpPr/>
          <p:nvPr/>
        </p:nvSpPr>
        <p:spPr>
          <a:xfrm>
            <a:off x="2875547" y="3525253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矢印: 下 21">
            <a:extLst>
              <a:ext uri="{FF2B5EF4-FFF2-40B4-BE49-F238E27FC236}">
                <a16:creationId xmlns:a16="http://schemas.microsoft.com/office/drawing/2014/main" id="{F7245A35-0E4D-79FA-DA33-31306FAB3FA5}"/>
              </a:ext>
            </a:extLst>
          </p:cNvPr>
          <p:cNvSpPr/>
          <p:nvPr/>
        </p:nvSpPr>
        <p:spPr>
          <a:xfrm>
            <a:off x="4207042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下 22">
            <a:extLst>
              <a:ext uri="{FF2B5EF4-FFF2-40B4-BE49-F238E27FC236}">
                <a16:creationId xmlns:a16="http://schemas.microsoft.com/office/drawing/2014/main" id="{8036FC92-8F22-0445-E3FB-29F6C564B3A8}"/>
              </a:ext>
            </a:extLst>
          </p:cNvPr>
          <p:cNvSpPr/>
          <p:nvPr/>
        </p:nvSpPr>
        <p:spPr>
          <a:xfrm>
            <a:off x="5542459" y="3525252"/>
            <a:ext cx="324853" cy="4812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9988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391</Words>
  <Application>Microsoft Office PowerPoint</Application>
  <PresentationFormat>ワイド画面</PresentationFormat>
  <Paragraphs>60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ＭＳ Ｐゴシック</vt:lpstr>
      <vt:lpstr>UD デジタル 教科書体 NP-R</vt:lpstr>
      <vt:lpstr>游ゴシック</vt:lpstr>
      <vt:lpstr>游ゴシック Light</vt:lpstr>
      <vt:lpstr>Arial</vt:lpstr>
      <vt:lpstr>Office テーマ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デモ用ファイルの分析イメージ</vt:lpstr>
      <vt:lpstr>変数設定の注意点</vt:lpstr>
      <vt:lpstr>変数設定の注意点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デモ用ファイル分析のイメージ</dc:title>
  <dc:creator>伊藤大貴</dc:creator>
  <cp:lastModifiedBy>omzh_t_伊藤大貴</cp:lastModifiedBy>
  <cp:revision>12</cp:revision>
  <dcterms:created xsi:type="dcterms:W3CDTF">2022-08-21T03:14:28Z</dcterms:created>
  <dcterms:modified xsi:type="dcterms:W3CDTF">2023-10-25T22:56:04Z</dcterms:modified>
</cp:coreProperties>
</file>