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9" r:id="rId6"/>
    <p:sldId id="266" r:id="rId7"/>
    <p:sldId id="260" r:id="rId8"/>
    <p:sldId id="261" r:id="rId9"/>
    <p:sldId id="270" r:id="rId10"/>
    <p:sldId id="263" r:id="rId11"/>
    <p:sldId id="264" r:id="rId12"/>
    <p:sldId id="268" r:id="rId13"/>
    <p:sldId id="271" r:id="rId14"/>
    <p:sldId id="273" r:id="rId15"/>
    <p:sldId id="272" r:id="rId16"/>
    <p:sldId id="274" r:id="rId17"/>
    <p:sldId id="267" r:id="rId18"/>
    <p:sldId id="25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91" autoAdjust="0"/>
    <p:restoredTop sz="94660"/>
  </p:normalViewPr>
  <p:slideViewPr>
    <p:cSldViewPr snapToGrid="0">
      <p:cViewPr varScale="1">
        <p:scale>
          <a:sx n="69" d="100"/>
          <a:sy n="69" d="100"/>
        </p:scale>
        <p:origin x="627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27B95-4991-452A-9FB6-34F1585507C4}" type="datetimeFigureOut">
              <a:rPr lang="en-NZ" smtClean="0"/>
              <a:t>8/04/2016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EE11-C1C6-4A58-916B-B2F672708FA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09748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27B95-4991-452A-9FB6-34F1585507C4}" type="datetimeFigureOut">
              <a:rPr lang="en-NZ" smtClean="0"/>
              <a:t>8/04/2016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EE11-C1C6-4A58-916B-B2F672708FA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61202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27B95-4991-452A-9FB6-34F1585507C4}" type="datetimeFigureOut">
              <a:rPr lang="en-NZ" smtClean="0"/>
              <a:t>8/04/2016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EE11-C1C6-4A58-916B-B2F672708FA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1835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27B95-4991-452A-9FB6-34F1585507C4}" type="datetimeFigureOut">
              <a:rPr lang="en-NZ" smtClean="0"/>
              <a:t>8/04/2016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EE11-C1C6-4A58-916B-B2F672708FA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7135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27B95-4991-452A-9FB6-34F1585507C4}" type="datetimeFigureOut">
              <a:rPr lang="en-NZ" smtClean="0"/>
              <a:t>8/04/2016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EE11-C1C6-4A58-916B-B2F672708FA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98277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27B95-4991-452A-9FB6-34F1585507C4}" type="datetimeFigureOut">
              <a:rPr lang="en-NZ" smtClean="0"/>
              <a:t>8/04/2016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EE11-C1C6-4A58-916B-B2F672708FA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05544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27B95-4991-452A-9FB6-34F1585507C4}" type="datetimeFigureOut">
              <a:rPr lang="en-NZ" smtClean="0"/>
              <a:t>8/04/2016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EE11-C1C6-4A58-916B-B2F672708FA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18805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27B95-4991-452A-9FB6-34F1585507C4}" type="datetimeFigureOut">
              <a:rPr lang="en-NZ" smtClean="0"/>
              <a:t>8/04/2016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EE11-C1C6-4A58-916B-B2F672708FA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5717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27B95-4991-452A-9FB6-34F1585507C4}" type="datetimeFigureOut">
              <a:rPr lang="en-NZ" smtClean="0"/>
              <a:t>8/04/2016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EE11-C1C6-4A58-916B-B2F672708FA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51563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27B95-4991-452A-9FB6-34F1585507C4}" type="datetimeFigureOut">
              <a:rPr lang="en-NZ" smtClean="0"/>
              <a:t>8/04/2016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EE11-C1C6-4A58-916B-B2F672708FA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42201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27B95-4991-452A-9FB6-34F1585507C4}" type="datetimeFigureOut">
              <a:rPr lang="en-NZ" smtClean="0"/>
              <a:t>8/04/2016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EE11-C1C6-4A58-916B-B2F672708FA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94164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27B95-4991-452A-9FB6-34F1585507C4}" type="datetimeFigureOut">
              <a:rPr lang="en-NZ" smtClean="0"/>
              <a:t>8/04/2016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EEE11-C1C6-4A58-916B-B2F672708FA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29748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51777"/>
            <a:ext cx="9144000" cy="1655762"/>
          </a:xfrm>
        </p:spPr>
        <p:txBody>
          <a:bodyPr/>
          <a:lstStyle/>
          <a:p>
            <a:endParaRPr lang="en-NZ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2090" y="-366421"/>
            <a:ext cx="12626686" cy="100255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69261" y="6359241"/>
            <a:ext cx="12323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Berkeley Breathed, “Outland: His Kisses Are Dreamy”</a:t>
            </a:r>
          </a:p>
          <a:p>
            <a:pPr algn="r"/>
            <a:r>
              <a:rPr lang="en-US" sz="1200" dirty="0">
                <a:solidFill>
                  <a:schemeClr val="bg1"/>
                </a:solidFill>
              </a:rPr>
              <a:t>http://www.goodreads.com/book/show/133032.His_Kisses_Are_Dreamy_But_Those_Hairballs_Down_My_Cleavage_</a:t>
            </a:r>
            <a:endParaRPr lang="en-US" sz="1200" kern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375782"/>
            <a:ext cx="11665528" cy="1671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000"/>
              </a:lnSpc>
            </a:pPr>
            <a:r>
              <a:rPr lang="en-US" sz="8000" b="1" kern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PRIMITIVE</a:t>
            </a:r>
          </a:p>
          <a:p>
            <a:pPr>
              <a:lnSpc>
                <a:spcPts val="6000"/>
              </a:lnSpc>
            </a:pPr>
            <a:r>
              <a:rPr lang="en-US" sz="8000" b="1" kern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OBSESSION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" y="4872079"/>
            <a:ext cx="11665528" cy="1016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4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YOU CAN BEAT IT</a:t>
            </a:r>
          </a:p>
          <a:p>
            <a:pPr>
              <a:lnSpc>
                <a:spcPts val="3600"/>
              </a:lnSpc>
            </a:pPr>
            <a:r>
              <a:rPr lang="en-US" sz="4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WITH HELP FROM TV’S*** “DR* PHIL****”</a:t>
            </a:r>
            <a:endParaRPr lang="en-US" sz="4000" b="1" kern="1200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716" y="5839707"/>
            <a:ext cx="63453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kern="1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* Not actually a medical doctor**</a:t>
            </a:r>
          </a:p>
          <a:p>
            <a:r>
              <a:rPr lang="en-US" sz="1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** Not actually any kind of doctor at all</a:t>
            </a:r>
            <a:endParaRPr lang="en-US" sz="1600" kern="1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sz="1600" kern="1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*** Not actually on TV</a:t>
            </a:r>
          </a:p>
          <a:p>
            <a:r>
              <a:rPr lang="en-US" sz="1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**** Not actually named Phil</a:t>
            </a:r>
            <a:endParaRPr lang="en-US" sz="1600" kern="1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3909096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NZ" sz="4000" b="1" dirty="0"/>
              <a:t>Strong typing</a:t>
            </a:r>
          </a:p>
          <a:p>
            <a:pPr marL="0" indent="0" algn="ctr">
              <a:buNone/>
            </a:pPr>
            <a:endParaRPr lang="en-NZ" sz="4000" b="1" dirty="0"/>
          </a:p>
          <a:p>
            <a:pPr marL="0" indent="0" algn="ctr">
              <a:buNone/>
            </a:pPr>
            <a:r>
              <a:rPr lang="en-NZ" sz="4000" dirty="0"/>
              <a:t>Encapsulate the representation</a:t>
            </a:r>
          </a:p>
          <a:p>
            <a:pPr marL="0" indent="0" algn="ctr">
              <a:buNone/>
            </a:pPr>
            <a:r>
              <a:rPr lang="en-NZ" sz="4000" dirty="0"/>
              <a:t>Surface the behaviour</a:t>
            </a:r>
          </a:p>
          <a:p>
            <a:pPr marL="0" indent="0" algn="ctr">
              <a:buNone/>
            </a:pPr>
            <a:r>
              <a:rPr lang="en-NZ" sz="4000" dirty="0"/>
              <a:t>Object orientation 101</a:t>
            </a:r>
          </a:p>
        </p:txBody>
      </p:sp>
    </p:spTree>
    <p:extLst>
      <p:ext uri="{BB962C8B-B14F-4D97-AF65-F5344CB8AC3E}">
        <p14:creationId xmlns:p14="http://schemas.microsoft.com/office/powerpoint/2010/main" val="3315009400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NZ" sz="4000" b="1" dirty="0"/>
              <a:t>What is the behaviour of a type?</a:t>
            </a:r>
          </a:p>
          <a:p>
            <a:pPr marL="0" indent="0" algn="ctr">
              <a:buNone/>
            </a:pPr>
            <a:endParaRPr lang="en-NZ" sz="4000" b="1" dirty="0"/>
          </a:p>
          <a:p>
            <a:pPr marL="0" indent="0" algn="ctr">
              <a:buNone/>
            </a:pPr>
            <a:r>
              <a:rPr lang="en-NZ" sz="4000" dirty="0"/>
              <a:t>When are two values equal?</a:t>
            </a:r>
          </a:p>
          <a:p>
            <a:pPr marL="0" indent="0" algn="ctr">
              <a:buNone/>
            </a:pPr>
            <a:r>
              <a:rPr lang="en-NZ" sz="4000" dirty="0"/>
              <a:t>Does it have ordering?</a:t>
            </a:r>
          </a:p>
          <a:p>
            <a:pPr marL="0" indent="0" algn="ctr">
              <a:buNone/>
            </a:pPr>
            <a:r>
              <a:rPr lang="en-NZ" sz="4000" dirty="0"/>
              <a:t>Does it have arithmetic operations?</a:t>
            </a:r>
          </a:p>
          <a:p>
            <a:pPr marL="0" indent="0" algn="ctr">
              <a:buNone/>
            </a:pPr>
            <a:r>
              <a:rPr lang="en-NZ" sz="4000" dirty="0"/>
              <a:t>Does it have custom operations?</a:t>
            </a:r>
          </a:p>
          <a:p>
            <a:pPr marL="0" indent="0" algn="ctr">
              <a:buNone/>
            </a:pPr>
            <a:r>
              <a:rPr lang="en-NZ" sz="4000" dirty="0"/>
              <a:t>How is it consumed/displayed?</a:t>
            </a:r>
          </a:p>
        </p:txBody>
      </p:sp>
    </p:spTree>
    <p:extLst>
      <p:ext uri="{BB962C8B-B14F-4D97-AF65-F5344CB8AC3E}">
        <p14:creationId xmlns:p14="http://schemas.microsoft.com/office/powerpoint/2010/main" val="4294097741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NZ" sz="4000" b="1" dirty="0"/>
              <a:t>What is the behaviour of a type?</a:t>
            </a:r>
          </a:p>
          <a:p>
            <a:pPr marL="0" indent="0" algn="ctr">
              <a:buNone/>
            </a:pPr>
            <a:endParaRPr lang="en-NZ" sz="4000" b="1" dirty="0"/>
          </a:p>
          <a:p>
            <a:pPr marL="0" indent="0" algn="ctr">
              <a:buNone/>
            </a:pPr>
            <a:r>
              <a:rPr lang="en-NZ" sz="4000" dirty="0"/>
              <a:t>If you have to </a:t>
            </a:r>
            <a:r>
              <a:rPr lang="en-NZ" sz="4000" i="1" dirty="0"/>
              <a:t>write</a:t>
            </a:r>
            <a:r>
              <a:rPr lang="en-NZ" sz="4000" dirty="0"/>
              <a:t> it,</a:t>
            </a:r>
          </a:p>
          <a:p>
            <a:pPr marL="0" indent="0" algn="ctr">
              <a:buNone/>
            </a:pPr>
            <a:r>
              <a:rPr lang="en-NZ" sz="4000" dirty="0"/>
              <a:t>you have to </a:t>
            </a:r>
            <a:r>
              <a:rPr lang="en-NZ" sz="4000" i="1" dirty="0"/>
              <a:t>think</a:t>
            </a:r>
            <a:r>
              <a:rPr lang="en-NZ" sz="4000" dirty="0"/>
              <a:t> about it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81599" y="6165275"/>
            <a:ext cx="6539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 conditions apply</a:t>
            </a:r>
          </a:p>
        </p:txBody>
      </p:sp>
    </p:spTree>
    <p:extLst>
      <p:ext uri="{BB962C8B-B14F-4D97-AF65-F5344CB8AC3E}">
        <p14:creationId xmlns:p14="http://schemas.microsoft.com/office/powerpoint/2010/main" val="3459763717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46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NZ" sz="4000" b="1" dirty="0"/>
              <a:t>Obsession breaking</a:t>
            </a:r>
          </a:p>
          <a:p>
            <a:pPr marL="0" indent="0" algn="ctr">
              <a:buNone/>
            </a:pPr>
            <a:endParaRPr lang="en-NZ" sz="4000" b="1" dirty="0"/>
          </a:p>
          <a:p>
            <a:pPr marL="0" indent="0" algn="ctr">
              <a:buNone/>
            </a:pPr>
            <a:r>
              <a:rPr lang="en-NZ" sz="4000" dirty="0"/>
              <a:t>Typically value types</a:t>
            </a:r>
          </a:p>
          <a:p>
            <a:pPr marL="0" indent="0" algn="ctr">
              <a:buNone/>
            </a:pPr>
            <a:r>
              <a:rPr lang="en-NZ" sz="4000" dirty="0"/>
              <a:t>Almost always immutable</a:t>
            </a:r>
          </a:p>
        </p:txBody>
      </p:sp>
    </p:spTree>
    <p:extLst>
      <p:ext uri="{BB962C8B-B14F-4D97-AF65-F5344CB8AC3E}">
        <p14:creationId xmlns:p14="http://schemas.microsoft.com/office/powerpoint/2010/main" val="2657128614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46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NZ" sz="4000" b="1" dirty="0"/>
              <a:t>Obsession breaking</a:t>
            </a:r>
          </a:p>
          <a:p>
            <a:pPr marL="0" indent="0" algn="ctr">
              <a:buNone/>
            </a:pPr>
            <a:endParaRPr lang="en-NZ" sz="4000" b="1" dirty="0"/>
          </a:p>
          <a:p>
            <a:pPr marL="0" indent="0" algn="ctr">
              <a:buNone/>
            </a:pPr>
            <a:r>
              <a:rPr lang="en-NZ" sz="4000" dirty="0"/>
              <a:t>Typically support equality</a:t>
            </a:r>
          </a:p>
          <a:p>
            <a:pPr marL="0" indent="0" algn="ctr">
              <a:buNone/>
            </a:pPr>
            <a:r>
              <a:rPr lang="en-NZ" sz="4000" dirty="0"/>
              <a:t>Limited subset of other operations</a:t>
            </a:r>
          </a:p>
          <a:p>
            <a:pPr marL="0" indent="0" algn="ctr">
              <a:buNone/>
            </a:pPr>
            <a:r>
              <a:rPr lang="en-NZ" sz="4000" dirty="0"/>
              <a:t>Useful to </a:t>
            </a:r>
            <a:r>
              <a:rPr lang="en-NZ" sz="4000" dirty="0" err="1"/>
              <a:t>stringise</a:t>
            </a:r>
            <a:r>
              <a:rPr lang="en-NZ" sz="4000" dirty="0"/>
              <a:t>/debugger-display helpfully</a:t>
            </a:r>
          </a:p>
        </p:txBody>
      </p:sp>
    </p:spTree>
    <p:extLst>
      <p:ext uri="{BB962C8B-B14F-4D97-AF65-F5344CB8AC3E}">
        <p14:creationId xmlns:p14="http://schemas.microsoft.com/office/powerpoint/2010/main" val="2865937387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46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NZ" sz="4000" b="1" dirty="0"/>
              <a:t>Obsession breaking</a:t>
            </a:r>
          </a:p>
          <a:p>
            <a:pPr marL="0" indent="0" algn="ctr">
              <a:buNone/>
            </a:pPr>
            <a:endParaRPr lang="en-NZ" sz="4000" b="1" dirty="0"/>
          </a:p>
          <a:p>
            <a:pPr marL="0" indent="0" algn="ctr">
              <a:buNone/>
            </a:pPr>
            <a:r>
              <a:rPr lang="en-NZ" sz="4000" dirty="0"/>
              <a:t>Delegate most operations to inner value…</a:t>
            </a:r>
          </a:p>
          <a:p>
            <a:pPr marL="0" indent="0" algn="ctr">
              <a:buNone/>
            </a:pPr>
            <a:r>
              <a:rPr lang="en-NZ" sz="4000" dirty="0"/>
              <a:t>except for types</a:t>
            </a:r>
          </a:p>
        </p:txBody>
      </p:sp>
    </p:spTree>
    <p:extLst>
      <p:ext uri="{BB962C8B-B14F-4D97-AF65-F5344CB8AC3E}">
        <p14:creationId xmlns:p14="http://schemas.microsoft.com/office/powerpoint/2010/main" val="4193191748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46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NZ" sz="4000" b="1" dirty="0"/>
              <a:t>Obsession breaking</a:t>
            </a:r>
          </a:p>
          <a:p>
            <a:pPr marL="0" indent="0" algn="ctr">
              <a:buNone/>
            </a:pPr>
            <a:endParaRPr lang="en-NZ" sz="4000" b="1" dirty="0"/>
          </a:p>
          <a:p>
            <a:pPr marL="0" indent="0" algn="ctr">
              <a:buNone/>
            </a:pPr>
            <a:r>
              <a:rPr lang="en-NZ" sz="4000" dirty="0"/>
              <a:t>Usually have a forgetter for eventual interop</a:t>
            </a:r>
          </a:p>
        </p:txBody>
      </p:sp>
    </p:spTree>
    <p:extLst>
      <p:ext uri="{BB962C8B-B14F-4D97-AF65-F5344CB8AC3E}">
        <p14:creationId xmlns:p14="http://schemas.microsoft.com/office/powerpoint/2010/main" val="3010662287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0544" y="4521141"/>
            <a:ext cx="10453255" cy="1457095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NZ" sz="4000" b="1" dirty="0"/>
              <a:t>Are YOU tormented by primitive obsession?</a:t>
            </a:r>
          </a:p>
          <a:p>
            <a:pPr marL="0" indent="0" algn="ctr">
              <a:buNone/>
            </a:pPr>
            <a:endParaRPr lang="en-NZ" sz="4000" b="1" dirty="0"/>
          </a:p>
          <a:p>
            <a:pPr marL="0" indent="0" algn="ctr">
              <a:buNone/>
            </a:pPr>
            <a:r>
              <a:rPr lang="en-NZ" sz="6000" b="1" dirty="0"/>
              <a:t>DR PHIL* HAS THE CURE</a:t>
            </a:r>
          </a:p>
          <a:p>
            <a:pPr marL="0" indent="0" algn="ctr">
              <a:buNone/>
            </a:pPr>
            <a:endParaRPr lang="en-NZ" sz="4000" dirty="0"/>
          </a:p>
          <a:p>
            <a:pPr marL="0" indent="0" algn="ctr">
              <a:buNone/>
            </a:pPr>
            <a:r>
              <a:rPr lang="en-NZ" b="1" dirty="0">
                <a:latin typeface="Courier New" panose="02070309020205020404" pitchFamily="49" charset="0"/>
                <a:cs typeface="Courier New" panose="02070309020205020404" pitchFamily="49" charset="0"/>
              </a:rPr>
              <a:t>10mg </a:t>
            </a:r>
            <a:r>
              <a:rPr lang="en-NZ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StrongTypes</a:t>
            </a:r>
            <a:r>
              <a:rPr lang="en-NZ" b="1" dirty="0">
                <a:latin typeface="Courier New" panose="02070309020205020404" pitchFamily="49" charset="0"/>
                <a:cs typeface="Courier New" panose="02070309020205020404" pitchFamily="49" charset="0"/>
              </a:rPr>
              <a:t>® BP, morning and afternoon</a:t>
            </a:r>
          </a:p>
          <a:p>
            <a:pPr marL="0" indent="0" algn="ctr">
              <a:buNone/>
            </a:pPr>
            <a:r>
              <a:rPr lang="en-N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ADMINISTERED BY HAND OR BY ROSLYN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181599" y="6165275"/>
            <a:ext cx="6539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 Still not a real doctor.  Still not named Phil.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381" y="6165278"/>
            <a:ext cx="6539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pain persists, consult a F# developer</a:t>
            </a:r>
          </a:p>
        </p:txBody>
      </p:sp>
    </p:spTree>
    <p:extLst>
      <p:ext uri="{BB962C8B-B14F-4D97-AF65-F5344CB8AC3E}">
        <p14:creationId xmlns:p14="http://schemas.microsoft.com/office/powerpoint/2010/main" val="3832206878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NZ" sz="4800" b="1" dirty="0"/>
              <a:t>Thanks!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694179"/>
            <a:ext cx="8534400" cy="2615141"/>
          </a:xfrm>
        </p:spPr>
        <p:txBody>
          <a:bodyPr>
            <a:normAutofit/>
          </a:bodyPr>
          <a:lstStyle/>
          <a:p>
            <a:r>
              <a:rPr lang="en-NZ" sz="3733" b="1" dirty="0"/>
              <a:t>Ivan Towlson</a:t>
            </a:r>
          </a:p>
          <a:p>
            <a:r>
              <a:rPr lang="en-NZ" sz="2533" dirty="0"/>
              <a:t>ivan@hestia.cc | itowlson@microsoft.com</a:t>
            </a:r>
          </a:p>
          <a:p>
            <a:r>
              <a:rPr lang="en-NZ" sz="2533" dirty="0"/>
              <a:t>@</a:t>
            </a:r>
            <a:r>
              <a:rPr lang="en-NZ" sz="2533" dirty="0" err="1"/>
              <a:t>ppog_penguin</a:t>
            </a:r>
            <a:r>
              <a:rPr lang="en-NZ" sz="2533" dirty="0"/>
              <a:t> | http://hestia.typepad.com</a:t>
            </a:r>
          </a:p>
          <a:p>
            <a:endParaRPr lang="en-NZ" sz="2533" dirty="0"/>
          </a:p>
          <a:p>
            <a:r>
              <a:rPr lang="en-NZ" sz="2533" dirty="0"/>
              <a:t>github.com/</a:t>
            </a:r>
            <a:r>
              <a:rPr lang="en-NZ" sz="2533" dirty="0" err="1"/>
              <a:t>itowlson</a:t>
            </a:r>
            <a:r>
              <a:rPr lang="en-NZ" sz="2533" dirty="0"/>
              <a:t>/primitive-obsession</a:t>
            </a:r>
          </a:p>
          <a:p>
            <a:endParaRPr lang="en-NZ" sz="2533" dirty="0"/>
          </a:p>
        </p:txBody>
      </p:sp>
    </p:spTree>
    <p:extLst>
      <p:ext uri="{BB962C8B-B14F-4D97-AF65-F5344CB8AC3E}">
        <p14:creationId xmlns:p14="http://schemas.microsoft.com/office/powerpoint/2010/main" val="3037964961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NZ" sz="4000" b="1" dirty="0"/>
              <a:t>Primitive obsession?</a:t>
            </a:r>
          </a:p>
        </p:txBody>
      </p:sp>
    </p:spTree>
    <p:extLst>
      <p:ext uri="{BB962C8B-B14F-4D97-AF65-F5344CB8AC3E}">
        <p14:creationId xmlns:p14="http://schemas.microsoft.com/office/powerpoint/2010/main" val="789896842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NZ" sz="4000" b="1" dirty="0"/>
              <a:t>Primitive obsession?</a:t>
            </a:r>
          </a:p>
          <a:p>
            <a:pPr marL="0" indent="0" algn="ctr">
              <a:buNone/>
            </a:pPr>
            <a:endParaRPr lang="en-NZ" sz="4000" b="1" dirty="0"/>
          </a:p>
          <a:p>
            <a:pPr marL="0" indent="0" algn="ctr">
              <a:buNone/>
            </a:pPr>
            <a:r>
              <a:rPr lang="en-NZ" sz="4000" dirty="0"/>
              <a:t>The habit of using ‘primitive’ types where</a:t>
            </a:r>
          </a:p>
          <a:p>
            <a:pPr marL="0" indent="0" algn="ctr">
              <a:buNone/>
            </a:pPr>
            <a:r>
              <a:rPr lang="en-NZ" sz="4000" dirty="0"/>
              <a:t>more refined types would</a:t>
            </a:r>
          </a:p>
          <a:p>
            <a:pPr marL="0" indent="0" algn="ctr">
              <a:buNone/>
            </a:pPr>
            <a:r>
              <a:rPr lang="en-NZ" sz="4000" dirty="0"/>
              <a:t>provide additional safety or</a:t>
            </a:r>
          </a:p>
          <a:p>
            <a:pPr marL="0" indent="0" algn="ctr">
              <a:buNone/>
            </a:pPr>
            <a:r>
              <a:rPr lang="en-NZ" sz="4000" dirty="0"/>
              <a:t>convey additional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4194734876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NZ" sz="4000" b="1" dirty="0"/>
              <a:t>Primitive obsession?</a:t>
            </a:r>
          </a:p>
          <a:p>
            <a:pPr marL="0" indent="0" algn="ctr">
              <a:buNone/>
            </a:pPr>
            <a:endParaRPr lang="en-NZ" sz="4000" b="1" dirty="0"/>
          </a:p>
          <a:p>
            <a:pPr marL="0" indent="0" algn="ctr">
              <a:buNone/>
            </a:pPr>
            <a:r>
              <a:rPr lang="en-NZ" sz="4000" dirty="0"/>
              <a:t>Symptoms:</a:t>
            </a:r>
          </a:p>
          <a:p>
            <a:pPr marL="0" indent="0" algn="ctr">
              <a:buNone/>
            </a:pPr>
            <a:r>
              <a:rPr lang="en-NZ" sz="4000" dirty="0"/>
              <a:t>Undifferentiated parameter lists</a:t>
            </a:r>
          </a:p>
          <a:p>
            <a:pPr marL="0" indent="0" algn="ctr">
              <a:buNone/>
            </a:pPr>
            <a:r>
              <a:rPr lang="en-NZ" sz="4000" dirty="0" err="1"/>
              <a:t>Ints</a:t>
            </a:r>
            <a:r>
              <a:rPr lang="en-NZ" sz="4000" dirty="0"/>
              <a:t> or floats for dimensioned units</a:t>
            </a:r>
          </a:p>
          <a:p>
            <a:pPr marL="0" indent="0" algn="ctr">
              <a:buNone/>
            </a:pPr>
            <a:r>
              <a:rPr lang="en-NZ" sz="4000" dirty="0"/>
              <a:t>Strings for IDs of specific entities</a:t>
            </a:r>
          </a:p>
        </p:txBody>
      </p:sp>
    </p:spTree>
    <p:extLst>
      <p:ext uri="{BB962C8B-B14F-4D97-AF65-F5344CB8AC3E}">
        <p14:creationId xmlns:p14="http://schemas.microsoft.com/office/powerpoint/2010/main" val="1989803480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NZ" sz="4000" b="1" dirty="0"/>
              <a:t>Primitive obsession?</a:t>
            </a:r>
          </a:p>
          <a:p>
            <a:pPr marL="0" indent="0" algn="ctr">
              <a:buNone/>
            </a:pPr>
            <a:endParaRPr lang="en-NZ" sz="4000" b="1" dirty="0"/>
          </a:p>
          <a:p>
            <a:pPr marL="0" indent="0" algn="ctr">
              <a:buNone/>
            </a:pPr>
            <a:r>
              <a:rPr lang="en-NZ" sz="4000" dirty="0"/>
              <a:t>Clinical risks:</a:t>
            </a:r>
          </a:p>
          <a:p>
            <a:pPr marL="0" indent="0" algn="ctr">
              <a:buNone/>
            </a:pPr>
            <a:r>
              <a:rPr lang="en-NZ" sz="4000" dirty="0"/>
              <a:t>Mixing up parameters</a:t>
            </a:r>
          </a:p>
          <a:p>
            <a:pPr marL="0" indent="0" algn="ctr">
              <a:buNone/>
            </a:pPr>
            <a:r>
              <a:rPr lang="en-NZ" sz="4000" dirty="0"/>
              <a:t>Combining/comparing incompatible values</a:t>
            </a:r>
          </a:p>
          <a:p>
            <a:pPr marL="0" indent="0" algn="ctr">
              <a:buNone/>
            </a:pPr>
            <a:r>
              <a:rPr lang="en-NZ" sz="4000" dirty="0"/>
              <a:t>Operations that make no sense</a:t>
            </a:r>
          </a:p>
        </p:txBody>
      </p:sp>
    </p:spTree>
    <p:extLst>
      <p:ext uri="{BB962C8B-B14F-4D97-AF65-F5344CB8AC3E}">
        <p14:creationId xmlns:p14="http://schemas.microsoft.com/office/powerpoint/2010/main" val="2210650132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NZ" sz="4000" b="1" dirty="0"/>
              <a:t>Primitive obsession?</a:t>
            </a:r>
          </a:p>
          <a:p>
            <a:pPr marL="0" indent="0" algn="ctr">
              <a:buNone/>
            </a:pPr>
            <a:endParaRPr lang="en-NZ" sz="4000" b="1" dirty="0"/>
          </a:p>
          <a:p>
            <a:pPr marL="0" indent="0" algn="ctr">
              <a:buNone/>
            </a:pPr>
            <a:r>
              <a:rPr lang="en-NZ" sz="6000" b="1" dirty="0"/>
              <a:t>DR PHIL HAS THE CURE</a:t>
            </a:r>
          </a:p>
        </p:txBody>
      </p:sp>
    </p:spTree>
    <p:extLst>
      <p:ext uri="{BB962C8B-B14F-4D97-AF65-F5344CB8AC3E}">
        <p14:creationId xmlns:p14="http://schemas.microsoft.com/office/powerpoint/2010/main" val="1797699509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NZ" sz="4000" b="1" dirty="0"/>
              <a:t>Strong typing</a:t>
            </a:r>
          </a:p>
          <a:p>
            <a:pPr marL="0" indent="0" algn="ctr">
              <a:buNone/>
            </a:pPr>
            <a:endParaRPr lang="en-NZ" sz="4000" b="1" dirty="0"/>
          </a:p>
          <a:p>
            <a:pPr marL="0" indent="0" algn="ctr">
              <a:buNone/>
            </a:pPr>
            <a:r>
              <a:rPr lang="en-NZ" sz="4000" dirty="0"/>
              <a:t>Fail at compile time</a:t>
            </a:r>
          </a:p>
          <a:p>
            <a:pPr marL="0" indent="0" algn="ctr">
              <a:buNone/>
            </a:pPr>
            <a:r>
              <a:rPr lang="en-NZ" sz="4000" dirty="0"/>
              <a:t>not at run time</a:t>
            </a:r>
          </a:p>
        </p:txBody>
      </p:sp>
    </p:spTree>
    <p:extLst>
      <p:ext uri="{BB962C8B-B14F-4D97-AF65-F5344CB8AC3E}">
        <p14:creationId xmlns:p14="http://schemas.microsoft.com/office/powerpoint/2010/main" val="686511210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NZ" sz="4000" b="1" dirty="0"/>
              <a:t>Strong typing</a:t>
            </a:r>
          </a:p>
          <a:p>
            <a:pPr marL="0" indent="0" algn="ctr">
              <a:buNone/>
            </a:pPr>
            <a:endParaRPr lang="en-NZ" sz="4000" b="1" dirty="0"/>
          </a:p>
          <a:p>
            <a:pPr marL="0" indent="0" algn="ctr">
              <a:buNone/>
            </a:pPr>
            <a:r>
              <a:rPr lang="en-NZ" sz="4000" dirty="0"/>
              <a:t>“Make illegal states </a:t>
            </a:r>
            <a:r>
              <a:rPr lang="en-NZ" sz="4000" dirty="0" err="1"/>
              <a:t>unrepresentable</a:t>
            </a:r>
            <a:r>
              <a:rPr lang="en-NZ" sz="40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4696314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NZ" sz="4000" b="1" dirty="0"/>
              <a:t>Strong typing</a:t>
            </a:r>
          </a:p>
          <a:p>
            <a:pPr marL="0" indent="0" algn="ctr">
              <a:buNone/>
            </a:pPr>
            <a:endParaRPr lang="en-NZ" sz="4000" b="1" dirty="0"/>
          </a:p>
          <a:p>
            <a:pPr marL="0" indent="0" algn="ctr">
              <a:buNone/>
            </a:pPr>
            <a:r>
              <a:rPr lang="en-NZ" sz="4000" dirty="0"/>
              <a:t>“Make illegal operations </a:t>
            </a:r>
            <a:r>
              <a:rPr lang="en-NZ" sz="4000" dirty="0" err="1"/>
              <a:t>unrepresentable</a:t>
            </a:r>
            <a:r>
              <a:rPr lang="en-NZ" sz="40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1313048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330</Words>
  <Application>Microsoft Office PowerPoint</Application>
  <PresentationFormat>Widescreen</PresentationFormat>
  <Paragraphs>89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Segoe UI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 Towlson</dc:creator>
  <cp:lastModifiedBy>Ivan Towlson</cp:lastModifiedBy>
  <cp:revision>25</cp:revision>
  <dcterms:created xsi:type="dcterms:W3CDTF">2016-04-07T02:23:45Z</dcterms:created>
  <dcterms:modified xsi:type="dcterms:W3CDTF">2016-04-08T03:47:49Z</dcterms:modified>
</cp:coreProperties>
</file>